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82" r:id="rId2"/>
    <p:sldId id="352" r:id="rId3"/>
    <p:sldId id="283" r:id="rId4"/>
    <p:sldId id="284" r:id="rId5"/>
    <p:sldId id="302" r:id="rId6"/>
    <p:sldId id="303" r:id="rId7"/>
    <p:sldId id="304" r:id="rId8"/>
    <p:sldId id="305" r:id="rId9"/>
    <p:sldId id="353" r:id="rId10"/>
    <p:sldId id="309" r:id="rId11"/>
    <p:sldId id="331" r:id="rId12"/>
    <p:sldId id="329" r:id="rId13"/>
    <p:sldId id="330" r:id="rId14"/>
    <p:sldId id="354" r:id="rId15"/>
    <p:sldId id="275" r:id="rId16"/>
    <p:sldId id="276" r:id="rId17"/>
    <p:sldId id="291" r:id="rId18"/>
    <p:sldId id="277" r:id="rId19"/>
    <p:sldId id="278" r:id="rId20"/>
    <p:sldId id="314" r:id="rId21"/>
    <p:sldId id="281" r:id="rId22"/>
    <p:sldId id="355" r:id="rId23"/>
    <p:sldId id="272" r:id="rId24"/>
    <p:sldId id="266" r:id="rId25"/>
    <p:sldId id="267" r:id="rId26"/>
    <p:sldId id="270" r:id="rId27"/>
    <p:sldId id="356" r:id="rId28"/>
    <p:sldId id="288" r:id="rId29"/>
    <p:sldId id="289" r:id="rId30"/>
    <p:sldId id="310" r:id="rId31"/>
    <p:sldId id="339" r:id="rId32"/>
    <p:sldId id="350" r:id="rId33"/>
    <p:sldId id="351" r:id="rId34"/>
    <p:sldId id="335" r:id="rId35"/>
    <p:sldId id="336" r:id="rId36"/>
    <p:sldId id="340" r:id="rId37"/>
    <p:sldId id="332" r:id="rId38"/>
    <p:sldId id="341" r:id="rId39"/>
    <p:sldId id="333" r:id="rId40"/>
    <p:sldId id="342" r:id="rId41"/>
    <p:sldId id="346" r:id="rId42"/>
    <p:sldId id="345" r:id="rId43"/>
    <p:sldId id="343" r:id="rId44"/>
    <p:sldId id="344" r:id="rId45"/>
    <p:sldId id="347" r:id="rId46"/>
    <p:sldId id="321" r:id="rId47"/>
    <p:sldId id="322" r:id="rId48"/>
    <p:sldId id="293" r:id="rId49"/>
    <p:sldId id="357" r:id="rId50"/>
    <p:sldId id="358" r:id="rId51"/>
    <p:sldId id="348" r:id="rId52"/>
    <p:sldId id="34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F7C80"/>
    <a:srgbClr val="A50021"/>
    <a:srgbClr val="FF5050"/>
    <a:srgbClr val="EE4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45" y="41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AO\Desktop\Algorithm\P2\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2" Type="http://schemas.openxmlformats.org/officeDocument/2006/relationships/oleObject" Target="file:///C:\Users\CHAO\Desktop\slides\New%20Microsoft%20Excel%20Worksheet.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CHAO\Desktop\slides\char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altLang="zh-CN" sz="2000"/>
              <a:t>GPS Market ($ billion)</a:t>
            </a:r>
            <a:endParaRPr lang="en-US"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Sheet1!$B$5:$B$10</c:f>
              <c:numCache>
                <c:formatCode>General</c:formatCode>
                <c:ptCount val="6"/>
                <c:pt idx="0">
                  <c:v>2011</c:v>
                </c:pt>
                <c:pt idx="1">
                  <c:v>2012</c:v>
                </c:pt>
                <c:pt idx="2">
                  <c:v>2013</c:v>
                </c:pt>
                <c:pt idx="3">
                  <c:v>2014</c:v>
                </c:pt>
                <c:pt idx="4">
                  <c:v>2015</c:v>
                </c:pt>
                <c:pt idx="5">
                  <c:v>2016</c:v>
                </c:pt>
              </c:numCache>
            </c:numRef>
          </c:cat>
          <c:val>
            <c:numRef>
              <c:f>Sheet1!$C$5:$C$10</c:f>
              <c:numCache>
                <c:formatCode>General</c:formatCode>
                <c:ptCount val="6"/>
                <c:pt idx="0">
                  <c:v>9.1</c:v>
                </c:pt>
                <c:pt idx="1">
                  <c:v>10.9</c:v>
                </c:pt>
                <c:pt idx="2">
                  <c:v>13.2</c:v>
                </c:pt>
                <c:pt idx="3">
                  <c:v>16.8</c:v>
                </c:pt>
                <c:pt idx="4">
                  <c:v>20.9</c:v>
                </c:pt>
                <c:pt idx="5">
                  <c:v>26.36</c:v>
                </c:pt>
              </c:numCache>
            </c:numRef>
          </c:val>
          <c:extLst>
            <c:ext xmlns:c16="http://schemas.microsoft.com/office/drawing/2014/chart" uri="{C3380CC4-5D6E-409C-BE32-E72D297353CC}">
              <c16:uniqueId val="{00000000-C8A0-41F9-8C2C-C4168A5905E2}"/>
            </c:ext>
          </c:extLst>
        </c:ser>
        <c:dLbls>
          <c:showLegendKey val="0"/>
          <c:showVal val="0"/>
          <c:showCatName val="0"/>
          <c:showSerName val="0"/>
          <c:showPercent val="0"/>
          <c:showBubbleSize val="0"/>
        </c:dLbls>
        <c:gapWidth val="219"/>
        <c:overlap val="-27"/>
        <c:axId val="225738984"/>
        <c:axId val="225737416"/>
      </c:barChart>
      <c:catAx>
        <c:axId val="225738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37416"/>
        <c:crosses val="autoZero"/>
        <c:auto val="1"/>
        <c:lblAlgn val="ctr"/>
        <c:lblOffset val="100"/>
        <c:noMultiLvlLbl val="0"/>
      </c:catAx>
      <c:valAx>
        <c:axId val="225737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38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42716395806159"/>
          <c:y val="0.16228557863601445"/>
          <c:w val="0.84235460279017271"/>
          <c:h val="0.66892412380651856"/>
        </c:manualLayout>
      </c:layout>
      <c:barChart>
        <c:barDir val="col"/>
        <c:grouping val="clustered"/>
        <c:varyColors val="0"/>
        <c:ser>
          <c:idx val="0"/>
          <c:order val="0"/>
          <c:tx>
            <c:strRef>
              <c:f>Sheet1!$I$175</c:f>
              <c:strCache>
                <c:ptCount val="1"/>
                <c:pt idx="0">
                  <c:v>RGE</c:v>
                </c:pt>
              </c:strCache>
            </c:strRef>
          </c:tx>
          <c:spPr>
            <a:solidFill>
              <a:schemeClr val="accent1"/>
            </a:solidFill>
            <a:ln>
              <a:noFill/>
            </a:ln>
            <a:effectLst/>
          </c:spPr>
          <c:invertIfNegative val="0"/>
          <c:cat>
            <c:numRef>
              <c:f>Sheet1!$H$176:$H$181</c:f>
              <c:numCache>
                <c:formatCode>General</c:formatCode>
                <c:ptCount val="6"/>
                <c:pt idx="0">
                  <c:v>20</c:v>
                </c:pt>
                <c:pt idx="1">
                  <c:v>40</c:v>
                </c:pt>
                <c:pt idx="2">
                  <c:v>60</c:v>
                </c:pt>
                <c:pt idx="3">
                  <c:v>80</c:v>
                </c:pt>
                <c:pt idx="4">
                  <c:v>100</c:v>
                </c:pt>
                <c:pt idx="5">
                  <c:v>120</c:v>
                </c:pt>
              </c:numCache>
            </c:numRef>
          </c:cat>
          <c:val>
            <c:numRef>
              <c:f>Sheet1!$I$176:$I$181</c:f>
              <c:numCache>
                <c:formatCode>General</c:formatCode>
                <c:ptCount val="6"/>
                <c:pt idx="0">
                  <c:v>2.57</c:v>
                </c:pt>
                <c:pt idx="1">
                  <c:v>2.5</c:v>
                </c:pt>
                <c:pt idx="2">
                  <c:v>2.4300000000000002</c:v>
                </c:pt>
                <c:pt idx="3">
                  <c:v>2.41</c:v>
                </c:pt>
                <c:pt idx="4">
                  <c:v>2.34</c:v>
                </c:pt>
                <c:pt idx="5">
                  <c:v>2.27</c:v>
                </c:pt>
              </c:numCache>
            </c:numRef>
          </c:val>
          <c:extLst>
            <c:ext xmlns:c16="http://schemas.microsoft.com/office/drawing/2014/chart" uri="{C3380CC4-5D6E-409C-BE32-E72D297353CC}">
              <c16:uniqueId val="{00000000-A031-4AD8-A61D-B6A09743EB9B}"/>
            </c:ext>
          </c:extLst>
        </c:ser>
        <c:ser>
          <c:idx val="1"/>
          <c:order val="1"/>
          <c:tx>
            <c:strRef>
              <c:f>Sheet1!$J$175</c:f>
              <c:strCache>
                <c:ptCount val="1"/>
                <c:pt idx="0">
                  <c:v>RPLE</c:v>
                </c:pt>
              </c:strCache>
            </c:strRef>
          </c:tx>
          <c:spPr>
            <a:solidFill>
              <a:schemeClr val="accent2"/>
            </a:solidFill>
            <a:ln>
              <a:noFill/>
            </a:ln>
            <a:effectLst/>
          </c:spPr>
          <c:invertIfNegative val="0"/>
          <c:cat>
            <c:numRef>
              <c:f>Sheet1!$H$176:$H$181</c:f>
              <c:numCache>
                <c:formatCode>General</c:formatCode>
                <c:ptCount val="6"/>
                <c:pt idx="0">
                  <c:v>20</c:v>
                </c:pt>
                <c:pt idx="1">
                  <c:v>40</c:v>
                </c:pt>
                <c:pt idx="2">
                  <c:v>60</c:v>
                </c:pt>
                <c:pt idx="3">
                  <c:v>80</c:v>
                </c:pt>
                <c:pt idx="4">
                  <c:v>100</c:v>
                </c:pt>
                <c:pt idx="5">
                  <c:v>120</c:v>
                </c:pt>
              </c:numCache>
            </c:numRef>
          </c:cat>
          <c:val>
            <c:numRef>
              <c:f>Sheet1!$J$176:$J$181</c:f>
              <c:numCache>
                <c:formatCode>General</c:formatCode>
                <c:ptCount val="6"/>
                <c:pt idx="0">
                  <c:v>2.82</c:v>
                </c:pt>
                <c:pt idx="1">
                  <c:v>2.79</c:v>
                </c:pt>
                <c:pt idx="2">
                  <c:v>2.78</c:v>
                </c:pt>
                <c:pt idx="3">
                  <c:v>2.79</c:v>
                </c:pt>
                <c:pt idx="4">
                  <c:v>2.77</c:v>
                </c:pt>
                <c:pt idx="5">
                  <c:v>2.74</c:v>
                </c:pt>
              </c:numCache>
            </c:numRef>
          </c:val>
          <c:extLst>
            <c:ext xmlns:c16="http://schemas.microsoft.com/office/drawing/2014/chart" uri="{C3380CC4-5D6E-409C-BE32-E72D297353CC}">
              <c16:uniqueId val="{00000001-A031-4AD8-A61D-B6A09743EB9B}"/>
            </c:ext>
          </c:extLst>
        </c:ser>
        <c:ser>
          <c:idx val="2"/>
          <c:order val="2"/>
          <c:tx>
            <c:strRef>
              <c:f>Sheet1!$K$175</c:f>
              <c:strCache>
                <c:ptCount val="1"/>
                <c:pt idx="0">
                  <c:v>RS</c:v>
                </c:pt>
              </c:strCache>
            </c:strRef>
          </c:tx>
          <c:spPr>
            <a:solidFill>
              <a:schemeClr val="accent3"/>
            </a:solidFill>
            <a:ln>
              <a:noFill/>
            </a:ln>
            <a:effectLst/>
          </c:spPr>
          <c:invertIfNegative val="0"/>
          <c:cat>
            <c:numRef>
              <c:f>Sheet1!$H$176:$H$181</c:f>
              <c:numCache>
                <c:formatCode>General</c:formatCode>
                <c:ptCount val="6"/>
                <c:pt idx="0">
                  <c:v>20</c:v>
                </c:pt>
                <c:pt idx="1">
                  <c:v>40</c:v>
                </c:pt>
                <c:pt idx="2">
                  <c:v>60</c:v>
                </c:pt>
                <c:pt idx="3">
                  <c:v>80</c:v>
                </c:pt>
                <c:pt idx="4">
                  <c:v>100</c:v>
                </c:pt>
                <c:pt idx="5">
                  <c:v>120</c:v>
                </c:pt>
              </c:numCache>
            </c:numRef>
          </c:cat>
          <c:val>
            <c:numRef>
              <c:f>Sheet1!$K$176:$K$181</c:f>
              <c:numCache>
                <c:formatCode>General</c:formatCode>
                <c:ptCount val="6"/>
                <c:pt idx="0">
                  <c:v>2.08</c:v>
                </c:pt>
                <c:pt idx="1">
                  <c:v>1.87</c:v>
                </c:pt>
                <c:pt idx="2">
                  <c:v>1.67</c:v>
                </c:pt>
                <c:pt idx="3">
                  <c:v>1.56</c:v>
                </c:pt>
                <c:pt idx="4">
                  <c:v>1.3</c:v>
                </c:pt>
                <c:pt idx="5">
                  <c:v>1.07</c:v>
                </c:pt>
              </c:numCache>
            </c:numRef>
          </c:val>
          <c:extLst>
            <c:ext xmlns:c16="http://schemas.microsoft.com/office/drawing/2014/chart" uri="{C3380CC4-5D6E-409C-BE32-E72D297353CC}">
              <c16:uniqueId val="{00000002-A031-4AD8-A61D-B6A09743EB9B}"/>
            </c:ext>
          </c:extLst>
        </c:ser>
        <c:ser>
          <c:idx val="3"/>
          <c:order val="3"/>
          <c:tx>
            <c:strRef>
              <c:f>Sheet1!$L$175</c:f>
              <c:strCache>
                <c:ptCount val="1"/>
                <c:pt idx="0">
                  <c:v>SE</c:v>
                </c:pt>
              </c:strCache>
            </c:strRef>
          </c:tx>
          <c:spPr>
            <a:solidFill>
              <a:schemeClr val="accent4"/>
            </a:solidFill>
            <a:ln>
              <a:noFill/>
            </a:ln>
            <a:effectLst/>
          </c:spPr>
          <c:invertIfNegative val="0"/>
          <c:cat>
            <c:numRef>
              <c:f>Sheet1!$H$176:$H$181</c:f>
              <c:numCache>
                <c:formatCode>General</c:formatCode>
                <c:ptCount val="6"/>
                <c:pt idx="0">
                  <c:v>20</c:v>
                </c:pt>
                <c:pt idx="1">
                  <c:v>40</c:v>
                </c:pt>
                <c:pt idx="2">
                  <c:v>60</c:v>
                </c:pt>
                <c:pt idx="3">
                  <c:v>80</c:v>
                </c:pt>
                <c:pt idx="4">
                  <c:v>100</c:v>
                </c:pt>
                <c:pt idx="5">
                  <c:v>120</c:v>
                </c:pt>
              </c:numCache>
            </c:numRef>
          </c:cat>
          <c:val>
            <c:numRef>
              <c:f>Sheet1!$L$176:$L$181</c:f>
              <c:numCache>
                <c:formatCode>General</c:formatCode>
                <c:ptCount val="6"/>
                <c:pt idx="0">
                  <c:v>2.8</c:v>
                </c:pt>
                <c:pt idx="1">
                  <c:v>2.71</c:v>
                </c:pt>
                <c:pt idx="2">
                  <c:v>2.66</c:v>
                </c:pt>
                <c:pt idx="3">
                  <c:v>2.61</c:v>
                </c:pt>
                <c:pt idx="4">
                  <c:v>2.56</c:v>
                </c:pt>
                <c:pt idx="5">
                  <c:v>2.5299999999999998</c:v>
                </c:pt>
              </c:numCache>
            </c:numRef>
          </c:val>
          <c:extLst>
            <c:ext xmlns:c16="http://schemas.microsoft.com/office/drawing/2014/chart" uri="{C3380CC4-5D6E-409C-BE32-E72D297353CC}">
              <c16:uniqueId val="{00000003-A031-4AD8-A61D-B6A09743EB9B}"/>
            </c:ext>
          </c:extLst>
        </c:ser>
        <c:dLbls>
          <c:showLegendKey val="0"/>
          <c:showVal val="0"/>
          <c:showCatName val="0"/>
          <c:showSerName val="0"/>
          <c:showPercent val="0"/>
          <c:showBubbleSize val="0"/>
        </c:dLbls>
        <c:gapWidth val="219"/>
        <c:overlap val="-27"/>
        <c:axId val="563981056"/>
        <c:axId val="563972040"/>
      </c:barChart>
      <c:catAx>
        <c:axId val="5639810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k</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3972040"/>
        <c:crosses val="autoZero"/>
        <c:auto val="1"/>
        <c:lblAlgn val="ctr"/>
        <c:lblOffset val="100"/>
        <c:noMultiLvlLbl val="0"/>
      </c:catAx>
      <c:valAx>
        <c:axId val="563972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Entropy</a:t>
                </a:r>
              </a:p>
              <a:p>
                <a:pPr>
                  <a:defRPr sz="1800"/>
                </a:pPr>
                <a:endParaRPr lang="en-US" sz="180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3981056"/>
        <c:crosses val="autoZero"/>
        <c:crossBetween val="between"/>
      </c:valAx>
      <c:spPr>
        <a:noFill/>
        <a:ln>
          <a:noFill/>
        </a:ln>
        <a:effectLst/>
      </c:spPr>
    </c:plotArea>
    <c:legend>
      <c:legendPos val="b"/>
      <c:layout>
        <c:manualLayout>
          <c:xMode val="edge"/>
          <c:yMode val="edge"/>
          <c:x val="0.34550133201879685"/>
          <c:y val="3.2985472811953985E-2"/>
          <c:w val="0.4076446995599553"/>
          <c:h val="7.812554680664918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937007874017"/>
          <c:y val="0.13425925925925927"/>
          <c:w val="0.8376550743657043"/>
          <c:h val="0.63759988334791484"/>
        </c:manualLayout>
      </c:layout>
      <c:barChart>
        <c:barDir val="col"/>
        <c:grouping val="clustered"/>
        <c:varyColors val="0"/>
        <c:ser>
          <c:idx val="0"/>
          <c:order val="0"/>
          <c:tx>
            <c:strRef>
              <c:f>Sheet1!$I$185</c:f>
              <c:strCache>
                <c:ptCount val="1"/>
                <c:pt idx="0">
                  <c:v>RGE</c:v>
                </c:pt>
              </c:strCache>
            </c:strRef>
          </c:tx>
          <c:spPr>
            <a:solidFill>
              <a:schemeClr val="accent1"/>
            </a:solidFill>
            <a:ln>
              <a:noFill/>
            </a:ln>
            <a:effectLst/>
          </c:spPr>
          <c:invertIfNegative val="0"/>
          <c:cat>
            <c:numRef>
              <c:f>Sheet1!$H$186:$H$191</c:f>
              <c:numCache>
                <c:formatCode>General</c:formatCode>
                <c:ptCount val="6"/>
                <c:pt idx="0">
                  <c:v>20</c:v>
                </c:pt>
                <c:pt idx="1">
                  <c:v>40</c:v>
                </c:pt>
                <c:pt idx="2">
                  <c:v>60</c:v>
                </c:pt>
                <c:pt idx="3">
                  <c:v>80</c:v>
                </c:pt>
                <c:pt idx="4">
                  <c:v>100</c:v>
                </c:pt>
                <c:pt idx="5">
                  <c:v>120</c:v>
                </c:pt>
              </c:numCache>
            </c:numRef>
          </c:cat>
          <c:val>
            <c:numRef>
              <c:f>Sheet1!$I$186:$I$191</c:f>
              <c:numCache>
                <c:formatCode>General</c:formatCode>
                <c:ptCount val="6"/>
                <c:pt idx="0">
                  <c:v>2.35</c:v>
                </c:pt>
                <c:pt idx="1">
                  <c:v>2.2999999999999998</c:v>
                </c:pt>
                <c:pt idx="2">
                  <c:v>2.27</c:v>
                </c:pt>
                <c:pt idx="3">
                  <c:v>2.1800000000000002</c:v>
                </c:pt>
                <c:pt idx="4">
                  <c:v>2.0299999999999998</c:v>
                </c:pt>
                <c:pt idx="5">
                  <c:v>1.94</c:v>
                </c:pt>
              </c:numCache>
            </c:numRef>
          </c:val>
          <c:extLst>
            <c:ext xmlns:c16="http://schemas.microsoft.com/office/drawing/2014/chart" uri="{C3380CC4-5D6E-409C-BE32-E72D297353CC}">
              <c16:uniqueId val="{00000000-EA69-41C0-8412-8CCA8A3BA050}"/>
            </c:ext>
          </c:extLst>
        </c:ser>
        <c:ser>
          <c:idx val="1"/>
          <c:order val="1"/>
          <c:tx>
            <c:strRef>
              <c:f>Sheet1!$J$185</c:f>
              <c:strCache>
                <c:ptCount val="1"/>
                <c:pt idx="0">
                  <c:v>RPLE</c:v>
                </c:pt>
              </c:strCache>
            </c:strRef>
          </c:tx>
          <c:spPr>
            <a:solidFill>
              <a:schemeClr val="accent2"/>
            </a:solidFill>
            <a:ln>
              <a:noFill/>
            </a:ln>
            <a:effectLst/>
          </c:spPr>
          <c:invertIfNegative val="0"/>
          <c:cat>
            <c:numRef>
              <c:f>Sheet1!$H$186:$H$191</c:f>
              <c:numCache>
                <c:formatCode>General</c:formatCode>
                <c:ptCount val="6"/>
                <c:pt idx="0">
                  <c:v>20</c:v>
                </c:pt>
                <c:pt idx="1">
                  <c:v>40</c:v>
                </c:pt>
                <c:pt idx="2">
                  <c:v>60</c:v>
                </c:pt>
                <c:pt idx="3">
                  <c:v>80</c:v>
                </c:pt>
                <c:pt idx="4">
                  <c:v>100</c:v>
                </c:pt>
                <c:pt idx="5">
                  <c:v>120</c:v>
                </c:pt>
              </c:numCache>
            </c:numRef>
          </c:cat>
          <c:val>
            <c:numRef>
              <c:f>Sheet1!$J$186:$J$191</c:f>
              <c:numCache>
                <c:formatCode>General</c:formatCode>
                <c:ptCount val="6"/>
                <c:pt idx="0">
                  <c:v>2.75</c:v>
                </c:pt>
                <c:pt idx="1">
                  <c:v>2.77</c:v>
                </c:pt>
                <c:pt idx="2">
                  <c:v>2.73</c:v>
                </c:pt>
                <c:pt idx="3">
                  <c:v>2.7</c:v>
                </c:pt>
                <c:pt idx="4">
                  <c:v>2.67</c:v>
                </c:pt>
                <c:pt idx="5">
                  <c:v>2.69</c:v>
                </c:pt>
              </c:numCache>
            </c:numRef>
          </c:val>
          <c:extLst>
            <c:ext xmlns:c16="http://schemas.microsoft.com/office/drawing/2014/chart" uri="{C3380CC4-5D6E-409C-BE32-E72D297353CC}">
              <c16:uniqueId val="{00000001-EA69-41C0-8412-8CCA8A3BA050}"/>
            </c:ext>
          </c:extLst>
        </c:ser>
        <c:ser>
          <c:idx val="2"/>
          <c:order val="2"/>
          <c:tx>
            <c:strRef>
              <c:f>Sheet1!$K$185</c:f>
              <c:strCache>
                <c:ptCount val="1"/>
                <c:pt idx="0">
                  <c:v>RS</c:v>
                </c:pt>
              </c:strCache>
            </c:strRef>
          </c:tx>
          <c:spPr>
            <a:solidFill>
              <a:schemeClr val="accent3"/>
            </a:solidFill>
            <a:ln>
              <a:noFill/>
            </a:ln>
            <a:effectLst/>
          </c:spPr>
          <c:invertIfNegative val="0"/>
          <c:cat>
            <c:numRef>
              <c:f>Sheet1!$H$186:$H$191</c:f>
              <c:numCache>
                <c:formatCode>General</c:formatCode>
                <c:ptCount val="6"/>
                <c:pt idx="0">
                  <c:v>20</c:v>
                </c:pt>
                <c:pt idx="1">
                  <c:v>40</c:v>
                </c:pt>
                <c:pt idx="2">
                  <c:v>60</c:v>
                </c:pt>
                <c:pt idx="3">
                  <c:v>80</c:v>
                </c:pt>
                <c:pt idx="4">
                  <c:v>100</c:v>
                </c:pt>
                <c:pt idx="5">
                  <c:v>120</c:v>
                </c:pt>
              </c:numCache>
            </c:numRef>
          </c:cat>
          <c:val>
            <c:numRef>
              <c:f>Sheet1!$K$186:$K$191</c:f>
              <c:numCache>
                <c:formatCode>General</c:formatCode>
                <c:ptCount val="6"/>
                <c:pt idx="0">
                  <c:v>1.82</c:v>
                </c:pt>
                <c:pt idx="1">
                  <c:v>1.67</c:v>
                </c:pt>
                <c:pt idx="2">
                  <c:v>1.35</c:v>
                </c:pt>
                <c:pt idx="3">
                  <c:v>1.08</c:v>
                </c:pt>
                <c:pt idx="4">
                  <c:v>0.89</c:v>
                </c:pt>
                <c:pt idx="5">
                  <c:v>0.51</c:v>
                </c:pt>
              </c:numCache>
            </c:numRef>
          </c:val>
          <c:extLst>
            <c:ext xmlns:c16="http://schemas.microsoft.com/office/drawing/2014/chart" uri="{C3380CC4-5D6E-409C-BE32-E72D297353CC}">
              <c16:uniqueId val="{00000002-EA69-41C0-8412-8CCA8A3BA050}"/>
            </c:ext>
          </c:extLst>
        </c:ser>
        <c:ser>
          <c:idx val="3"/>
          <c:order val="3"/>
          <c:tx>
            <c:strRef>
              <c:f>Sheet1!$L$185</c:f>
              <c:strCache>
                <c:ptCount val="1"/>
                <c:pt idx="0">
                  <c:v>SE</c:v>
                </c:pt>
              </c:strCache>
            </c:strRef>
          </c:tx>
          <c:spPr>
            <a:solidFill>
              <a:schemeClr val="accent4"/>
            </a:solidFill>
            <a:ln>
              <a:noFill/>
            </a:ln>
            <a:effectLst/>
          </c:spPr>
          <c:invertIfNegative val="0"/>
          <c:cat>
            <c:numRef>
              <c:f>Sheet1!$H$186:$H$191</c:f>
              <c:numCache>
                <c:formatCode>General</c:formatCode>
                <c:ptCount val="6"/>
                <c:pt idx="0">
                  <c:v>20</c:v>
                </c:pt>
                <c:pt idx="1">
                  <c:v>40</c:v>
                </c:pt>
                <c:pt idx="2">
                  <c:v>60</c:v>
                </c:pt>
                <c:pt idx="3">
                  <c:v>80</c:v>
                </c:pt>
                <c:pt idx="4">
                  <c:v>100</c:v>
                </c:pt>
                <c:pt idx="5">
                  <c:v>120</c:v>
                </c:pt>
              </c:numCache>
            </c:numRef>
          </c:cat>
          <c:val>
            <c:numRef>
              <c:f>Sheet1!$L$186:$L$191</c:f>
              <c:numCache>
                <c:formatCode>General</c:formatCode>
                <c:ptCount val="6"/>
                <c:pt idx="0">
                  <c:v>2.52</c:v>
                </c:pt>
                <c:pt idx="1">
                  <c:v>2.4700000000000002</c:v>
                </c:pt>
                <c:pt idx="2">
                  <c:v>2.4500000000000002</c:v>
                </c:pt>
                <c:pt idx="3">
                  <c:v>2.39</c:v>
                </c:pt>
                <c:pt idx="4">
                  <c:v>2.36</c:v>
                </c:pt>
                <c:pt idx="5">
                  <c:v>2.2599999999999998</c:v>
                </c:pt>
              </c:numCache>
            </c:numRef>
          </c:val>
          <c:extLst>
            <c:ext xmlns:c16="http://schemas.microsoft.com/office/drawing/2014/chart" uri="{C3380CC4-5D6E-409C-BE32-E72D297353CC}">
              <c16:uniqueId val="{00000003-EA69-41C0-8412-8CCA8A3BA050}"/>
            </c:ext>
          </c:extLst>
        </c:ser>
        <c:dLbls>
          <c:showLegendKey val="0"/>
          <c:showVal val="0"/>
          <c:showCatName val="0"/>
          <c:showSerName val="0"/>
          <c:showPercent val="0"/>
          <c:showBubbleSize val="0"/>
        </c:dLbls>
        <c:gapWidth val="219"/>
        <c:overlap val="-27"/>
        <c:axId val="563983408"/>
        <c:axId val="563992032"/>
      </c:barChart>
      <c:catAx>
        <c:axId val="56398340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l</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3992032"/>
        <c:crosses val="autoZero"/>
        <c:auto val="1"/>
        <c:lblAlgn val="ctr"/>
        <c:lblOffset val="100"/>
        <c:noMultiLvlLbl val="0"/>
      </c:catAx>
      <c:valAx>
        <c:axId val="5639920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Entropy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3983408"/>
        <c:crosses val="autoZero"/>
        <c:crossBetween val="between"/>
      </c:valAx>
      <c:spPr>
        <a:noFill/>
        <a:ln>
          <a:noFill/>
        </a:ln>
        <a:effectLst/>
      </c:spPr>
    </c:plotArea>
    <c:legend>
      <c:legendPos val="b"/>
      <c:layout>
        <c:manualLayout>
          <c:xMode val="edge"/>
          <c:yMode val="edge"/>
          <c:x val="0.31984136534273389"/>
          <c:y val="1.362075915935358E-2"/>
          <c:w val="0.44174032929697771"/>
          <c:h val="7.8125546806649182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49175112045278"/>
          <c:y val="0.14351852587688974"/>
          <c:w val="0.82498840769903758"/>
          <c:h val="0.63759988334791484"/>
        </c:manualLayout>
      </c:layout>
      <c:barChart>
        <c:barDir val="col"/>
        <c:grouping val="clustered"/>
        <c:varyColors val="0"/>
        <c:ser>
          <c:idx val="0"/>
          <c:order val="0"/>
          <c:tx>
            <c:strRef>
              <c:f>Sheet1!$J$69</c:f>
              <c:strCache>
                <c:ptCount val="1"/>
                <c:pt idx="0">
                  <c:v>RGE</c:v>
                </c:pt>
              </c:strCache>
            </c:strRef>
          </c:tx>
          <c:spPr>
            <a:solidFill>
              <a:schemeClr val="accent1"/>
            </a:solidFill>
            <a:ln>
              <a:noFill/>
            </a:ln>
            <a:effectLst/>
          </c:spPr>
          <c:invertIfNegative val="0"/>
          <c:cat>
            <c:numRef>
              <c:f>Sheet1!$I$70:$I$73</c:f>
              <c:numCache>
                <c:formatCode>General</c:formatCode>
                <c:ptCount val="4"/>
                <c:pt idx="0">
                  <c:v>600</c:v>
                </c:pt>
                <c:pt idx="1">
                  <c:v>800</c:v>
                </c:pt>
                <c:pt idx="2">
                  <c:v>1000</c:v>
                </c:pt>
                <c:pt idx="3">
                  <c:v>1200</c:v>
                </c:pt>
              </c:numCache>
            </c:numRef>
          </c:cat>
          <c:val>
            <c:numRef>
              <c:f>Sheet1!$J$70:$J$73</c:f>
              <c:numCache>
                <c:formatCode>General</c:formatCode>
                <c:ptCount val="4"/>
                <c:pt idx="0">
                  <c:v>0.25</c:v>
                </c:pt>
                <c:pt idx="1">
                  <c:v>0.28000000000000003</c:v>
                </c:pt>
                <c:pt idx="2">
                  <c:v>0.31</c:v>
                </c:pt>
                <c:pt idx="3">
                  <c:v>0.35</c:v>
                </c:pt>
              </c:numCache>
            </c:numRef>
          </c:val>
          <c:extLst>
            <c:ext xmlns:c16="http://schemas.microsoft.com/office/drawing/2014/chart" uri="{C3380CC4-5D6E-409C-BE32-E72D297353CC}">
              <c16:uniqueId val="{00000000-EBF2-488C-B6E6-B884BA0325A9}"/>
            </c:ext>
          </c:extLst>
        </c:ser>
        <c:ser>
          <c:idx val="1"/>
          <c:order val="1"/>
          <c:tx>
            <c:strRef>
              <c:f>Sheet1!$K$69</c:f>
              <c:strCache>
                <c:ptCount val="1"/>
                <c:pt idx="0">
                  <c:v>RPLE</c:v>
                </c:pt>
              </c:strCache>
            </c:strRef>
          </c:tx>
          <c:spPr>
            <a:solidFill>
              <a:schemeClr val="accent2"/>
            </a:solidFill>
            <a:ln>
              <a:noFill/>
            </a:ln>
            <a:effectLst/>
          </c:spPr>
          <c:invertIfNegative val="0"/>
          <c:cat>
            <c:numRef>
              <c:f>Sheet1!$I$70:$I$73</c:f>
              <c:numCache>
                <c:formatCode>General</c:formatCode>
                <c:ptCount val="4"/>
                <c:pt idx="0">
                  <c:v>600</c:v>
                </c:pt>
                <c:pt idx="1">
                  <c:v>800</c:v>
                </c:pt>
                <c:pt idx="2">
                  <c:v>1000</c:v>
                </c:pt>
                <c:pt idx="3">
                  <c:v>1200</c:v>
                </c:pt>
              </c:numCache>
            </c:numRef>
          </c:cat>
          <c:val>
            <c:numRef>
              <c:f>Sheet1!$K$70:$K$73</c:f>
              <c:numCache>
                <c:formatCode>General</c:formatCode>
                <c:ptCount val="4"/>
                <c:pt idx="0">
                  <c:v>0.08</c:v>
                </c:pt>
                <c:pt idx="1">
                  <c:v>0.1</c:v>
                </c:pt>
                <c:pt idx="2">
                  <c:v>0.13</c:v>
                </c:pt>
                <c:pt idx="3">
                  <c:v>0.16</c:v>
                </c:pt>
              </c:numCache>
            </c:numRef>
          </c:val>
          <c:extLst>
            <c:ext xmlns:c16="http://schemas.microsoft.com/office/drawing/2014/chart" uri="{C3380CC4-5D6E-409C-BE32-E72D297353CC}">
              <c16:uniqueId val="{00000001-EBF2-488C-B6E6-B884BA0325A9}"/>
            </c:ext>
          </c:extLst>
        </c:ser>
        <c:ser>
          <c:idx val="2"/>
          <c:order val="2"/>
          <c:tx>
            <c:strRef>
              <c:f>Sheet1!$L$69</c:f>
              <c:strCache>
                <c:ptCount val="1"/>
                <c:pt idx="0">
                  <c:v>RS</c:v>
                </c:pt>
              </c:strCache>
            </c:strRef>
          </c:tx>
          <c:spPr>
            <a:solidFill>
              <a:schemeClr val="accent3"/>
            </a:solidFill>
            <a:ln>
              <a:noFill/>
            </a:ln>
            <a:effectLst/>
          </c:spPr>
          <c:invertIfNegative val="0"/>
          <c:cat>
            <c:numRef>
              <c:f>Sheet1!$I$70:$I$73</c:f>
              <c:numCache>
                <c:formatCode>General</c:formatCode>
                <c:ptCount val="4"/>
                <c:pt idx="0">
                  <c:v>600</c:v>
                </c:pt>
                <c:pt idx="1">
                  <c:v>800</c:v>
                </c:pt>
                <c:pt idx="2">
                  <c:v>1000</c:v>
                </c:pt>
                <c:pt idx="3">
                  <c:v>1200</c:v>
                </c:pt>
              </c:numCache>
            </c:numRef>
          </c:cat>
          <c:val>
            <c:numRef>
              <c:f>Sheet1!$L$70:$L$73</c:f>
              <c:numCache>
                <c:formatCode>General</c:formatCode>
                <c:ptCount val="4"/>
                <c:pt idx="0">
                  <c:v>0.18</c:v>
                </c:pt>
                <c:pt idx="1">
                  <c:v>0.21</c:v>
                </c:pt>
                <c:pt idx="2">
                  <c:v>0.24</c:v>
                </c:pt>
                <c:pt idx="3">
                  <c:v>0.28000000000000003</c:v>
                </c:pt>
              </c:numCache>
            </c:numRef>
          </c:val>
          <c:extLst>
            <c:ext xmlns:c16="http://schemas.microsoft.com/office/drawing/2014/chart" uri="{C3380CC4-5D6E-409C-BE32-E72D297353CC}">
              <c16:uniqueId val="{00000002-EBF2-488C-B6E6-B884BA0325A9}"/>
            </c:ext>
          </c:extLst>
        </c:ser>
        <c:ser>
          <c:idx val="3"/>
          <c:order val="3"/>
          <c:tx>
            <c:strRef>
              <c:f>Sheet1!$M$69</c:f>
              <c:strCache>
                <c:ptCount val="1"/>
                <c:pt idx="0">
                  <c:v>SE</c:v>
                </c:pt>
              </c:strCache>
            </c:strRef>
          </c:tx>
          <c:spPr>
            <a:solidFill>
              <a:schemeClr val="accent4"/>
            </a:solidFill>
            <a:ln>
              <a:noFill/>
            </a:ln>
            <a:effectLst/>
          </c:spPr>
          <c:invertIfNegative val="0"/>
          <c:cat>
            <c:numRef>
              <c:f>Sheet1!$I$70:$I$73</c:f>
              <c:numCache>
                <c:formatCode>General</c:formatCode>
                <c:ptCount val="4"/>
                <c:pt idx="0">
                  <c:v>600</c:v>
                </c:pt>
                <c:pt idx="1">
                  <c:v>800</c:v>
                </c:pt>
                <c:pt idx="2">
                  <c:v>1000</c:v>
                </c:pt>
                <c:pt idx="3">
                  <c:v>1200</c:v>
                </c:pt>
              </c:numCache>
            </c:numRef>
          </c:cat>
          <c:val>
            <c:numRef>
              <c:f>Sheet1!$M$70:$M$73</c:f>
              <c:numCache>
                <c:formatCode>General</c:formatCode>
                <c:ptCount val="4"/>
                <c:pt idx="0">
                  <c:v>0.14000000000000001</c:v>
                </c:pt>
                <c:pt idx="1">
                  <c:v>0.16</c:v>
                </c:pt>
                <c:pt idx="2">
                  <c:v>0.19</c:v>
                </c:pt>
                <c:pt idx="3">
                  <c:v>0.23</c:v>
                </c:pt>
              </c:numCache>
            </c:numRef>
          </c:val>
          <c:extLst>
            <c:ext xmlns:c16="http://schemas.microsoft.com/office/drawing/2014/chart" uri="{C3380CC4-5D6E-409C-BE32-E72D297353CC}">
              <c16:uniqueId val="{00000003-EBF2-488C-B6E6-B884BA0325A9}"/>
            </c:ext>
          </c:extLst>
        </c:ser>
        <c:dLbls>
          <c:showLegendKey val="0"/>
          <c:showVal val="0"/>
          <c:showCatName val="0"/>
          <c:showSerName val="0"/>
          <c:showPercent val="0"/>
          <c:showBubbleSize val="0"/>
        </c:dLbls>
        <c:gapWidth val="219"/>
        <c:overlap val="-27"/>
        <c:axId val="397589168"/>
        <c:axId val="397593088"/>
      </c:barChart>
      <c:catAx>
        <c:axId val="39758916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b="0" i="0" baseline="0">
                    <a:effectLst/>
                  </a:rPr>
                  <a:t>Spatial Tolerance (m)</a:t>
                </a:r>
                <a:endParaRPr lang="en-US">
                  <a:effectLst/>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7593088"/>
        <c:crosses val="autoZero"/>
        <c:auto val="1"/>
        <c:lblAlgn val="ctr"/>
        <c:lblOffset val="100"/>
        <c:noMultiLvlLbl val="0"/>
      </c:catAx>
      <c:valAx>
        <c:axId val="397593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Anonymization Time (ms)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7589168"/>
        <c:crosses val="autoZero"/>
        <c:crossBetween val="between"/>
      </c:valAx>
      <c:spPr>
        <a:noFill/>
        <a:ln>
          <a:noFill/>
        </a:ln>
        <a:effectLst/>
      </c:spPr>
    </c:plotArea>
    <c:legend>
      <c:legendPos val="b"/>
      <c:layout>
        <c:manualLayout>
          <c:xMode val="edge"/>
          <c:yMode val="edge"/>
          <c:x val="0.24949770304686611"/>
          <c:y val="3.8046988203942256E-2"/>
          <c:w val="0.51116698133724436"/>
          <c:h val="7.812554680664918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20972547350502"/>
          <c:y val="0.14814824730730819"/>
          <c:w val="0.82498840769903758"/>
          <c:h val="0.59236840186643336"/>
        </c:manualLayout>
      </c:layout>
      <c:barChart>
        <c:barDir val="col"/>
        <c:grouping val="clustered"/>
        <c:varyColors val="0"/>
        <c:ser>
          <c:idx val="0"/>
          <c:order val="0"/>
          <c:tx>
            <c:strRef>
              <c:f>Sheet1!$H$79</c:f>
              <c:strCache>
                <c:ptCount val="1"/>
                <c:pt idx="0">
                  <c:v>RGE</c:v>
                </c:pt>
              </c:strCache>
            </c:strRef>
          </c:tx>
          <c:spPr>
            <a:solidFill>
              <a:schemeClr val="accent1"/>
            </a:solidFill>
            <a:ln>
              <a:noFill/>
            </a:ln>
            <a:effectLst/>
          </c:spPr>
          <c:invertIfNegative val="0"/>
          <c:cat>
            <c:numRef>
              <c:f>Sheet1!$G$80:$G$83</c:f>
              <c:numCache>
                <c:formatCode>General</c:formatCode>
                <c:ptCount val="4"/>
                <c:pt idx="0">
                  <c:v>600</c:v>
                </c:pt>
                <c:pt idx="1">
                  <c:v>800</c:v>
                </c:pt>
                <c:pt idx="2">
                  <c:v>1000</c:v>
                </c:pt>
                <c:pt idx="3">
                  <c:v>1200</c:v>
                </c:pt>
              </c:numCache>
            </c:numRef>
          </c:cat>
          <c:val>
            <c:numRef>
              <c:f>Sheet1!$H$80:$H$83</c:f>
              <c:numCache>
                <c:formatCode>General</c:formatCode>
                <c:ptCount val="4"/>
                <c:pt idx="0">
                  <c:v>0.23</c:v>
                </c:pt>
                <c:pt idx="1">
                  <c:v>0.25</c:v>
                </c:pt>
                <c:pt idx="2">
                  <c:v>0.28000000000000003</c:v>
                </c:pt>
                <c:pt idx="3">
                  <c:v>0.32</c:v>
                </c:pt>
              </c:numCache>
            </c:numRef>
          </c:val>
          <c:extLst>
            <c:ext xmlns:c16="http://schemas.microsoft.com/office/drawing/2014/chart" uri="{C3380CC4-5D6E-409C-BE32-E72D297353CC}">
              <c16:uniqueId val="{00000000-7C03-4AA0-8315-F2F6D1D267E6}"/>
            </c:ext>
          </c:extLst>
        </c:ser>
        <c:ser>
          <c:idx val="1"/>
          <c:order val="1"/>
          <c:tx>
            <c:strRef>
              <c:f>Sheet1!$I$79</c:f>
              <c:strCache>
                <c:ptCount val="1"/>
                <c:pt idx="0">
                  <c:v>RPLE</c:v>
                </c:pt>
              </c:strCache>
            </c:strRef>
          </c:tx>
          <c:spPr>
            <a:solidFill>
              <a:schemeClr val="accent2"/>
            </a:solidFill>
            <a:ln>
              <a:noFill/>
            </a:ln>
            <a:effectLst/>
          </c:spPr>
          <c:invertIfNegative val="0"/>
          <c:cat>
            <c:numRef>
              <c:f>Sheet1!$G$80:$G$83</c:f>
              <c:numCache>
                <c:formatCode>General</c:formatCode>
                <c:ptCount val="4"/>
                <c:pt idx="0">
                  <c:v>600</c:v>
                </c:pt>
                <c:pt idx="1">
                  <c:v>800</c:v>
                </c:pt>
                <c:pt idx="2">
                  <c:v>1000</c:v>
                </c:pt>
                <c:pt idx="3">
                  <c:v>1200</c:v>
                </c:pt>
              </c:numCache>
            </c:numRef>
          </c:cat>
          <c:val>
            <c:numRef>
              <c:f>Sheet1!$I$80:$I$83</c:f>
              <c:numCache>
                <c:formatCode>General</c:formatCode>
                <c:ptCount val="4"/>
                <c:pt idx="0">
                  <c:v>0.11</c:v>
                </c:pt>
                <c:pt idx="1">
                  <c:v>0.12</c:v>
                </c:pt>
                <c:pt idx="2">
                  <c:v>0.14000000000000001</c:v>
                </c:pt>
                <c:pt idx="3">
                  <c:v>0.16</c:v>
                </c:pt>
              </c:numCache>
            </c:numRef>
          </c:val>
          <c:extLst>
            <c:ext xmlns:c16="http://schemas.microsoft.com/office/drawing/2014/chart" uri="{C3380CC4-5D6E-409C-BE32-E72D297353CC}">
              <c16:uniqueId val="{00000001-7C03-4AA0-8315-F2F6D1D267E6}"/>
            </c:ext>
          </c:extLst>
        </c:ser>
        <c:dLbls>
          <c:showLegendKey val="0"/>
          <c:showVal val="0"/>
          <c:showCatName val="0"/>
          <c:showSerName val="0"/>
          <c:showPercent val="0"/>
          <c:showBubbleSize val="0"/>
        </c:dLbls>
        <c:gapWidth val="219"/>
        <c:overlap val="-27"/>
        <c:axId val="398338432"/>
        <c:axId val="398335296"/>
      </c:barChart>
      <c:catAx>
        <c:axId val="398338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0" i="0" baseline="0">
                    <a:effectLst/>
                  </a:rPr>
                  <a:t>Spatial Tolerance (m)</a:t>
                </a:r>
                <a:endParaRPr lang="en-US">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8335296"/>
        <c:crosses val="autoZero"/>
        <c:auto val="1"/>
        <c:lblAlgn val="ctr"/>
        <c:lblOffset val="100"/>
        <c:noMultiLvlLbl val="0"/>
      </c:catAx>
      <c:valAx>
        <c:axId val="398335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De-anonymization</a:t>
                </a:r>
                <a:r>
                  <a:rPr lang="en-US" sz="1800" baseline="0"/>
                  <a:t> Time (ms)</a:t>
                </a:r>
                <a:endParaRPr lang="en-US" sz="180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8338432"/>
        <c:crosses val="autoZero"/>
        <c:crossBetween val="between"/>
      </c:valAx>
      <c:spPr>
        <a:noFill/>
        <a:ln>
          <a:noFill/>
        </a:ln>
        <a:effectLst/>
      </c:spPr>
    </c:plotArea>
    <c:legend>
      <c:legendPos val="b"/>
      <c:layout>
        <c:manualLayout>
          <c:xMode val="edge"/>
          <c:yMode val="edge"/>
          <c:x val="0.37925284339457566"/>
          <c:y val="4.2244823563721161E-2"/>
          <c:w val="0.33862952504222132"/>
          <c:h val="7.812554680664918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51788131963749"/>
          <c:y val="0.18055543667187249"/>
          <c:w val="0.8376550743657043"/>
          <c:h val="0.59236840186643336"/>
        </c:manualLayout>
      </c:layout>
      <c:barChart>
        <c:barDir val="col"/>
        <c:grouping val="clustered"/>
        <c:varyColors val="0"/>
        <c:ser>
          <c:idx val="0"/>
          <c:order val="0"/>
          <c:tx>
            <c:strRef>
              <c:f>Sheet1!$J$92</c:f>
              <c:strCache>
                <c:ptCount val="1"/>
                <c:pt idx="0">
                  <c:v>RGE</c:v>
                </c:pt>
              </c:strCache>
            </c:strRef>
          </c:tx>
          <c:spPr>
            <a:solidFill>
              <a:schemeClr val="accent1"/>
            </a:solidFill>
            <a:ln>
              <a:noFill/>
            </a:ln>
            <a:effectLst/>
          </c:spPr>
          <c:invertIfNegative val="0"/>
          <c:cat>
            <c:numRef>
              <c:f>Sheet1!$I$93:$I$96</c:f>
              <c:numCache>
                <c:formatCode>General</c:formatCode>
                <c:ptCount val="4"/>
                <c:pt idx="0">
                  <c:v>600</c:v>
                </c:pt>
                <c:pt idx="1">
                  <c:v>800</c:v>
                </c:pt>
                <c:pt idx="2">
                  <c:v>1000</c:v>
                </c:pt>
                <c:pt idx="3">
                  <c:v>1200</c:v>
                </c:pt>
              </c:numCache>
            </c:numRef>
          </c:cat>
          <c:val>
            <c:numRef>
              <c:f>Sheet1!$J$93:$J$96</c:f>
              <c:numCache>
                <c:formatCode>General</c:formatCode>
                <c:ptCount val="4"/>
                <c:pt idx="0">
                  <c:v>1.66</c:v>
                </c:pt>
                <c:pt idx="1">
                  <c:v>2.1</c:v>
                </c:pt>
                <c:pt idx="2">
                  <c:v>2.64</c:v>
                </c:pt>
                <c:pt idx="3">
                  <c:v>3.27</c:v>
                </c:pt>
              </c:numCache>
            </c:numRef>
          </c:val>
          <c:extLst>
            <c:ext xmlns:c16="http://schemas.microsoft.com/office/drawing/2014/chart" uri="{C3380CC4-5D6E-409C-BE32-E72D297353CC}">
              <c16:uniqueId val="{00000000-321D-4F70-AB20-252CE402D109}"/>
            </c:ext>
          </c:extLst>
        </c:ser>
        <c:ser>
          <c:idx val="1"/>
          <c:order val="1"/>
          <c:tx>
            <c:strRef>
              <c:f>Sheet1!$K$92</c:f>
              <c:strCache>
                <c:ptCount val="1"/>
                <c:pt idx="0">
                  <c:v>RPLE</c:v>
                </c:pt>
              </c:strCache>
            </c:strRef>
          </c:tx>
          <c:spPr>
            <a:solidFill>
              <a:schemeClr val="accent2"/>
            </a:solidFill>
            <a:ln>
              <a:noFill/>
            </a:ln>
            <a:effectLst/>
          </c:spPr>
          <c:invertIfNegative val="0"/>
          <c:cat>
            <c:numRef>
              <c:f>Sheet1!$I$93:$I$96</c:f>
              <c:numCache>
                <c:formatCode>General</c:formatCode>
                <c:ptCount val="4"/>
                <c:pt idx="0">
                  <c:v>600</c:v>
                </c:pt>
                <c:pt idx="1">
                  <c:v>800</c:v>
                </c:pt>
                <c:pt idx="2">
                  <c:v>1000</c:v>
                </c:pt>
                <c:pt idx="3">
                  <c:v>1200</c:v>
                </c:pt>
              </c:numCache>
            </c:numRef>
          </c:cat>
          <c:val>
            <c:numRef>
              <c:f>Sheet1!$K$93:$K$96</c:f>
              <c:numCache>
                <c:formatCode>General</c:formatCode>
                <c:ptCount val="4"/>
                <c:pt idx="0">
                  <c:v>3.05</c:v>
                </c:pt>
                <c:pt idx="1">
                  <c:v>3.53</c:v>
                </c:pt>
                <c:pt idx="2">
                  <c:v>4.08</c:v>
                </c:pt>
                <c:pt idx="3">
                  <c:v>4.5999999999999996</c:v>
                </c:pt>
              </c:numCache>
            </c:numRef>
          </c:val>
          <c:extLst>
            <c:ext xmlns:c16="http://schemas.microsoft.com/office/drawing/2014/chart" uri="{C3380CC4-5D6E-409C-BE32-E72D297353CC}">
              <c16:uniqueId val="{00000001-321D-4F70-AB20-252CE402D109}"/>
            </c:ext>
          </c:extLst>
        </c:ser>
        <c:ser>
          <c:idx val="2"/>
          <c:order val="2"/>
          <c:tx>
            <c:strRef>
              <c:f>Sheet1!$L$92</c:f>
              <c:strCache>
                <c:ptCount val="1"/>
                <c:pt idx="0">
                  <c:v>RS</c:v>
                </c:pt>
              </c:strCache>
            </c:strRef>
          </c:tx>
          <c:spPr>
            <a:solidFill>
              <a:schemeClr val="accent3"/>
            </a:solidFill>
            <a:ln>
              <a:noFill/>
            </a:ln>
            <a:effectLst/>
          </c:spPr>
          <c:invertIfNegative val="0"/>
          <c:cat>
            <c:numRef>
              <c:f>Sheet1!$I$93:$I$96</c:f>
              <c:numCache>
                <c:formatCode>General</c:formatCode>
                <c:ptCount val="4"/>
                <c:pt idx="0">
                  <c:v>600</c:v>
                </c:pt>
                <c:pt idx="1">
                  <c:v>800</c:v>
                </c:pt>
                <c:pt idx="2">
                  <c:v>1000</c:v>
                </c:pt>
                <c:pt idx="3">
                  <c:v>1200</c:v>
                </c:pt>
              </c:numCache>
            </c:numRef>
          </c:cat>
          <c:val>
            <c:numRef>
              <c:f>Sheet1!$L$93:$L$96</c:f>
              <c:numCache>
                <c:formatCode>General</c:formatCode>
                <c:ptCount val="4"/>
                <c:pt idx="0">
                  <c:v>1.36</c:v>
                </c:pt>
                <c:pt idx="1">
                  <c:v>1.38</c:v>
                </c:pt>
                <c:pt idx="2">
                  <c:v>1.44</c:v>
                </c:pt>
                <c:pt idx="3">
                  <c:v>1.49</c:v>
                </c:pt>
              </c:numCache>
            </c:numRef>
          </c:val>
          <c:extLst>
            <c:ext xmlns:c16="http://schemas.microsoft.com/office/drawing/2014/chart" uri="{C3380CC4-5D6E-409C-BE32-E72D297353CC}">
              <c16:uniqueId val="{00000002-321D-4F70-AB20-252CE402D109}"/>
            </c:ext>
          </c:extLst>
        </c:ser>
        <c:ser>
          <c:idx val="3"/>
          <c:order val="3"/>
          <c:tx>
            <c:strRef>
              <c:f>Sheet1!$M$92</c:f>
              <c:strCache>
                <c:ptCount val="1"/>
                <c:pt idx="0">
                  <c:v>SE</c:v>
                </c:pt>
              </c:strCache>
            </c:strRef>
          </c:tx>
          <c:spPr>
            <a:solidFill>
              <a:schemeClr val="accent4"/>
            </a:solidFill>
            <a:ln>
              <a:noFill/>
            </a:ln>
            <a:effectLst/>
          </c:spPr>
          <c:invertIfNegative val="0"/>
          <c:cat>
            <c:numRef>
              <c:f>Sheet1!$I$93:$I$96</c:f>
              <c:numCache>
                <c:formatCode>General</c:formatCode>
                <c:ptCount val="4"/>
                <c:pt idx="0">
                  <c:v>600</c:v>
                </c:pt>
                <c:pt idx="1">
                  <c:v>800</c:v>
                </c:pt>
                <c:pt idx="2">
                  <c:v>1000</c:v>
                </c:pt>
                <c:pt idx="3">
                  <c:v>1200</c:v>
                </c:pt>
              </c:numCache>
            </c:numRef>
          </c:cat>
          <c:val>
            <c:numRef>
              <c:f>Sheet1!$M$93:$M$96</c:f>
              <c:numCache>
                <c:formatCode>General</c:formatCode>
                <c:ptCount val="4"/>
                <c:pt idx="0">
                  <c:v>2.04</c:v>
                </c:pt>
                <c:pt idx="1">
                  <c:v>2.56</c:v>
                </c:pt>
                <c:pt idx="2">
                  <c:v>3</c:v>
                </c:pt>
                <c:pt idx="3">
                  <c:v>3.62</c:v>
                </c:pt>
              </c:numCache>
            </c:numRef>
          </c:val>
          <c:extLst>
            <c:ext xmlns:c16="http://schemas.microsoft.com/office/drawing/2014/chart" uri="{C3380CC4-5D6E-409C-BE32-E72D297353CC}">
              <c16:uniqueId val="{00000003-321D-4F70-AB20-252CE402D109}"/>
            </c:ext>
          </c:extLst>
        </c:ser>
        <c:dLbls>
          <c:showLegendKey val="0"/>
          <c:showVal val="0"/>
          <c:showCatName val="0"/>
          <c:showSerName val="0"/>
          <c:showPercent val="0"/>
          <c:showBubbleSize val="0"/>
        </c:dLbls>
        <c:gapWidth val="219"/>
        <c:overlap val="-27"/>
        <c:axId val="398337256"/>
        <c:axId val="398334512"/>
      </c:barChart>
      <c:catAx>
        <c:axId val="3983372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0" i="0" baseline="0">
                    <a:effectLst/>
                  </a:rPr>
                  <a:t>Spatial Tolerance (m)</a:t>
                </a:r>
                <a:endParaRPr lang="en-US">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8334512"/>
        <c:crosses val="autoZero"/>
        <c:auto val="1"/>
        <c:lblAlgn val="ctr"/>
        <c:lblOffset val="100"/>
        <c:noMultiLvlLbl val="0"/>
      </c:catAx>
      <c:valAx>
        <c:axId val="398334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RSR</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8337256"/>
        <c:crosses val="autoZero"/>
        <c:crossBetween val="between"/>
      </c:valAx>
      <c:spPr>
        <a:noFill/>
        <a:ln>
          <a:noFill/>
        </a:ln>
        <a:effectLst/>
      </c:spPr>
    </c:plotArea>
    <c:legend>
      <c:legendPos val="b"/>
      <c:layout>
        <c:manualLayout>
          <c:xMode val="edge"/>
          <c:yMode val="edge"/>
          <c:x val="0.30894112516075495"/>
          <c:y val="4.0160318127930791E-2"/>
          <c:w val="0.42521931516939521"/>
          <c:h val="9.606235334560567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8031496062992"/>
          <c:y val="0.17592592592592593"/>
          <c:w val="0.80375240594925634"/>
          <c:h val="0.59236840186643336"/>
        </c:manualLayout>
      </c:layout>
      <c:barChart>
        <c:barDir val="col"/>
        <c:grouping val="clustered"/>
        <c:varyColors val="0"/>
        <c:ser>
          <c:idx val="0"/>
          <c:order val="0"/>
          <c:tx>
            <c:strRef>
              <c:f>Sheet1!$J$104</c:f>
              <c:strCache>
                <c:ptCount val="1"/>
                <c:pt idx="0">
                  <c:v>RGE</c:v>
                </c:pt>
              </c:strCache>
            </c:strRef>
          </c:tx>
          <c:spPr>
            <a:solidFill>
              <a:schemeClr val="accent1"/>
            </a:solidFill>
            <a:ln>
              <a:noFill/>
            </a:ln>
            <a:effectLst/>
          </c:spPr>
          <c:invertIfNegative val="0"/>
          <c:cat>
            <c:numRef>
              <c:f>Sheet1!$I$105:$I$108</c:f>
              <c:numCache>
                <c:formatCode>General</c:formatCode>
                <c:ptCount val="4"/>
                <c:pt idx="0">
                  <c:v>600</c:v>
                </c:pt>
                <c:pt idx="1">
                  <c:v>800</c:v>
                </c:pt>
                <c:pt idx="2">
                  <c:v>1000</c:v>
                </c:pt>
                <c:pt idx="3">
                  <c:v>1200</c:v>
                </c:pt>
              </c:numCache>
            </c:numRef>
          </c:cat>
          <c:val>
            <c:numRef>
              <c:f>Sheet1!$J$105:$J$108</c:f>
              <c:numCache>
                <c:formatCode>General</c:formatCode>
                <c:ptCount val="4"/>
                <c:pt idx="0">
                  <c:v>0.88</c:v>
                </c:pt>
                <c:pt idx="1">
                  <c:v>0.89</c:v>
                </c:pt>
                <c:pt idx="2">
                  <c:v>0.9</c:v>
                </c:pt>
                <c:pt idx="3">
                  <c:v>0.92</c:v>
                </c:pt>
              </c:numCache>
            </c:numRef>
          </c:val>
          <c:extLst>
            <c:ext xmlns:c16="http://schemas.microsoft.com/office/drawing/2014/chart" uri="{C3380CC4-5D6E-409C-BE32-E72D297353CC}">
              <c16:uniqueId val="{00000000-4629-49C6-A85D-DEB19A2CE994}"/>
            </c:ext>
          </c:extLst>
        </c:ser>
        <c:ser>
          <c:idx val="1"/>
          <c:order val="1"/>
          <c:tx>
            <c:strRef>
              <c:f>Sheet1!$K$104</c:f>
              <c:strCache>
                <c:ptCount val="1"/>
                <c:pt idx="0">
                  <c:v>RPLE</c:v>
                </c:pt>
              </c:strCache>
            </c:strRef>
          </c:tx>
          <c:spPr>
            <a:solidFill>
              <a:schemeClr val="accent2"/>
            </a:solidFill>
            <a:ln>
              <a:noFill/>
            </a:ln>
            <a:effectLst/>
          </c:spPr>
          <c:invertIfNegative val="0"/>
          <c:cat>
            <c:numRef>
              <c:f>Sheet1!$I$105:$I$108</c:f>
              <c:numCache>
                <c:formatCode>General</c:formatCode>
                <c:ptCount val="4"/>
                <c:pt idx="0">
                  <c:v>600</c:v>
                </c:pt>
                <c:pt idx="1">
                  <c:v>800</c:v>
                </c:pt>
                <c:pt idx="2">
                  <c:v>1000</c:v>
                </c:pt>
                <c:pt idx="3">
                  <c:v>1200</c:v>
                </c:pt>
              </c:numCache>
            </c:numRef>
          </c:cat>
          <c:val>
            <c:numRef>
              <c:f>Sheet1!$K$105:$K$108</c:f>
              <c:numCache>
                <c:formatCode>General</c:formatCode>
                <c:ptCount val="4"/>
                <c:pt idx="0">
                  <c:v>0.79</c:v>
                </c:pt>
                <c:pt idx="1">
                  <c:v>0.83</c:v>
                </c:pt>
                <c:pt idx="2">
                  <c:v>0.87</c:v>
                </c:pt>
                <c:pt idx="3">
                  <c:v>0.92</c:v>
                </c:pt>
              </c:numCache>
            </c:numRef>
          </c:val>
          <c:extLst>
            <c:ext xmlns:c16="http://schemas.microsoft.com/office/drawing/2014/chart" uri="{C3380CC4-5D6E-409C-BE32-E72D297353CC}">
              <c16:uniqueId val="{00000001-4629-49C6-A85D-DEB19A2CE994}"/>
            </c:ext>
          </c:extLst>
        </c:ser>
        <c:ser>
          <c:idx val="2"/>
          <c:order val="2"/>
          <c:tx>
            <c:strRef>
              <c:f>Sheet1!$L$104</c:f>
              <c:strCache>
                <c:ptCount val="1"/>
                <c:pt idx="0">
                  <c:v>RS</c:v>
                </c:pt>
              </c:strCache>
            </c:strRef>
          </c:tx>
          <c:spPr>
            <a:solidFill>
              <a:schemeClr val="accent3"/>
            </a:solidFill>
            <a:ln>
              <a:noFill/>
            </a:ln>
            <a:effectLst/>
          </c:spPr>
          <c:invertIfNegative val="0"/>
          <c:cat>
            <c:numRef>
              <c:f>Sheet1!$I$105:$I$108</c:f>
              <c:numCache>
                <c:formatCode>General</c:formatCode>
                <c:ptCount val="4"/>
                <c:pt idx="0">
                  <c:v>600</c:v>
                </c:pt>
                <c:pt idx="1">
                  <c:v>800</c:v>
                </c:pt>
                <c:pt idx="2">
                  <c:v>1000</c:v>
                </c:pt>
                <c:pt idx="3">
                  <c:v>1200</c:v>
                </c:pt>
              </c:numCache>
            </c:numRef>
          </c:cat>
          <c:val>
            <c:numRef>
              <c:f>Sheet1!$L$105:$L$108</c:f>
              <c:numCache>
                <c:formatCode>General</c:formatCode>
                <c:ptCount val="4"/>
                <c:pt idx="0">
                  <c:v>0.96</c:v>
                </c:pt>
                <c:pt idx="1">
                  <c:v>0.96</c:v>
                </c:pt>
                <c:pt idx="2">
                  <c:v>0.97</c:v>
                </c:pt>
                <c:pt idx="3">
                  <c:v>0.97</c:v>
                </c:pt>
              </c:numCache>
            </c:numRef>
          </c:val>
          <c:extLst>
            <c:ext xmlns:c16="http://schemas.microsoft.com/office/drawing/2014/chart" uri="{C3380CC4-5D6E-409C-BE32-E72D297353CC}">
              <c16:uniqueId val="{00000002-4629-49C6-A85D-DEB19A2CE994}"/>
            </c:ext>
          </c:extLst>
        </c:ser>
        <c:ser>
          <c:idx val="3"/>
          <c:order val="3"/>
          <c:tx>
            <c:strRef>
              <c:f>Sheet1!$M$104</c:f>
              <c:strCache>
                <c:ptCount val="1"/>
                <c:pt idx="0">
                  <c:v>SE</c:v>
                </c:pt>
              </c:strCache>
            </c:strRef>
          </c:tx>
          <c:spPr>
            <a:solidFill>
              <a:schemeClr val="accent4"/>
            </a:solidFill>
            <a:ln>
              <a:noFill/>
            </a:ln>
            <a:effectLst/>
          </c:spPr>
          <c:invertIfNegative val="0"/>
          <c:cat>
            <c:numRef>
              <c:f>Sheet1!$I$105:$I$108</c:f>
              <c:numCache>
                <c:formatCode>General</c:formatCode>
                <c:ptCount val="4"/>
                <c:pt idx="0">
                  <c:v>600</c:v>
                </c:pt>
                <c:pt idx="1">
                  <c:v>800</c:v>
                </c:pt>
                <c:pt idx="2">
                  <c:v>1000</c:v>
                </c:pt>
                <c:pt idx="3">
                  <c:v>1200</c:v>
                </c:pt>
              </c:numCache>
            </c:numRef>
          </c:cat>
          <c:val>
            <c:numRef>
              <c:f>Sheet1!$M$105:$M$108</c:f>
              <c:numCache>
                <c:formatCode>General</c:formatCode>
                <c:ptCount val="4"/>
                <c:pt idx="0">
                  <c:v>0.85</c:v>
                </c:pt>
                <c:pt idx="1">
                  <c:v>0.87</c:v>
                </c:pt>
                <c:pt idx="2">
                  <c:v>0.88</c:v>
                </c:pt>
                <c:pt idx="3">
                  <c:v>0.9</c:v>
                </c:pt>
              </c:numCache>
            </c:numRef>
          </c:val>
          <c:extLst>
            <c:ext xmlns:c16="http://schemas.microsoft.com/office/drawing/2014/chart" uri="{C3380CC4-5D6E-409C-BE32-E72D297353CC}">
              <c16:uniqueId val="{00000003-4629-49C6-A85D-DEB19A2CE994}"/>
            </c:ext>
          </c:extLst>
        </c:ser>
        <c:dLbls>
          <c:showLegendKey val="0"/>
          <c:showVal val="0"/>
          <c:showCatName val="0"/>
          <c:showSerName val="0"/>
          <c:showPercent val="0"/>
          <c:showBubbleSize val="0"/>
        </c:dLbls>
        <c:gapWidth val="219"/>
        <c:overlap val="-27"/>
        <c:axId val="398336080"/>
        <c:axId val="398336472"/>
      </c:barChart>
      <c:catAx>
        <c:axId val="3983360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0" i="0" baseline="0">
                    <a:effectLst/>
                  </a:rPr>
                  <a:t>Spatial Tolerance (m)</a:t>
                </a:r>
                <a:endParaRPr lang="en-US">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8336472"/>
        <c:crosses val="autoZero"/>
        <c:auto val="1"/>
        <c:lblAlgn val="ctr"/>
        <c:lblOffset val="100"/>
        <c:noMultiLvlLbl val="0"/>
      </c:catAx>
      <c:valAx>
        <c:axId val="398336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Success Rate</a:t>
                </a:r>
              </a:p>
              <a:p>
                <a:pPr>
                  <a:defRPr sz="1800"/>
                </a:pPr>
                <a:endParaRPr lang="en-US" sz="180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8336080"/>
        <c:crosses val="autoZero"/>
        <c:crossBetween val="between"/>
      </c:valAx>
      <c:spPr>
        <a:noFill/>
        <a:ln>
          <a:noFill/>
        </a:ln>
        <a:effectLst/>
      </c:spPr>
    </c:plotArea>
    <c:legend>
      <c:legendPos val="b"/>
      <c:layout>
        <c:manualLayout>
          <c:xMode val="edge"/>
          <c:yMode val="edge"/>
          <c:x val="0.29417929330173809"/>
          <c:y val="3.2985500321952979E-2"/>
          <c:w val="0.45532989849529187"/>
          <c:h val="7.812554680664918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success rate</a:t>
            </a:r>
          </a:p>
        </c:rich>
      </c:tx>
      <c:layout>
        <c:manualLayout>
          <c:xMode val="edge"/>
          <c:yMode val="edge"/>
          <c:x val="0.43552077865266797"/>
          <c:y val="3.2407407407407399E-2"/>
        </c:manualLayout>
      </c:layout>
      <c:overlay val="0"/>
      <c:spPr>
        <a:noFill/>
        <a:ln>
          <a:noFill/>
        </a:ln>
        <a:effectLst/>
      </c:sp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Sheet1!$E$19:$E$33</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Sheet1!$F$19:$F$33</c:f>
              <c:numCache>
                <c:formatCode>General</c:formatCode>
                <c:ptCount val="15"/>
                <c:pt idx="0">
                  <c:v>2.0561663219767101E-2</c:v>
                </c:pt>
                <c:pt idx="1">
                  <c:v>0.35310765211712197</c:v>
                </c:pt>
                <c:pt idx="2">
                  <c:v>0.76800914335474002</c:v>
                </c:pt>
                <c:pt idx="3">
                  <c:v>0.90466964188527299</c:v>
                </c:pt>
                <c:pt idx="4">
                  <c:v>0.951093937085012</c:v>
                </c:pt>
                <c:pt idx="5">
                  <c:v>0.97999346903232798</c:v>
                </c:pt>
                <c:pt idx="6">
                  <c:v>0.99337106781321405</c:v>
                </c:pt>
                <c:pt idx="7">
                  <c:v>0.99892239033416796</c:v>
                </c:pt>
                <c:pt idx="8">
                  <c:v>0.99960814193969705</c:v>
                </c:pt>
                <c:pt idx="9">
                  <c:v>0.999760531185371</c:v>
                </c:pt>
                <c:pt idx="10">
                  <c:v>0.99989115053880495</c:v>
                </c:pt>
                <c:pt idx="11">
                  <c:v>0.99996734516164099</c:v>
                </c:pt>
                <c:pt idx="12">
                  <c:v>0.99997823010776099</c:v>
                </c:pt>
                <c:pt idx="13">
                  <c:v>0.99998911505388099</c:v>
                </c:pt>
                <c:pt idx="14">
                  <c:v>1</c:v>
                </c:pt>
              </c:numCache>
            </c:numRef>
          </c:val>
          <c:smooth val="0"/>
          <c:extLst>
            <c:ext xmlns:c16="http://schemas.microsoft.com/office/drawing/2014/chart" uri="{C3380CC4-5D6E-409C-BE32-E72D297353CC}">
              <c16:uniqueId val="{00000000-3AC6-4D6E-ADB7-F5F10CAEF9B4}"/>
            </c:ext>
          </c:extLst>
        </c:ser>
        <c:dLbls>
          <c:showLegendKey val="0"/>
          <c:showVal val="0"/>
          <c:showCatName val="0"/>
          <c:showSerName val="0"/>
          <c:showPercent val="0"/>
          <c:showBubbleSize val="0"/>
        </c:dLbls>
        <c:marker val="1"/>
        <c:smooth val="0"/>
        <c:axId val="398338040"/>
        <c:axId val="398338824"/>
      </c:lineChart>
      <c:catAx>
        <c:axId val="39833804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No. of hops</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98338824"/>
        <c:crosses val="autoZero"/>
        <c:auto val="1"/>
        <c:lblAlgn val="ctr"/>
        <c:lblOffset val="100"/>
        <c:noMultiLvlLbl val="0"/>
      </c:catAx>
      <c:valAx>
        <c:axId val="398338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600"/>
                  <a:t>CDF</a:t>
                </a:r>
                <a:endParaRPr lang="en-US" sz="1100"/>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98338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19097189122546"/>
          <c:y val="0.18055555555555552"/>
          <c:w val="0.81197911701715253"/>
          <c:h val="0.61498432487605714"/>
        </c:manualLayout>
      </c:layout>
      <c:barChart>
        <c:barDir val="col"/>
        <c:grouping val="clustered"/>
        <c:varyColors val="0"/>
        <c:ser>
          <c:idx val="0"/>
          <c:order val="0"/>
          <c:tx>
            <c:strRef>
              <c:f>Sheet1!$C$12</c:f>
              <c:strCache>
                <c:ptCount val="1"/>
                <c:pt idx="0">
                  <c:v>RGE</c:v>
                </c:pt>
              </c:strCache>
            </c:strRef>
          </c:tx>
          <c:spPr>
            <a:solidFill>
              <a:schemeClr val="accent1"/>
            </a:solidFill>
            <a:ln>
              <a:noFill/>
            </a:ln>
            <a:effectLst/>
          </c:spPr>
          <c:invertIfNegative val="0"/>
          <c:cat>
            <c:numRef>
              <c:f>Sheet1!$B$13:$B$22</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Sheet1!$C$13:$C$22</c:f>
              <c:numCache>
                <c:formatCode>General</c:formatCode>
                <c:ptCount val="10"/>
                <c:pt idx="0">
                  <c:v>0.18</c:v>
                </c:pt>
                <c:pt idx="1">
                  <c:v>0.22</c:v>
                </c:pt>
                <c:pt idx="2">
                  <c:v>0.27</c:v>
                </c:pt>
                <c:pt idx="3">
                  <c:v>0.32</c:v>
                </c:pt>
                <c:pt idx="4">
                  <c:v>0.38</c:v>
                </c:pt>
                <c:pt idx="5">
                  <c:v>0.44</c:v>
                </c:pt>
                <c:pt idx="6">
                  <c:v>0.51</c:v>
                </c:pt>
                <c:pt idx="7">
                  <c:v>0.57999999999999996</c:v>
                </c:pt>
                <c:pt idx="8">
                  <c:v>0.67</c:v>
                </c:pt>
                <c:pt idx="9">
                  <c:v>0.78</c:v>
                </c:pt>
              </c:numCache>
            </c:numRef>
          </c:val>
          <c:extLst>
            <c:ext xmlns:c16="http://schemas.microsoft.com/office/drawing/2014/chart" uri="{C3380CC4-5D6E-409C-BE32-E72D297353CC}">
              <c16:uniqueId val="{00000000-2E74-40E3-9937-AD7CF372FDAD}"/>
            </c:ext>
          </c:extLst>
        </c:ser>
        <c:ser>
          <c:idx val="1"/>
          <c:order val="1"/>
          <c:tx>
            <c:strRef>
              <c:f>Sheet1!$D$12</c:f>
              <c:strCache>
                <c:ptCount val="1"/>
                <c:pt idx="0">
                  <c:v>RPLE</c:v>
                </c:pt>
              </c:strCache>
            </c:strRef>
          </c:tx>
          <c:spPr>
            <a:solidFill>
              <a:schemeClr val="accent2"/>
            </a:solidFill>
            <a:ln>
              <a:noFill/>
            </a:ln>
            <a:effectLst/>
          </c:spPr>
          <c:invertIfNegative val="0"/>
          <c:cat>
            <c:numRef>
              <c:f>Sheet1!$B$13:$B$22</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Sheet1!$D$13:$D$22</c:f>
              <c:numCache>
                <c:formatCode>General</c:formatCode>
                <c:ptCount val="10"/>
                <c:pt idx="0">
                  <c:v>0.03</c:v>
                </c:pt>
                <c:pt idx="1">
                  <c:v>0.06</c:v>
                </c:pt>
                <c:pt idx="2">
                  <c:v>0.09</c:v>
                </c:pt>
                <c:pt idx="3">
                  <c:v>0.12</c:v>
                </c:pt>
                <c:pt idx="4">
                  <c:v>0.15</c:v>
                </c:pt>
                <c:pt idx="5">
                  <c:v>0.18</c:v>
                </c:pt>
                <c:pt idx="6">
                  <c:v>0.2</c:v>
                </c:pt>
                <c:pt idx="7">
                  <c:v>0.22</c:v>
                </c:pt>
                <c:pt idx="8">
                  <c:v>0.24</c:v>
                </c:pt>
                <c:pt idx="9">
                  <c:v>0.25</c:v>
                </c:pt>
              </c:numCache>
            </c:numRef>
          </c:val>
          <c:extLst>
            <c:ext xmlns:c16="http://schemas.microsoft.com/office/drawing/2014/chart" uri="{C3380CC4-5D6E-409C-BE32-E72D297353CC}">
              <c16:uniqueId val="{00000001-2E74-40E3-9937-AD7CF372FDAD}"/>
            </c:ext>
          </c:extLst>
        </c:ser>
        <c:ser>
          <c:idx val="2"/>
          <c:order val="2"/>
          <c:tx>
            <c:strRef>
              <c:f>Sheet1!$E$12</c:f>
              <c:strCache>
                <c:ptCount val="1"/>
                <c:pt idx="0">
                  <c:v>RS</c:v>
                </c:pt>
              </c:strCache>
            </c:strRef>
          </c:tx>
          <c:spPr>
            <a:solidFill>
              <a:schemeClr val="accent3"/>
            </a:solidFill>
            <a:ln>
              <a:noFill/>
            </a:ln>
            <a:effectLst/>
          </c:spPr>
          <c:invertIfNegative val="0"/>
          <c:cat>
            <c:numRef>
              <c:f>Sheet1!$B$13:$B$22</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Sheet1!$E$13:$E$22</c:f>
              <c:numCache>
                <c:formatCode>General</c:formatCode>
                <c:ptCount val="10"/>
                <c:pt idx="0">
                  <c:v>0.14000000000000001</c:v>
                </c:pt>
                <c:pt idx="1">
                  <c:v>0.17</c:v>
                </c:pt>
                <c:pt idx="2">
                  <c:v>0.21</c:v>
                </c:pt>
                <c:pt idx="3">
                  <c:v>0.24</c:v>
                </c:pt>
                <c:pt idx="4">
                  <c:v>0.28000000000000003</c:v>
                </c:pt>
                <c:pt idx="5">
                  <c:v>0.32</c:v>
                </c:pt>
                <c:pt idx="6">
                  <c:v>0.37</c:v>
                </c:pt>
                <c:pt idx="7">
                  <c:v>0.42</c:v>
                </c:pt>
                <c:pt idx="8">
                  <c:v>0.45</c:v>
                </c:pt>
                <c:pt idx="9">
                  <c:v>0.5</c:v>
                </c:pt>
              </c:numCache>
            </c:numRef>
          </c:val>
          <c:extLst>
            <c:ext xmlns:c16="http://schemas.microsoft.com/office/drawing/2014/chart" uri="{C3380CC4-5D6E-409C-BE32-E72D297353CC}">
              <c16:uniqueId val="{00000002-2E74-40E3-9937-AD7CF372FDAD}"/>
            </c:ext>
          </c:extLst>
        </c:ser>
        <c:ser>
          <c:idx val="3"/>
          <c:order val="3"/>
          <c:tx>
            <c:strRef>
              <c:f>Sheet1!$F$12</c:f>
              <c:strCache>
                <c:ptCount val="1"/>
                <c:pt idx="0">
                  <c:v>SE</c:v>
                </c:pt>
              </c:strCache>
            </c:strRef>
          </c:tx>
          <c:spPr>
            <a:solidFill>
              <a:schemeClr val="accent4"/>
            </a:solidFill>
            <a:ln>
              <a:noFill/>
            </a:ln>
            <a:effectLst/>
          </c:spPr>
          <c:invertIfNegative val="0"/>
          <c:cat>
            <c:numRef>
              <c:f>Sheet1!$B$13:$B$22</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Sheet1!$F$13:$F$22</c:f>
              <c:numCache>
                <c:formatCode>General</c:formatCode>
                <c:ptCount val="10"/>
                <c:pt idx="0">
                  <c:v>0.11</c:v>
                </c:pt>
                <c:pt idx="1">
                  <c:v>0.13</c:v>
                </c:pt>
                <c:pt idx="2">
                  <c:v>0.15</c:v>
                </c:pt>
                <c:pt idx="3">
                  <c:v>0.18</c:v>
                </c:pt>
                <c:pt idx="4">
                  <c:v>0.22</c:v>
                </c:pt>
                <c:pt idx="5">
                  <c:v>0.25</c:v>
                </c:pt>
                <c:pt idx="6">
                  <c:v>0.28000000000000003</c:v>
                </c:pt>
                <c:pt idx="7">
                  <c:v>0.32</c:v>
                </c:pt>
                <c:pt idx="8">
                  <c:v>0.35</c:v>
                </c:pt>
                <c:pt idx="9">
                  <c:v>0.39</c:v>
                </c:pt>
              </c:numCache>
            </c:numRef>
          </c:val>
          <c:extLst>
            <c:ext xmlns:c16="http://schemas.microsoft.com/office/drawing/2014/chart" uri="{C3380CC4-5D6E-409C-BE32-E72D297353CC}">
              <c16:uniqueId val="{00000003-2E74-40E3-9937-AD7CF372FDAD}"/>
            </c:ext>
          </c:extLst>
        </c:ser>
        <c:dLbls>
          <c:showLegendKey val="0"/>
          <c:showVal val="0"/>
          <c:showCatName val="0"/>
          <c:showSerName val="0"/>
          <c:showPercent val="0"/>
          <c:showBubbleSize val="0"/>
        </c:dLbls>
        <c:gapWidth val="150"/>
        <c:axId val="225734672"/>
        <c:axId val="225736240"/>
      </c:barChart>
      <c:catAx>
        <c:axId val="22573467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k</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36240"/>
        <c:crosses val="autoZero"/>
        <c:auto val="1"/>
        <c:lblAlgn val="ctr"/>
        <c:lblOffset val="100"/>
        <c:noMultiLvlLbl val="0"/>
      </c:catAx>
      <c:valAx>
        <c:axId val="225736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Anonymization Time (ms)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34672"/>
        <c:crosses val="autoZero"/>
        <c:crossBetween val="between"/>
      </c:valAx>
      <c:spPr>
        <a:noFill/>
        <a:ln>
          <a:noFill/>
        </a:ln>
        <a:effectLst/>
      </c:spPr>
    </c:plotArea>
    <c:legend>
      <c:legendPos val="t"/>
      <c:layout>
        <c:manualLayout>
          <c:xMode val="edge"/>
          <c:yMode val="edge"/>
          <c:x val="0.25701203642240661"/>
          <c:y val="4.4341384074272218E-2"/>
          <c:w val="0.41988189802091408"/>
          <c:h val="8.641332723135727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25738420464764"/>
          <c:y val="0.15740740740740741"/>
          <c:w val="0.78752045098049994"/>
          <c:h val="0.6262806211723535"/>
        </c:manualLayout>
      </c:layout>
      <c:barChart>
        <c:barDir val="col"/>
        <c:grouping val="clustered"/>
        <c:varyColors val="0"/>
        <c:ser>
          <c:idx val="0"/>
          <c:order val="0"/>
          <c:tx>
            <c:strRef>
              <c:f>Sheet1!$H$26</c:f>
              <c:strCache>
                <c:ptCount val="1"/>
                <c:pt idx="0">
                  <c:v>RGE</c:v>
                </c:pt>
              </c:strCache>
            </c:strRef>
          </c:tx>
          <c:spPr>
            <a:solidFill>
              <a:schemeClr val="accent1"/>
            </a:solidFill>
            <a:ln>
              <a:noFill/>
            </a:ln>
            <a:effectLst/>
          </c:spPr>
          <c:invertIfNegative val="0"/>
          <c:cat>
            <c:numRef>
              <c:f>Sheet1!$G$27:$G$36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Sheet1!$H$27:$H$36</c:f>
              <c:numCache>
                <c:formatCode>General</c:formatCode>
                <c:ptCount val="10"/>
                <c:pt idx="0">
                  <c:v>0.16</c:v>
                </c:pt>
                <c:pt idx="1">
                  <c:v>0.2</c:v>
                </c:pt>
                <c:pt idx="2">
                  <c:v>0.24</c:v>
                </c:pt>
                <c:pt idx="3">
                  <c:v>0.28999999999999998</c:v>
                </c:pt>
                <c:pt idx="4">
                  <c:v>0.34</c:v>
                </c:pt>
                <c:pt idx="5">
                  <c:v>0.4</c:v>
                </c:pt>
                <c:pt idx="6">
                  <c:v>0.45</c:v>
                </c:pt>
                <c:pt idx="7">
                  <c:v>0.51</c:v>
                </c:pt>
                <c:pt idx="8">
                  <c:v>0.56999999999999995</c:v>
                </c:pt>
                <c:pt idx="9">
                  <c:v>0.63</c:v>
                </c:pt>
              </c:numCache>
            </c:numRef>
          </c:val>
          <c:extLst>
            <c:ext xmlns:c16="http://schemas.microsoft.com/office/drawing/2014/chart" uri="{C3380CC4-5D6E-409C-BE32-E72D297353CC}">
              <c16:uniqueId val="{00000000-EB3B-43BB-BEED-DCB55E99B745}"/>
            </c:ext>
          </c:extLst>
        </c:ser>
        <c:ser>
          <c:idx val="1"/>
          <c:order val="1"/>
          <c:tx>
            <c:strRef>
              <c:f>Sheet1!$I$26</c:f>
              <c:strCache>
                <c:ptCount val="1"/>
                <c:pt idx="0">
                  <c:v>RPLE</c:v>
                </c:pt>
              </c:strCache>
            </c:strRef>
          </c:tx>
          <c:spPr>
            <a:solidFill>
              <a:schemeClr val="accent2"/>
            </a:solidFill>
            <a:ln>
              <a:noFill/>
            </a:ln>
            <a:effectLst/>
          </c:spPr>
          <c:invertIfNegative val="0"/>
          <c:cat>
            <c:numRef>
              <c:f>Sheet1!$G$27:$G$36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Sheet1!$I$27:$I$36</c:f>
              <c:numCache>
                <c:formatCode>General</c:formatCode>
                <c:ptCount val="10"/>
                <c:pt idx="0">
                  <c:v>0.03</c:v>
                </c:pt>
                <c:pt idx="1">
                  <c:v>0.05</c:v>
                </c:pt>
                <c:pt idx="2">
                  <c:v>0.1</c:v>
                </c:pt>
                <c:pt idx="3">
                  <c:v>0.13</c:v>
                </c:pt>
                <c:pt idx="4">
                  <c:v>0.15</c:v>
                </c:pt>
                <c:pt idx="5">
                  <c:v>0.17</c:v>
                </c:pt>
                <c:pt idx="6">
                  <c:v>0.2</c:v>
                </c:pt>
                <c:pt idx="7">
                  <c:v>0.21</c:v>
                </c:pt>
                <c:pt idx="8">
                  <c:v>0.24</c:v>
                </c:pt>
                <c:pt idx="9">
                  <c:v>0.26</c:v>
                </c:pt>
              </c:numCache>
            </c:numRef>
          </c:val>
          <c:extLst>
            <c:ext xmlns:c16="http://schemas.microsoft.com/office/drawing/2014/chart" uri="{C3380CC4-5D6E-409C-BE32-E72D297353CC}">
              <c16:uniqueId val="{00000001-EB3B-43BB-BEED-DCB55E99B745}"/>
            </c:ext>
          </c:extLst>
        </c:ser>
        <c:dLbls>
          <c:showLegendKey val="0"/>
          <c:showVal val="0"/>
          <c:showCatName val="0"/>
          <c:showSerName val="0"/>
          <c:showPercent val="0"/>
          <c:showBubbleSize val="0"/>
        </c:dLbls>
        <c:gapWidth val="150"/>
        <c:axId val="225737808"/>
        <c:axId val="225735064"/>
      </c:barChart>
      <c:catAx>
        <c:axId val="2257378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a:t>k</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35064"/>
        <c:crosses val="autoZero"/>
        <c:auto val="1"/>
        <c:lblAlgn val="ctr"/>
        <c:lblOffset val="100"/>
        <c:noMultiLvlLbl val="0"/>
      </c:catAx>
      <c:valAx>
        <c:axId val="2257350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0" i="0" baseline="0">
                    <a:effectLst/>
                  </a:rPr>
                  <a:t>De-anonymization Time (ms)</a:t>
                </a:r>
                <a:endParaRPr lang="en-US" sz="180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37808"/>
        <c:crosses val="autoZero"/>
        <c:crossBetween val="between"/>
      </c:valAx>
      <c:spPr>
        <a:noFill/>
        <a:ln>
          <a:noFill/>
        </a:ln>
        <a:effectLst/>
      </c:spPr>
    </c:plotArea>
    <c:legend>
      <c:legendPos val="b"/>
      <c:layout>
        <c:manualLayout>
          <c:xMode val="edge"/>
          <c:yMode val="edge"/>
          <c:x val="0.37943022747156602"/>
          <c:y val="3.761519393409158E-2"/>
          <c:w val="0.26944727320576006"/>
          <c:h val="8.546574915278008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26487032408866"/>
          <c:y val="0.16666666666666666"/>
          <c:w val="0.83495735711181474"/>
          <c:h val="0.63759988334791484"/>
        </c:manualLayout>
      </c:layout>
      <c:barChart>
        <c:barDir val="col"/>
        <c:grouping val="clustered"/>
        <c:varyColors val="0"/>
        <c:ser>
          <c:idx val="0"/>
          <c:order val="0"/>
          <c:tx>
            <c:strRef>
              <c:f>Sheet1!$K$40</c:f>
              <c:strCache>
                <c:ptCount val="1"/>
                <c:pt idx="0">
                  <c:v>RGE</c:v>
                </c:pt>
              </c:strCache>
            </c:strRef>
          </c:tx>
          <c:spPr>
            <a:solidFill>
              <a:schemeClr val="accent1"/>
            </a:solidFill>
            <a:ln>
              <a:noFill/>
            </a:ln>
            <a:effectLst/>
          </c:spPr>
          <c:invertIfNegative val="0"/>
          <c:cat>
            <c:numRef>
              <c:f>Sheet1!$J$41:$J$50</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Sheet1!$K$41:$K$50</c:f>
              <c:numCache>
                <c:formatCode>General</c:formatCode>
                <c:ptCount val="10"/>
                <c:pt idx="0">
                  <c:v>7.35</c:v>
                </c:pt>
                <c:pt idx="1">
                  <c:v>3.15</c:v>
                </c:pt>
                <c:pt idx="2">
                  <c:v>3.03</c:v>
                </c:pt>
                <c:pt idx="3">
                  <c:v>2.67</c:v>
                </c:pt>
                <c:pt idx="4">
                  <c:v>2.62</c:v>
                </c:pt>
                <c:pt idx="5">
                  <c:v>2.4700000000000002</c:v>
                </c:pt>
                <c:pt idx="6">
                  <c:v>2.38</c:v>
                </c:pt>
                <c:pt idx="7">
                  <c:v>2.3199999999999998</c:v>
                </c:pt>
                <c:pt idx="8">
                  <c:v>2.27</c:v>
                </c:pt>
                <c:pt idx="9">
                  <c:v>2.13</c:v>
                </c:pt>
              </c:numCache>
            </c:numRef>
          </c:val>
          <c:extLst>
            <c:ext xmlns:c16="http://schemas.microsoft.com/office/drawing/2014/chart" uri="{C3380CC4-5D6E-409C-BE32-E72D297353CC}">
              <c16:uniqueId val="{00000000-7D7B-4568-93EC-08FB97DB52E8}"/>
            </c:ext>
          </c:extLst>
        </c:ser>
        <c:ser>
          <c:idx val="1"/>
          <c:order val="1"/>
          <c:tx>
            <c:strRef>
              <c:f>Sheet1!$L$40</c:f>
              <c:strCache>
                <c:ptCount val="1"/>
                <c:pt idx="0">
                  <c:v>RPLE</c:v>
                </c:pt>
              </c:strCache>
            </c:strRef>
          </c:tx>
          <c:spPr>
            <a:solidFill>
              <a:schemeClr val="accent2"/>
            </a:solidFill>
            <a:ln>
              <a:noFill/>
            </a:ln>
            <a:effectLst/>
          </c:spPr>
          <c:invertIfNegative val="0"/>
          <c:cat>
            <c:numRef>
              <c:f>Sheet1!$J$41:$J$50</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Sheet1!$L$41:$L$50</c:f>
              <c:numCache>
                <c:formatCode>General</c:formatCode>
                <c:ptCount val="10"/>
                <c:pt idx="0">
                  <c:v>3.34</c:v>
                </c:pt>
                <c:pt idx="1">
                  <c:v>1.82</c:v>
                </c:pt>
                <c:pt idx="2">
                  <c:v>1.63</c:v>
                </c:pt>
                <c:pt idx="3">
                  <c:v>1.5</c:v>
                </c:pt>
                <c:pt idx="4">
                  <c:v>1.38</c:v>
                </c:pt>
                <c:pt idx="5">
                  <c:v>1.33</c:v>
                </c:pt>
                <c:pt idx="6">
                  <c:v>1.3</c:v>
                </c:pt>
                <c:pt idx="7">
                  <c:v>1.28</c:v>
                </c:pt>
                <c:pt idx="8">
                  <c:v>1.27</c:v>
                </c:pt>
                <c:pt idx="9">
                  <c:v>1.23</c:v>
                </c:pt>
              </c:numCache>
            </c:numRef>
          </c:val>
          <c:extLst>
            <c:ext xmlns:c16="http://schemas.microsoft.com/office/drawing/2014/chart" uri="{C3380CC4-5D6E-409C-BE32-E72D297353CC}">
              <c16:uniqueId val="{00000001-7D7B-4568-93EC-08FB97DB52E8}"/>
            </c:ext>
          </c:extLst>
        </c:ser>
        <c:ser>
          <c:idx val="2"/>
          <c:order val="2"/>
          <c:tx>
            <c:strRef>
              <c:f>Sheet1!$M$40</c:f>
              <c:strCache>
                <c:ptCount val="1"/>
                <c:pt idx="0">
                  <c:v>RS</c:v>
                </c:pt>
              </c:strCache>
            </c:strRef>
          </c:tx>
          <c:spPr>
            <a:solidFill>
              <a:schemeClr val="accent3"/>
            </a:solidFill>
            <a:ln>
              <a:noFill/>
            </a:ln>
            <a:effectLst/>
          </c:spPr>
          <c:invertIfNegative val="0"/>
          <c:cat>
            <c:numRef>
              <c:f>Sheet1!$J$41:$J$50</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Sheet1!$M$41:$M$50</c:f>
              <c:numCache>
                <c:formatCode>General</c:formatCode>
                <c:ptCount val="10"/>
                <c:pt idx="0">
                  <c:v>1.93</c:v>
                </c:pt>
                <c:pt idx="1">
                  <c:v>1.31</c:v>
                </c:pt>
                <c:pt idx="2">
                  <c:v>1.21</c:v>
                </c:pt>
                <c:pt idx="3">
                  <c:v>1.17</c:v>
                </c:pt>
                <c:pt idx="4">
                  <c:v>1.1399999999999999</c:v>
                </c:pt>
                <c:pt idx="5">
                  <c:v>1.1200000000000001</c:v>
                </c:pt>
                <c:pt idx="6">
                  <c:v>1.0900000000000001</c:v>
                </c:pt>
                <c:pt idx="7">
                  <c:v>1.07</c:v>
                </c:pt>
                <c:pt idx="8">
                  <c:v>1.05</c:v>
                </c:pt>
                <c:pt idx="9">
                  <c:v>1.04</c:v>
                </c:pt>
              </c:numCache>
            </c:numRef>
          </c:val>
          <c:extLst>
            <c:ext xmlns:c16="http://schemas.microsoft.com/office/drawing/2014/chart" uri="{C3380CC4-5D6E-409C-BE32-E72D297353CC}">
              <c16:uniqueId val="{00000002-7D7B-4568-93EC-08FB97DB52E8}"/>
            </c:ext>
          </c:extLst>
        </c:ser>
        <c:ser>
          <c:idx val="3"/>
          <c:order val="3"/>
          <c:tx>
            <c:strRef>
              <c:f>Sheet1!$N$40</c:f>
              <c:strCache>
                <c:ptCount val="1"/>
                <c:pt idx="0">
                  <c:v>SE</c:v>
                </c:pt>
              </c:strCache>
            </c:strRef>
          </c:tx>
          <c:spPr>
            <a:solidFill>
              <a:schemeClr val="accent4"/>
            </a:solidFill>
            <a:ln>
              <a:noFill/>
            </a:ln>
            <a:effectLst/>
          </c:spPr>
          <c:invertIfNegative val="0"/>
          <c:cat>
            <c:numRef>
              <c:f>Sheet1!$J$41:$J$50</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Sheet1!$N$41:$N$50</c:f>
              <c:numCache>
                <c:formatCode>General</c:formatCode>
                <c:ptCount val="10"/>
                <c:pt idx="0">
                  <c:v>6.38</c:v>
                </c:pt>
                <c:pt idx="1">
                  <c:v>3.66</c:v>
                </c:pt>
                <c:pt idx="2">
                  <c:v>3.21</c:v>
                </c:pt>
                <c:pt idx="3">
                  <c:v>3.05</c:v>
                </c:pt>
                <c:pt idx="4">
                  <c:v>2.91</c:v>
                </c:pt>
                <c:pt idx="5">
                  <c:v>2.68</c:v>
                </c:pt>
                <c:pt idx="6">
                  <c:v>2.65</c:v>
                </c:pt>
                <c:pt idx="7">
                  <c:v>2.4</c:v>
                </c:pt>
                <c:pt idx="8">
                  <c:v>2.2799999999999998</c:v>
                </c:pt>
                <c:pt idx="9">
                  <c:v>2.2200000000000002</c:v>
                </c:pt>
              </c:numCache>
            </c:numRef>
          </c:val>
          <c:extLst>
            <c:ext xmlns:c16="http://schemas.microsoft.com/office/drawing/2014/chart" uri="{C3380CC4-5D6E-409C-BE32-E72D297353CC}">
              <c16:uniqueId val="{00000003-7D7B-4568-93EC-08FB97DB52E8}"/>
            </c:ext>
          </c:extLst>
        </c:ser>
        <c:dLbls>
          <c:showLegendKey val="0"/>
          <c:showVal val="0"/>
          <c:showCatName val="0"/>
          <c:showSerName val="0"/>
          <c:showPercent val="0"/>
          <c:showBubbleSize val="0"/>
        </c:dLbls>
        <c:gapWidth val="150"/>
        <c:axId val="225740944"/>
        <c:axId val="225735848"/>
      </c:barChart>
      <c:catAx>
        <c:axId val="225740944"/>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k</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35848"/>
        <c:crosses val="autoZero"/>
        <c:auto val="1"/>
        <c:lblAlgn val="ctr"/>
        <c:lblOffset val="100"/>
        <c:noMultiLvlLbl val="0"/>
      </c:catAx>
      <c:valAx>
        <c:axId val="225735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RSR</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40944"/>
        <c:crosses val="autoZero"/>
        <c:crossBetween val="between"/>
      </c:valAx>
      <c:spPr>
        <a:noFill/>
        <a:ln>
          <a:noFill/>
        </a:ln>
        <a:effectLst/>
      </c:spPr>
    </c:plotArea>
    <c:legend>
      <c:legendPos val="b"/>
      <c:layout>
        <c:manualLayout>
          <c:xMode val="edge"/>
          <c:yMode val="edge"/>
          <c:x val="0.25390652127435032"/>
          <c:y val="4.1536790075915514E-2"/>
          <c:w val="0.430778118356617"/>
          <c:h val="8.417180308690114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35765029474389"/>
          <c:y val="0.15277790046062356"/>
          <c:w val="0.82498840769903758"/>
          <c:h val="0.63759988334791484"/>
        </c:manualLayout>
      </c:layout>
      <c:barChart>
        <c:barDir val="col"/>
        <c:grouping val="clustered"/>
        <c:varyColors val="0"/>
        <c:ser>
          <c:idx val="0"/>
          <c:order val="0"/>
          <c:tx>
            <c:strRef>
              <c:f>Sheet1!$K$55</c:f>
              <c:strCache>
                <c:ptCount val="1"/>
                <c:pt idx="0">
                  <c:v>RGE</c:v>
                </c:pt>
              </c:strCache>
            </c:strRef>
          </c:tx>
          <c:spPr>
            <a:solidFill>
              <a:schemeClr val="accent1"/>
            </a:solidFill>
            <a:ln>
              <a:noFill/>
            </a:ln>
            <a:effectLst/>
          </c:spPr>
          <c:invertIfNegative val="0"/>
          <c:cat>
            <c:numRef>
              <c:f>Sheet1!$J$56:$J$65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Sheet1!$K$56:$K$65</c:f>
              <c:numCache>
                <c:formatCode>General</c:formatCode>
                <c:ptCount val="10"/>
                <c:pt idx="0">
                  <c:v>0.99</c:v>
                </c:pt>
                <c:pt idx="1">
                  <c:v>0.97</c:v>
                </c:pt>
                <c:pt idx="2">
                  <c:v>0.98</c:v>
                </c:pt>
                <c:pt idx="3">
                  <c:v>0.97</c:v>
                </c:pt>
                <c:pt idx="4">
                  <c:v>0.96</c:v>
                </c:pt>
                <c:pt idx="5">
                  <c:v>0.95</c:v>
                </c:pt>
                <c:pt idx="6">
                  <c:v>0.94</c:v>
                </c:pt>
                <c:pt idx="7">
                  <c:v>0.94</c:v>
                </c:pt>
                <c:pt idx="8">
                  <c:v>0.93</c:v>
                </c:pt>
                <c:pt idx="9">
                  <c:v>0.92</c:v>
                </c:pt>
              </c:numCache>
            </c:numRef>
          </c:val>
          <c:extLst>
            <c:ext xmlns:c16="http://schemas.microsoft.com/office/drawing/2014/chart" uri="{C3380CC4-5D6E-409C-BE32-E72D297353CC}">
              <c16:uniqueId val="{00000000-5F33-4715-AB0C-04F4A63D45DD}"/>
            </c:ext>
          </c:extLst>
        </c:ser>
        <c:ser>
          <c:idx val="1"/>
          <c:order val="1"/>
          <c:tx>
            <c:strRef>
              <c:f>Sheet1!$L$55</c:f>
              <c:strCache>
                <c:ptCount val="1"/>
                <c:pt idx="0">
                  <c:v>RPLE</c:v>
                </c:pt>
              </c:strCache>
            </c:strRef>
          </c:tx>
          <c:spPr>
            <a:solidFill>
              <a:schemeClr val="accent2"/>
            </a:solidFill>
            <a:ln>
              <a:noFill/>
            </a:ln>
            <a:effectLst/>
          </c:spPr>
          <c:invertIfNegative val="0"/>
          <c:cat>
            <c:numRef>
              <c:f>Sheet1!$J$56:$J$65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Sheet1!$L$56:$L$65</c:f>
              <c:numCache>
                <c:formatCode>General</c:formatCode>
                <c:ptCount val="10"/>
                <c:pt idx="0">
                  <c:v>0.98</c:v>
                </c:pt>
                <c:pt idx="1">
                  <c:v>0.98</c:v>
                </c:pt>
                <c:pt idx="2">
                  <c:v>0.96</c:v>
                </c:pt>
                <c:pt idx="3">
                  <c:v>0.95</c:v>
                </c:pt>
                <c:pt idx="4">
                  <c:v>0.94</c:v>
                </c:pt>
                <c:pt idx="5">
                  <c:v>0.92</c:v>
                </c:pt>
                <c:pt idx="6">
                  <c:v>0.91</c:v>
                </c:pt>
                <c:pt idx="7">
                  <c:v>0.89</c:v>
                </c:pt>
                <c:pt idx="8">
                  <c:v>0.88</c:v>
                </c:pt>
                <c:pt idx="9">
                  <c:v>0.86</c:v>
                </c:pt>
              </c:numCache>
            </c:numRef>
          </c:val>
          <c:extLst>
            <c:ext xmlns:c16="http://schemas.microsoft.com/office/drawing/2014/chart" uri="{C3380CC4-5D6E-409C-BE32-E72D297353CC}">
              <c16:uniqueId val="{00000001-5F33-4715-AB0C-04F4A63D45DD}"/>
            </c:ext>
          </c:extLst>
        </c:ser>
        <c:ser>
          <c:idx val="2"/>
          <c:order val="2"/>
          <c:tx>
            <c:strRef>
              <c:f>Sheet1!$M$55</c:f>
              <c:strCache>
                <c:ptCount val="1"/>
                <c:pt idx="0">
                  <c:v>RS</c:v>
                </c:pt>
              </c:strCache>
            </c:strRef>
          </c:tx>
          <c:spPr>
            <a:solidFill>
              <a:schemeClr val="accent3"/>
            </a:solidFill>
            <a:ln>
              <a:noFill/>
            </a:ln>
            <a:effectLst/>
          </c:spPr>
          <c:invertIfNegative val="0"/>
          <c:cat>
            <c:numRef>
              <c:f>Sheet1!$J$56:$J$65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Sheet1!$M$56:$M$65</c:f>
              <c:numCache>
                <c:formatCode>General</c:formatCode>
                <c:ptCount val="10"/>
                <c:pt idx="0">
                  <c:v>0.99</c:v>
                </c:pt>
                <c:pt idx="1">
                  <c:v>0.98</c:v>
                </c:pt>
                <c:pt idx="2">
                  <c:v>0.97</c:v>
                </c:pt>
                <c:pt idx="3">
                  <c:v>0.98</c:v>
                </c:pt>
                <c:pt idx="4">
                  <c:v>0.97</c:v>
                </c:pt>
                <c:pt idx="5">
                  <c:v>0.96</c:v>
                </c:pt>
                <c:pt idx="6">
                  <c:v>0.95</c:v>
                </c:pt>
                <c:pt idx="7">
                  <c:v>0.96</c:v>
                </c:pt>
                <c:pt idx="8">
                  <c:v>0.96</c:v>
                </c:pt>
                <c:pt idx="9">
                  <c:v>0.95</c:v>
                </c:pt>
              </c:numCache>
            </c:numRef>
          </c:val>
          <c:extLst>
            <c:ext xmlns:c16="http://schemas.microsoft.com/office/drawing/2014/chart" uri="{C3380CC4-5D6E-409C-BE32-E72D297353CC}">
              <c16:uniqueId val="{00000002-5F33-4715-AB0C-04F4A63D45DD}"/>
            </c:ext>
          </c:extLst>
        </c:ser>
        <c:ser>
          <c:idx val="3"/>
          <c:order val="3"/>
          <c:tx>
            <c:strRef>
              <c:f>Sheet1!$N$55</c:f>
              <c:strCache>
                <c:ptCount val="1"/>
                <c:pt idx="0">
                  <c:v>SE</c:v>
                </c:pt>
              </c:strCache>
            </c:strRef>
          </c:tx>
          <c:spPr>
            <a:solidFill>
              <a:schemeClr val="accent4"/>
            </a:solidFill>
            <a:ln>
              <a:noFill/>
            </a:ln>
            <a:effectLst/>
          </c:spPr>
          <c:invertIfNegative val="0"/>
          <c:cat>
            <c:numRef>
              <c:f>Sheet1!$J$56:$J$65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Sheet1!$N$56:$N$65</c:f>
              <c:numCache>
                <c:formatCode>General</c:formatCode>
                <c:ptCount val="10"/>
                <c:pt idx="0">
                  <c:v>0.98</c:v>
                </c:pt>
                <c:pt idx="1">
                  <c:v>0.97</c:v>
                </c:pt>
                <c:pt idx="2">
                  <c:v>0.97</c:v>
                </c:pt>
                <c:pt idx="3">
                  <c:v>0.95</c:v>
                </c:pt>
                <c:pt idx="4">
                  <c:v>0.94</c:v>
                </c:pt>
                <c:pt idx="5">
                  <c:v>0.92</c:v>
                </c:pt>
                <c:pt idx="6">
                  <c:v>0.92</c:v>
                </c:pt>
                <c:pt idx="7">
                  <c:v>0.89</c:v>
                </c:pt>
                <c:pt idx="8">
                  <c:v>0.9</c:v>
                </c:pt>
                <c:pt idx="9">
                  <c:v>0.89</c:v>
                </c:pt>
              </c:numCache>
            </c:numRef>
          </c:val>
          <c:extLst>
            <c:ext xmlns:c16="http://schemas.microsoft.com/office/drawing/2014/chart" uri="{C3380CC4-5D6E-409C-BE32-E72D297353CC}">
              <c16:uniqueId val="{00000003-5F33-4715-AB0C-04F4A63D45DD}"/>
            </c:ext>
          </c:extLst>
        </c:ser>
        <c:dLbls>
          <c:showLegendKey val="0"/>
          <c:showVal val="0"/>
          <c:showCatName val="0"/>
          <c:showSerName val="0"/>
          <c:showPercent val="0"/>
          <c:showBubbleSize val="0"/>
        </c:dLbls>
        <c:gapWidth val="150"/>
        <c:axId val="225739768"/>
        <c:axId val="225740160"/>
      </c:barChart>
      <c:catAx>
        <c:axId val="225739768"/>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k</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40160"/>
        <c:crosses val="autoZero"/>
        <c:auto val="1"/>
        <c:lblAlgn val="ctr"/>
        <c:lblOffset val="100"/>
        <c:noMultiLvlLbl val="0"/>
      </c:catAx>
      <c:valAx>
        <c:axId val="22574016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Success</a:t>
                </a:r>
                <a:r>
                  <a:rPr lang="en-US" sz="1800" baseline="0"/>
                  <a:t> Rate</a:t>
                </a:r>
                <a:endParaRPr lang="en-US" sz="180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5739768"/>
        <c:crosses val="autoZero"/>
        <c:crossBetween val="between"/>
      </c:valAx>
      <c:spPr>
        <a:noFill/>
        <a:ln>
          <a:noFill/>
        </a:ln>
        <a:effectLst/>
      </c:spPr>
    </c:plotArea>
    <c:legend>
      <c:legendPos val="b"/>
      <c:layout>
        <c:manualLayout>
          <c:xMode val="edge"/>
          <c:yMode val="edge"/>
          <c:x val="0.23962445319335082"/>
          <c:y val="4.2244823563721161E-2"/>
          <c:w val="0.40504161016874363"/>
          <c:h val="8.3590317812077014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59492563429571"/>
          <c:y val="0.12037037037037036"/>
          <c:w val="0.84396062992125986"/>
          <c:h val="0.63759988334791484"/>
        </c:manualLayout>
      </c:layout>
      <c:barChart>
        <c:barDir val="col"/>
        <c:grouping val="clustered"/>
        <c:varyColors val="0"/>
        <c:ser>
          <c:idx val="0"/>
          <c:order val="0"/>
          <c:tx>
            <c:strRef>
              <c:f>Sheet1!$J$117</c:f>
              <c:strCache>
                <c:ptCount val="1"/>
                <c:pt idx="0">
                  <c:v>RGE</c:v>
                </c:pt>
              </c:strCache>
            </c:strRef>
          </c:tx>
          <c:spPr>
            <a:solidFill>
              <a:schemeClr val="accent1"/>
            </a:solidFill>
            <a:ln>
              <a:noFill/>
            </a:ln>
            <a:effectLst/>
          </c:spPr>
          <c:invertIfNegative val="0"/>
          <c:cat>
            <c:numRef>
              <c:f>Sheet1!$I$118:$I$127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Sheet1!$J$118:$J$127</c:f>
              <c:numCache>
                <c:formatCode>General</c:formatCode>
                <c:ptCount val="10"/>
                <c:pt idx="0">
                  <c:v>1.24</c:v>
                </c:pt>
                <c:pt idx="1">
                  <c:v>1.1000000000000001</c:v>
                </c:pt>
                <c:pt idx="2">
                  <c:v>1.07</c:v>
                </c:pt>
                <c:pt idx="3">
                  <c:v>1.05</c:v>
                </c:pt>
                <c:pt idx="4">
                  <c:v>1.05</c:v>
                </c:pt>
                <c:pt idx="5">
                  <c:v>1.04</c:v>
                </c:pt>
                <c:pt idx="6">
                  <c:v>1.04</c:v>
                </c:pt>
                <c:pt idx="7">
                  <c:v>1.03</c:v>
                </c:pt>
                <c:pt idx="8">
                  <c:v>1.02</c:v>
                </c:pt>
                <c:pt idx="9">
                  <c:v>1.02</c:v>
                </c:pt>
              </c:numCache>
            </c:numRef>
          </c:val>
          <c:extLst>
            <c:ext xmlns:c16="http://schemas.microsoft.com/office/drawing/2014/chart" uri="{C3380CC4-5D6E-409C-BE32-E72D297353CC}">
              <c16:uniqueId val="{00000000-E5F1-4C54-A1F9-79EBCB40C37F}"/>
            </c:ext>
          </c:extLst>
        </c:ser>
        <c:ser>
          <c:idx val="1"/>
          <c:order val="1"/>
          <c:tx>
            <c:strRef>
              <c:f>Sheet1!$K$117</c:f>
              <c:strCache>
                <c:ptCount val="1"/>
                <c:pt idx="0">
                  <c:v>RPLE</c:v>
                </c:pt>
              </c:strCache>
            </c:strRef>
          </c:tx>
          <c:spPr>
            <a:solidFill>
              <a:schemeClr val="accent2"/>
            </a:solidFill>
            <a:ln>
              <a:noFill/>
            </a:ln>
            <a:effectLst/>
          </c:spPr>
          <c:invertIfNegative val="0"/>
          <c:cat>
            <c:numRef>
              <c:f>Sheet1!$I$118:$I$127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Sheet1!$K$118:$K$127</c:f>
              <c:numCache>
                <c:formatCode>General</c:formatCode>
                <c:ptCount val="10"/>
                <c:pt idx="0">
                  <c:v>1.27</c:v>
                </c:pt>
                <c:pt idx="1">
                  <c:v>1.1100000000000001</c:v>
                </c:pt>
                <c:pt idx="2">
                  <c:v>1.0900000000000001</c:v>
                </c:pt>
                <c:pt idx="3">
                  <c:v>1.07</c:v>
                </c:pt>
                <c:pt idx="4">
                  <c:v>1.06</c:v>
                </c:pt>
                <c:pt idx="5">
                  <c:v>1.05</c:v>
                </c:pt>
                <c:pt idx="6">
                  <c:v>1.05</c:v>
                </c:pt>
                <c:pt idx="7">
                  <c:v>1.04</c:v>
                </c:pt>
                <c:pt idx="8">
                  <c:v>1.04</c:v>
                </c:pt>
                <c:pt idx="9">
                  <c:v>1.03</c:v>
                </c:pt>
              </c:numCache>
            </c:numRef>
          </c:val>
          <c:extLst>
            <c:ext xmlns:c16="http://schemas.microsoft.com/office/drawing/2014/chart" uri="{C3380CC4-5D6E-409C-BE32-E72D297353CC}">
              <c16:uniqueId val="{00000001-E5F1-4C54-A1F9-79EBCB40C37F}"/>
            </c:ext>
          </c:extLst>
        </c:ser>
        <c:ser>
          <c:idx val="2"/>
          <c:order val="2"/>
          <c:tx>
            <c:strRef>
              <c:f>Sheet1!$L$117</c:f>
              <c:strCache>
                <c:ptCount val="1"/>
                <c:pt idx="0">
                  <c:v>RS</c:v>
                </c:pt>
              </c:strCache>
            </c:strRef>
          </c:tx>
          <c:spPr>
            <a:solidFill>
              <a:schemeClr val="accent3"/>
            </a:solidFill>
            <a:ln>
              <a:noFill/>
            </a:ln>
            <a:effectLst/>
          </c:spPr>
          <c:invertIfNegative val="0"/>
          <c:cat>
            <c:numRef>
              <c:f>Sheet1!$I$118:$I$127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Sheet1!$L$118:$L$127</c:f>
              <c:numCache>
                <c:formatCode>General</c:formatCode>
                <c:ptCount val="10"/>
                <c:pt idx="0">
                  <c:v>4.0199999999999996</c:v>
                </c:pt>
                <c:pt idx="1">
                  <c:v>5.57</c:v>
                </c:pt>
                <c:pt idx="2">
                  <c:v>7.11</c:v>
                </c:pt>
                <c:pt idx="3">
                  <c:v>9</c:v>
                </c:pt>
                <c:pt idx="4">
                  <c:v>10.58</c:v>
                </c:pt>
                <c:pt idx="5">
                  <c:v>12.11</c:v>
                </c:pt>
                <c:pt idx="6">
                  <c:v>13.75</c:v>
                </c:pt>
                <c:pt idx="7">
                  <c:v>15.61</c:v>
                </c:pt>
                <c:pt idx="8">
                  <c:v>17.010000000000002</c:v>
                </c:pt>
                <c:pt idx="9">
                  <c:v>18.63</c:v>
                </c:pt>
              </c:numCache>
            </c:numRef>
          </c:val>
          <c:extLst>
            <c:ext xmlns:c16="http://schemas.microsoft.com/office/drawing/2014/chart" uri="{C3380CC4-5D6E-409C-BE32-E72D297353CC}">
              <c16:uniqueId val="{00000002-E5F1-4C54-A1F9-79EBCB40C37F}"/>
            </c:ext>
          </c:extLst>
        </c:ser>
        <c:ser>
          <c:idx val="3"/>
          <c:order val="3"/>
          <c:tx>
            <c:strRef>
              <c:f>Sheet1!$M$117</c:f>
              <c:strCache>
                <c:ptCount val="1"/>
                <c:pt idx="0">
                  <c:v>SE</c:v>
                </c:pt>
              </c:strCache>
            </c:strRef>
          </c:tx>
          <c:spPr>
            <a:solidFill>
              <a:schemeClr val="accent4"/>
            </a:solidFill>
            <a:ln>
              <a:noFill/>
            </a:ln>
            <a:effectLst/>
          </c:spPr>
          <c:invertIfNegative val="0"/>
          <c:cat>
            <c:numRef>
              <c:f>Sheet1!$I$118:$I$127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Sheet1!$M$118:$M$127</c:f>
              <c:numCache>
                <c:formatCode>General</c:formatCode>
                <c:ptCount val="10"/>
                <c:pt idx="0">
                  <c:v>4.5199999999999996</c:v>
                </c:pt>
                <c:pt idx="1">
                  <c:v>5.98</c:v>
                </c:pt>
                <c:pt idx="2">
                  <c:v>7.47</c:v>
                </c:pt>
                <c:pt idx="3">
                  <c:v>9.4600000000000009</c:v>
                </c:pt>
                <c:pt idx="4">
                  <c:v>11.11</c:v>
                </c:pt>
                <c:pt idx="5">
                  <c:v>12.84</c:v>
                </c:pt>
                <c:pt idx="6">
                  <c:v>14.4</c:v>
                </c:pt>
                <c:pt idx="7">
                  <c:v>16.21</c:v>
                </c:pt>
                <c:pt idx="8">
                  <c:v>17.760000000000002</c:v>
                </c:pt>
                <c:pt idx="9">
                  <c:v>19.52</c:v>
                </c:pt>
              </c:numCache>
            </c:numRef>
          </c:val>
          <c:extLst>
            <c:ext xmlns:c16="http://schemas.microsoft.com/office/drawing/2014/chart" uri="{C3380CC4-5D6E-409C-BE32-E72D297353CC}">
              <c16:uniqueId val="{00000003-E5F1-4C54-A1F9-79EBCB40C37F}"/>
            </c:ext>
          </c:extLst>
        </c:ser>
        <c:dLbls>
          <c:showLegendKey val="0"/>
          <c:showVal val="0"/>
          <c:showCatName val="0"/>
          <c:showSerName val="0"/>
          <c:showPercent val="0"/>
          <c:showBubbleSize val="0"/>
        </c:dLbls>
        <c:gapWidth val="150"/>
        <c:axId val="397593480"/>
        <c:axId val="397593872"/>
      </c:barChart>
      <c:catAx>
        <c:axId val="39759348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k</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7593872"/>
        <c:crosses val="autoZero"/>
        <c:auto val="1"/>
        <c:lblAlgn val="ctr"/>
        <c:lblOffset val="100"/>
        <c:noMultiLvlLbl val="0"/>
      </c:catAx>
      <c:valAx>
        <c:axId val="397593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RAL</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7593480"/>
        <c:crosses val="autoZero"/>
        <c:crossBetween val="between"/>
      </c:valAx>
      <c:spPr>
        <a:noFill/>
        <a:ln>
          <a:noFill/>
        </a:ln>
        <a:effectLst/>
      </c:spPr>
    </c:plotArea>
    <c:legend>
      <c:legendPos val="b"/>
      <c:layout>
        <c:manualLayout>
          <c:xMode val="edge"/>
          <c:yMode val="edge"/>
          <c:x val="0.27018000874890635"/>
          <c:y val="1.4467045785943381E-2"/>
          <c:w val="0.43569635326435074"/>
          <c:h val="8.2854660436236544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84449274117953"/>
          <c:y val="0.17014762785117865"/>
          <c:w val="0.85662729658792647"/>
          <c:h val="0.62220247152131358"/>
        </c:manualLayout>
      </c:layout>
      <c:barChart>
        <c:barDir val="col"/>
        <c:grouping val="clustered"/>
        <c:varyColors val="0"/>
        <c:ser>
          <c:idx val="0"/>
          <c:order val="0"/>
          <c:tx>
            <c:strRef>
              <c:f>Sheet1!$J$131</c:f>
              <c:strCache>
                <c:ptCount val="1"/>
                <c:pt idx="0">
                  <c:v>RGE</c:v>
                </c:pt>
              </c:strCache>
            </c:strRef>
          </c:tx>
          <c:spPr>
            <a:solidFill>
              <a:schemeClr val="accent1"/>
            </a:solidFill>
            <a:ln>
              <a:noFill/>
            </a:ln>
            <a:effectLst/>
          </c:spPr>
          <c:invertIfNegative val="0"/>
          <c:cat>
            <c:numRef>
              <c:f>Sheet1!$I$132:$I$135</c:f>
              <c:numCache>
                <c:formatCode>General</c:formatCode>
                <c:ptCount val="4"/>
                <c:pt idx="0">
                  <c:v>600</c:v>
                </c:pt>
                <c:pt idx="1">
                  <c:v>800</c:v>
                </c:pt>
                <c:pt idx="2">
                  <c:v>1000</c:v>
                </c:pt>
                <c:pt idx="3">
                  <c:v>1200</c:v>
                </c:pt>
              </c:numCache>
            </c:numRef>
          </c:cat>
          <c:val>
            <c:numRef>
              <c:f>Sheet1!$J$132:$J$135</c:f>
              <c:numCache>
                <c:formatCode>General</c:formatCode>
                <c:ptCount val="4"/>
                <c:pt idx="0">
                  <c:v>1.05</c:v>
                </c:pt>
                <c:pt idx="1">
                  <c:v>1.04</c:v>
                </c:pt>
                <c:pt idx="2">
                  <c:v>1.05</c:v>
                </c:pt>
                <c:pt idx="3">
                  <c:v>1.04</c:v>
                </c:pt>
              </c:numCache>
            </c:numRef>
          </c:val>
          <c:extLst>
            <c:ext xmlns:c16="http://schemas.microsoft.com/office/drawing/2014/chart" uri="{C3380CC4-5D6E-409C-BE32-E72D297353CC}">
              <c16:uniqueId val="{00000000-F4B7-479C-ABC7-84B7A47DC9E0}"/>
            </c:ext>
          </c:extLst>
        </c:ser>
        <c:ser>
          <c:idx val="1"/>
          <c:order val="1"/>
          <c:tx>
            <c:strRef>
              <c:f>Sheet1!$K$131</c:f>
              <c:strCache>
                <c:ptCount val="1"/>
                <c:pt idx="0">
                  <c:v>RPLE</c:v>
                </c:pt>
              </c:strCache>
            </c:strRef>
          </c:tx>
          <c:spPr>
            <a:solidFill>
              <a:schemeClr val="accent2"/>
            </a:solidFill>
            <a:ln>
              <a:noFill/>
            </a:ln>
            <a:effectLst/>
          </c:spPr>
          <c:invertIfNegative val="0"/>
          <c:cat>
            <c:numRef>
              <c:f>Sheet1!$I$132:$I$135</c:f>
              <c:numCache>
                <c:formatCode>General</c:formatCode>
                <c:ptCount val="4"/>
                <c:pt idx="0">
                  <c:v>600</c:v>
                </c:pt>
                <c:pt idx="1">
                  <c:v>800</c:v>
                </c:pt>
                <c:pt idx="2">
                  <c:v>1000</c:v>
                </c:pt>
                <c:pt idx="3">
                  <c:v>1200</c:v>
                </c:pt>
              </c:numCache>
            </c:numRef>
          </c:cat>
          <c:val>
            <c:numRef>
              <c:f>Sheet1!$K$132:$K$135</c:f>
              <c:numCache>
                <c:formatCode>General</c:formatCode>
                <c:ptCount val="4"/>
                <c:pt idx="0">
                  <c:v>1.1000000000000001</c:v>
                </c:pt>
                <c:pt idx="1">
                  <c:v>1.0900000000000001</c:v>
                </c:pt>
                <c:pt idx="2">
                  <c:v>1.1000000000000001</c:v>
                </c:pt>
                <c:pt idx="3">
                  <c:v>1.1000000000000001</c:v>
                </c:pt>
              </c:numCache>
            </c:numRef>
          </c:val>
          <c:extLst>
            <c:ext xmlns:c16="http://schemas.microsoft.com/office/drawing/2014/chart" uri="{C3380CC4-5D6E-409C-BE32-E72D297353CC}">
              <c16:uniqueId val="{00000001-F4B7-479C-ABC7-84B7A47DC9E0}"/>
            </c:ext>
          </c:extLst>
        </c:ser>
        <c:ser>
          <c:idx val="2"/>
          <c:order val="2"/>
          <c:tx>
            <c:strRef>
              <c:f>Sheet1!$L$131</c:f>
              <c:strCache>
                <c:ptCount val="1"/>
                <c:pt idx="0">
                  <c:v>RS</c:v>
                </c:pt>
              </c:strCache>
            </c:strRef>
          </c:tx>
          <c:spPr>
            <a:solidFill>
              <a:schemeClr val="accent3"/>
            </a:solidFill>
            <a:ln>
              <a:noFill/>
            </a:ln>
            <a:effectLst/>
          </c:spPr>
          <c:invertIfNegative val="0"/>
          <c:cat>
            <c:numRef>
              <c:f>Sheet1!$I$132:$I$135</c:f>
              <c:numCache>
                <c:formatCode>General</c:formatCode>
                <c:ptCount val="4"/>
                <c:pt idx="0">
                  <c:v>600</c:v>
                </c:pt>
                <c:pt idx="1">
                  <c:v>800</c:v>
                </c:pt>
                <c:pt idx="2">
                  <c:v>1000</c:v>
                </c:pt>
                <c:pt idx="3">
                  <c:v>1200</c:v>
                </c:pt>
              </c:numCache>
            </c:numRef>
          </c:cat>
          <c:val>
            <c:numRef>
              <c:f>Sheet1!$L$132:$L$135</c:f>
              <c:numCache>
                <c:formatCode>General</c:formatCode>
                <c:ptCount val="4"/>
                <c:pt idx="0">
                  <c:v>7.25</c:v>
                </c:pt>
                <c:pt idx="1">
                  <c:v>7.25</c:v>
                </c:pt>
                <c:pt idx="2">
                  <c:v>7.25</c:v>
                </c:pt>
                <c:pt idx="3">
                  <c:v>7.18</c:v>
                </c:pt>
              </c:numCache>
            </c:numRef>
          </c:val>
          <c:extLst>
            <c:ext xmlns:c16="http://schemas.microsoft.com/office/drawing/2014/chart" uri="{C3380CC4-5D6E-409C-BE32-E72D297353CC}">
              <c16:uniqueId val="{00000002-F4B7-479C-ABC7-84B7A47DC9E0}"/>
            </c:ext>
          </c:extLst>
        </c:ser>
        <c:ser>
          <c:idx val="3"/>
          <c:order val="3"/>
          <c:tx>
            <c:strRef>
              <c:f>Sheet1!$M$131</c:f>
              <c:strCache>
                <c:ptCount val="1"/>
                <c:pt idx="0">
                  <c:v>SE</c:v>
                </c:pt>
              </c:strCache>
            </c:strRef>
          </c:tx>
          <c:spPr>
            <a:solidFill>
              <a:schemeClr val="accent4"/>
            </a:solidFill>
            <a:ln>
              <a:noFill/>
            </a:ln>
            <a:effectLst/>
          </c:spPr>
          <c:invertIfNegative val="0"/>
          <c:cat>
            <c:numRef>
              <c:f>Sheet1!$I$132:$I$135</c:f>
              <c:numCache>
                <c:formatCode>General</c:formatCode>
                <c:ptCount val="4"/>
                <c:pt idx="0">
                  <c:v>600</c:v>
                </c:pt>
                <c:pt idx="1">
                  <c:v>800</c:v>
                </c:pt>
                <c:pt idx="2">
                  <c:v>1000</c:v>
                </c:pt>
                <c:pt idx="3">
                  <c:v>1200</c:v>
                </c:pt>
              </c:numCache>
            </c:numRef>
          </c:cat>
          <c:val>
            <c:numRef>
              <c:f>Sheet1!$M$132:$M$135</c:f>
              <c:numCache>
                <c:formatCode>General</c:formatCode>
                <c:ptCount val="4"/>
                <c:pt idx="0">
                  <c:v>7.18</c:v>
                </c:pt>
                <c:pt idx="1">
                  <c:v>7.1</c:v>
                </c:pt>
                <c:pt idx="2">
                  <c:v>7.18</c:v>
                </c:pt>
                <c:pt idx="3">
                  <c:v>7.1</c:v>
                </c:pt>
              </c:numCache>
            </c:numRef>
          </c:val>
          <c:extLst>
            <c:ext xmlns:c16="http://schemas.microsoft.com/office/drawing/2014/chart" uri="{C3380CC4-5D6E-409C-BE32-E72D297353CC}">
              <c16:uniqueId val="{00000003-F4B7-479C-ABC7-84B7A47DC9E0}"/>
            </c:ext>
          </c:extLst>
        </c:ser>
        <c:dLbls>
          <c:showLegendKey val="0"/>
          <c:showVal val="0"/>
          <c:showCatName val="0"/>
          <c:showSerName val="0"/>
          <c:showPercent val="0"/>
          <c:showBubbleSize val="0"/>
        </c:dLbls>
        <c:gapWidth val="150"/>
        <c:axId val="397594656"/>
        <c:axId val="397590736"/>
      </c:barChart>
      <c:catAx>
        <c:axId val="39759465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Spatial Tolerance</a:t>
                </a:r>
              </a:p>
            </c:rich>
          </c:tx>
          <c:layout>
            <c:manualLayout>
              <c:xMode val="edge"/>
              <c:yMode val="edge"/>
              <c:x val="0.40849675793546303"/>
              <c:y val="0.9038524013819280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7590736"/>
        <c:crosses val="autoZero"/>
        <c:auto val="1"/>
        <c:lblAlgn val="ctr"/>
        <c:lblOffset val="100"/>
        <c:noMultiLvlLbl val="0"/>
      </c:catAx>
      <c:valAx>
        <c:axId val="3975907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RAL</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97594656"/>
        <c:crosses val="autoZero"/>
        <c:crossBetween val="between"/>
      </c:valAx>
      <c:spPr>
        <a:noFill/>
        <a:ln>
          <a:noFill/>
        </a:ln>
        <a:effectLst/>
      </c:spPr>
    </c:plotArea>
    <c:legend>
      <c:legendPos val="b"/>
      <c:layout>
        <c:manualLayout>
          <c:xMode val="edge"/>
          <c:yMode val="edge"/>
          <c:x val="0.27564422527233123"/>
          <c:y val="6.6083872487219641E-2"/>
          <c:w val="0.41031738815724994"/>
          <c:h val="8.028227422279023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81714785651795"/>
          <c:y val="0.15740740740740741"/>
          <c:w val="0.85662729658792647"/>
          <c:h val="0.63759988334791484"/>
        </c:manualLayout>
      </c:layout>
      <c:barChart>
        <c:barDir val="col"/>
        <c:grouping val="clustered"/>
        <c:varyColors val="0"/>
        <c:ser>
          <c:idx val="0"/>
          <c:order val="0"/>
          <c:tx>
            <c:strRef>
              <c:f>Sheet1!$K$145</c:f>
              <c:strCache>
                <c:ptCount val="1"/>
                <c:pt idx="0">
                  <c:v>RGE</c:v>
                </c:pt>
              </c:strCache>
            </c:strRef>
          </c:tx>
          <c:spPr>
            <a:solidFill>
              <a:schemeClr val="accent1"/>
            </a:solidFill>
            <a:ln>
              <a:noFill/>
            </a:ln>
            <a:effectLst/>
          </c:spPr>
          <c:invertIfNegative val="0"/>
          <c:cat>
            <c:numRef>
              <c:f>Sheet1!$J$146:$J$155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Sheet1!$K$146:$K$155</c:f>
              <c:numCache>
                <c:formatCode>General</c:formatCode>
                <c:ptCount val="10"/>
                <c:pt idx="0">
                  <c:v>2.67</c:v>
                </c:pt>
                <c:pt idx="1">
                  <c:v>2.9</c:v>
                </c:pt>
                <c:pt idx="2">
                  <c:v>3.24</c:v>
                </c:pt>
                <c:pt idx="3">
                  <c:v>3.51</c:v>
                </c:pt>
                <c:pt idx="4">
                  <c:v>3.86</c:v>
                </c:pt>
                <c:pt idx="5">
                  <c:v>4.0199999999999996</c:v>
                </c:pt>
                <c:pt idx="6">
                  <c:v>4.25</c:v>
                </c:pt>
                <c:pt idx="7">
                  <c:v>4.37</c:v>
                </c:pt>
                <c:pt idx="8">
                  <c:v>4.6399999999999997</c:v>
                </c:pt>
                <c:pt idx="9">
                  <c:v>4.76</c:v>
                </c:pt>
              </c:numCache>
            </c:numRef>
          </c:val>
          <c:extLst>
            <c:ext xmlns:c16="http://schemas.microsoft.com/office/drawing/2014/chart" uri="{C3380CC4-5D6E-409C-BE32-E72D297353CC}">
              <c16:uniqueId val="{00000000-543A-477A-BAB0-6427C2D7F644}"/>
            </c:ext>
          </c:extLst>
        </c:ser>
        <c:ser>
          <c:idx val="1"/>
          <c:order val="1"/>
          <c:tx>
            <c:strRef>
              <c:f>Sheet1!$L$145</c:f>
              <c:strCache>
                <c:ptCount val="1"/>
                <c:pt idx="0">
                  <c:v>RPLE</c:v>
                </c:pt>
              </c:strCache>
            </c:strRef>
          </c:tx>
          <c:spPr>
            <a:solidFill>
              <a:schemeClr val="accent2"/>
            </a:solidFill>
            <a:ln>
              <a:noFill/>
            </a:ln>
            <a:effectLst/>
          </c:spPr>
          <c:invertIfNegative val="0"/>
          <c:cat>
            <c:numRef>
              <c:f>Sheet1!$J$146:$J$155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Sheet1!$L$146:$L$155</c:f>
              <c:numCache>
                <c:formatCode>General</c:formatCode>
                <c:ptCount val="10"/>
                <c:pt idx="0">
                  <c:v>3.43</c:v>
                </c:pt>
                <c:pt idx="1">
                  <c:v>3.55</c:v>
                </c:pt>
                <c:pt idx="2">
                  <c:v>3.7</c:v>
                </c:pt>
                <c:pt idx="3">
                  <c:v>3.87</c:v>
                </c:pt>
                <c:pt idx="4">
                  <c:v>4.0199999999999996</c:v>
                </c:pt>
                <c:pt idx="5">
                  <c:v>4.21</c:v>
                </c:pt>
                <c:pt idx="6">
                  <c:v>4.4400000000000004</c:v>
                </c:pt>
                <c:pt idx="7">
                  <c:v>4.63</c:v>
                </c:pt>
                <c:pt idx="8">
                  <c:v>4.88</c:v>
                </c:pt>
                <c:pt idx="9">
                  <c:v>5.0199999999999996</c:v>
                </c:pt>
              </c:numCache>
            </c:numRef>
          </c:val>
          <c:extLst>
            <c:ext xmlns:c16="http://schemas.microsoft.com/office/drawing/2014/chart" uri="{C3380CC4-5D6E-409C-BE32-E72D297353CC}">
              <c16:uniqueId val="{00000001-543A-477A-BAB0-6427C2D7F644}"/>
            </c:ext>
          </c:extLst>
        </c:ser>
        <c:ser>
          <c:idx val="2"/>
          <c:order val="2"/>
          <c:tx>
            <c:strRef>
              <c:f>Sheet1!$M$145</c:f>
              <c:strCache>
                <c:ptCount val="1"/>
                <c:pt idx="0">
                  <c:v>RS</c:v>
                </c:pt>
              </c:strCache>
            </c:strRef>
          </c:tx>
          <c:spPr>
            <a:solidFill>
              <a:schemeClr val="accent3"/>
            </a:solidFill>
            <a:ln>
              <a:noFill/>
            </a:ln>
            <a:effectLst/>
          </c:spPr>
          <c:invertIfNegative val="0"/>
          <c:cat>
            <c:numRef>
              <c:f>Sheet1!$J$146:$J$155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Sheet1!$M$146:$M$155</c:f>
              <c:numCache>
                <c:formatCode>General</c:formatCode>
                <c:ptCount val="10"/>
                <c:pt idx="0">
                  <c:v>3.75</c:v>
                </c:pt>
                <c:pt idx="1">
                  <c:v>3.83</c:v>
                </c:pt>
                <c:pt idx="2">
                  <c:v>3.99</c:v>
                </c:pt>
                <c:pt idx="3">
                  <c:v>4.12</c:v>
                </c:pt>
                <c:pt idx="4">
                  <c:v>4.26</c:v>
                </c:pt>
                <c:pt idx="5">
                  <c:v>4.37</c:v>
                </c:pt>
                <c:pt idx="6">
                  <c:v>4.76</c:v>
                </c:pt>
                <c:pt idx="7">
                  <c:v>4.84</c:v>
                </c:pt>
                <c:pt idx="8">
                  <c:v>5.14</c:v>
                </c:pt>
                <c:pt idx="9">
                  <c:v>5.18</c:v>
                </c:pt>
              </c:numCache>
            </c:numRef>
          </c:val>
          <c:extLst>
            <c:ext xmlns:c16="http://schemas.microsoft.com/office/drawing/2014/chart" uri="{C3380CC4-5D6E-409C-BE32-E72D297353CC}">
              <c16:uniqueId val="{00000002-543A-477A-BAB0-6427C2D7F644}"/>
            </c:ext>
          </c:extLst>
        </c:ser>
        <c:ser>
          <c:idx val="3"/>
          <c:order val="3"/>
          <c:tx>
            <c:strRef>
              <c:f>Sheet1!$N$145</c:f>
              <c:strCache>
                <c:ptCount val="1"/>
                <c:pt idx="0">
                  <c:v>SE</c:v>
                </c:pt>
              </c:strCache>
            </c:strRef>
          </c:tx>
          <c:spPr>
            <a:solidFill>
              <a:schemeClr val="accent4"/>
            </a:solidFill>
            <a:ln>
              <a:noFill/>
            </a:ln>
            <a:effectLst/>
          </c:spPr>
          <c:invertIfNegative val="0"/>
          <c:cat>
            <c:numRef>
              <c:f>Sheet1!$J$146:$J$155</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Sheet1!$N$146:$N$155</c:f>
              <c:numCache>
                <c:formatCode>General</c:formatCode>
                <c:ptCount val="10"/>
                <c:pt idx="0">
                  <c:v>2.34</c:v>
                </c:pt>
                <c:pt idx="1">
                  <c:v>2.48</c:v>
                </c:pt>
                <c:pt idx="2">
                  <c:v>2.65</c:v>
                </c:pt>
                <c:pt idx="3">
                  <c:v>2.99</c:v>
                </c:pt>
                <c:pt idx="4">
                  <c:v>3.28</c:v>
                </c:pt>
                <c:pt idx="5">
                  <c:v>3.47</c:v>
                </c:pt>
                <c:pt idx="6">
                  <c:v>3.63</c:v>
                </c:pt>
                <c:pt idx="7">
                  <c:v>3.82</c:v>
                </c:pt>
                <c:pt idx="8">
                  <c:v>4.1399999999999997</c:v>
                </c:pt>
                <c:pt idx="9">
                  <c:v>4.3600000000000003</c:v>
                </c:pt>
              </c:numCache>
            </c:numRef>
          </c:val>
          <c:extLst>
            <c:ext xmlns:c16="http://schemas.microsoft.com/office/drawing/2014/chart" uri="{C3380CC4-5D6E-409C-BE32-E72D297353CC}">
              <c16:uniqueId val="{00000003-543A-477A-BAB0-6427C2D7F644}"/>
            </c:ext>
          </c:extLst>
        </c:ser>
        <c:dLbls>
          <c:showLegendKey val="0"/>
          <c:showVal val="0"/>
          <c:showCatName val="0"/>
          <c:showSerName val="0"/>
          <c:showPercent val="0"/>
          <c:showBubbleSize val="0"/>
        </c:dLbls>
        <c:gapWidth val="150"/>
        <c:axId val="567698600"/>
        <c:axId val="567700952"/>
      </c:barChart>
      <c:catAx>
        <c:axId val="56769860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k</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7700952"/>
        <c:crosses val="autoZero"/>
        <c:auto val="1"/>
        <c:lblAlgn val="ctr"/>
        <c:lblOffset val="100"/>
        <c:noMultiLvlLbl val="0"/>
      </c:catAx>
      <c:valAx>
        <c:axId val="567700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Average Entropy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7698600"/>
        <c:crosses val="autoZero"/>
        <c:crossBetween val="between"/>
      </c:valAx>
      <c:spPr>
        <a:noFill/>
        <a:ln>
          <a:noFill/>
        </a:ln>
        <a:effectLst/>
      </c:spPr>
    </c:plotArea>
    <c:legend>
      <c:legendPos val="b"/>
      <c:layout>
        <c:manualLayout>
          <c:xMode val="edge"/>
          <c:yMode val="edge"/>
          <c:x val="0.25750474503947518"/>
          <c:y val="4.328008939276095E-2"/>
          <c:w val="0.44010651879385815"/>
          <c:h val="8.592809013970158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8937007874017"/>
          <c:y val="0.16666666666666666"/>
          <c:w val="0.8376550743657043"/>
          <c:h val="0.63759988334791484"/>
        </c:manualLayout>
      </c:layout>
      <c:barChart>
        <c:barDir val="col"/>
        <c:grouping val="clustered"/>
        <c:varyColors val="0"/>
        <c:ser>
          <c:idx val="0"/>
          <c:order val="0"/>
          <c:tx>
            <c:strRef>
              <c:f>Sheet1!$K$163</c:f>
              <c:strCache>
                <c:ptCount val="1"/>
                <c:pt idx="0">
                  <c:v>RGE</c:v>
                </c:pt>
              </c:strCache>
            </c:strRef>
          </c:tx>
          <c:spPr>
            <a:solidFill>
              <a:schemeClr val="accent1"/>
            </a:solidFill>
            <a:ln>
              <a:noFill/>
            </a:ln>
            <a:effectLst/>
          </c:spPr>
          <c:invertIfNegative val="0"/>
          <c:cat>
            <c:numRef>
              <c:f>Sheet1!$J$164:$J$167</c:f>
              <c:numCache>
                <c:formatCode>General</c:formatCode>
                <c:ptCount val="4"/>
                <c:pt idx="0">
                  <c:v>600</c:v>
                </c:pt>
                <c:pt idx="1">
                  <c:v>800</c:v>
                </c:pt>
                <c:pt idx="2">
                  <c:v>1000</c:v>
                </c:pt>
                <c:pt idx="3">
                  <c:v>1200</c:v>
                </c:pt>
              </c:numCache>
            </c:numRef>
          </c:cat>
          <c:val>
            <c:numRef>
              <c:f>Sheet1!$K$164:$K$167</c:f>
              <c:numCache>
                <c:formatCode>General</c:formatCode>
                <c:ptCount val="4"/>
                <c:pt idx="0">
                  <c:v>3.2</c:v>
                </c:pt>
                <c:pt idx="1">
                  <c:v>3.26</c:v>
                </c:pt>
                <c:pt idx="2">
                  <c:v>3.17</c:v>
                </c:pt>
                <c:pt idx="3">
                  <c:v>3.24</c:v>
                </c:pt>
              </c:numCache>
            </c:numRef>
          </c:val>
          <c:extLst>
            <c:ext xmlns:c16="http://schemas.microsoft.com/office/drawing/2014/chart" uri="{C3380CC4-5D6E-409C-BE32-E72D297353CC}">
              <c16:uniqueId val="{00000000-51B7-436C-81A4-3B0F62291DC3}"/>
            </c:ext>
          </c:extLst>
        </c:ser>
        <c:ser>
          <c:idx val="1"/>
          <c:order val="1"/>
          <c:tx>
            <c:strRef>
              <c:f>Sheet1!$L$163</c:f>
              <c:strCache>
                <c:ptCount val="1"/>
                <c:pt idx="0">
                  <c:v>RPLE</c:v>
                </c:pt>
              </c:strCache>
            </c:strRef>
          </c:tx>
          <c:spPr>
            <a:solidFill>
              <a:schemeClr val="accent2"/>
            </a:solidFill>
            <a:ln>
              <a:noFill/>
            </a:ln>
            <a:effectLst/>
          </c:spPr>
          <c:invertIfNegative val="0"/>
          <c:cat>
            <c:numRef>
              <c:f>Sheet1!$J$164:$J$167</c:f>
              <c:numCache>
                <c:formatCode>General</c:formatCode>
                <c:ptCount val="4"/>
                <c:pt idx="0">
                  <c:v>600</c:v>
                </c:pt>
                <c:pt idx="1">
                  <c:v>800</c:v>
                </c:pt>
                <c:pt idx="2">
                  <c:v>1000</c:v>
                </c:pt>
                <c:pt idx="3">
                  <c:v>1200</c:v>
                </c:pt>
              </c:numCache>
            </c:numRef>
          </c:cat>
          <c:val>
            <c:numRef>
              <c:f>Sheet1!$L$164:$L$167</c:f>
              <c:numCache>
                <c:formatCode>General</c:formatCode>
                <c:ptCount val="4"/>
                <c:pt idx="0">
                  <c:v>3.67</c:v>
                </c:pt>
                <c:pt idx="1">
                  <c:v>3.69</c:v>
                </c:pt>
                <c:pt idx="2">
                  <c:v>3.74</c:v>
                </c:pt>
                <c:pt idx="3">
                  <c:v>3.68</c:v>
                </c:pt>
              </c:numCache>
            </c:numRef>
          </c:val>
          <c:extLst>
            <c:ext xmlns:c16="http://schemas.microsoft.com/office/drawing/2014/chart" uri="{C3380CC4-5D6E-409C-BE32-E72D297353CC}">
              <c16:uniqueId val="{00000001-51B7-436C-81A4-3B0F62291DC3}"/>
            </c:ext>
          </c:extLst>
        </c:ser>
        <c:ser>
          <c:idx val="2"/>
          <c:order val="2"/>
          <c:tx>
            <c:strRef>
              <c:f>Sheet1!$M$163</c:f>
              <c:strCache>
                <c:ptCount val="1"/>
                <c:pt idx="0">
                  <c:v>RS</c:v>
                </c:pt>
              </c:strCache>
            </c:strRef>
          </c:tx>
          <c:spPr>
            <a:solidFill>
              <a:schemeClr val="accent3"/>
            </a:solidFill>
            <a:ln>
              <a:noFill/>
            </a:ln>
            <a:effectLst/>
          </c:spPr>
          <c:invertIfNegative val="0"/>
          <c:cat>
            <c:numRef>
              <c:f>Sheet1!$J$164:$J$167</c:f>
              <c:numCache>
                <c:formatCode>General</c:formatCode>
                <c:ptCount val="4"/>
                <c:pt idx="0">
                  <c:v>600</c:v>
                </c:pt>
                <c:pt idx="1">
                  <c:v>800</c:v>
                </c:pt>
                <c:pt idx="2">
                  <c:v>1000</c:v>
                </c:pt>
                <c:pt idx="3">
                  <c:v>1200</c:v>
                </c:pt>
              </c:numCache>
            </c:numRef>
          </c:cat>
          <c:val>
            <c:numRef>
              <c:f>Sheet1!$M$164:$M$167</c:f>
              <c:numCache>
                <c:formatCode>General</c:formatCode>
                <c:ptCount val="4"/>
                <c:pt idx="0">
                  <c:v>3.94</c:v>
                </c:pt>
                <c:pt idx="1">
                  <c:v>3.99</c:v>
                </c:pt>
                <c:pt idx="2">
                  <c:v>3.92</c:v>
                </c:pt>
                <c:pt idx="3">
                  <c:v>3.95</c:v>
                </c:pt>
              </c:numCache>
            </c:numRef>
          </c:val>
          <c:extLst>
            <c:ext xmlns:c16="http://schemas.microsoft.com/office/drawing/2014/chart" uri="{C3380CC4-5D6E-409C-BE32-E72D297353CC}">
              <c16:uniqueId val="{00000002-51B7-436C-81A4-3B0F62291DC3}"/>
            </c:ext>
          </c:extLst>
        </c:ser>
        <c:ser>
          <c:idx val="3"/>
          <c:order val="3"/>
          <c:tx>
            <c:strRef>
              <c:f>Sheet1!$N$163</c:f>
              <c:strCache>
                <c:ptCount val="1"/>
                <c:pt idx="0">
                  <c:v>SE</c:v>
                </c:pt>
              </c:strCache>
            </c:strRef>
          </c:tx>
          <c:spPr>
            <a:solidFill>
              <a:schemeClr val="accent4"/>
            </a:solidFill>
            <a:ln>
              <a:noFill/>
            </a:ln>
            <a:effectLst/>
          </c:spPr>
          <c:invertIfNegative val="0"/>
          <c:cat>
            <c:numRef>
              <c:f>Sheet1!$J$164:$J$167</c:f>
              <c:numCache>
                <c:formatCode>General</c:formatCode>
                <c:ptCount val="4"/>
                <c:pt idx="0">
                  <c:v>600</c:v>
                </c:pt>
                <c:pt idx="1">
                  <c:v>800</c:v>
                </c:pt>
                <c:pt idx="2">
                  <c:v>1000</c:v>
                </c:pt>
                <c:pt idx="3">
                  <c:v>1200</c:v>
                </c:pt>
              </c:numCache>
            </c:numRef>
          </c:cat>
          <c:val>
            <c:numRef>
              <c:f>Sheet1!$N$164:$N$167</c:f>
              <c:numCache>
                <c:formatCode>General</c:formatCode>
                <c:ptCount val="4"/>
                <c:pt idx="0">
                  <c:v>2.61</c:v>
                </c:pt>
                <c:pt idx="1">
                  <c:v>2.65</c:v>
                </c:pt>
                <c:pt idx="2">
                  <c:v>2.67</c:v>
                </c:pt>
                <c:pt idx="3">
                  <c:v>2.63</c:v>
                </c:pt>
              </c:numCache>
            </c:numRef>
          </c:val>
          <c:extLst>
            <c:ext xmlns:c16="http://schemas.microsoft.com/office/drawing/2014/chart" uri="{C3380CC4-5D6E-409C-BE32-E72D297353CC}">
              <c16:uniqueId val="{00000003-51B7-436C-81A4-3B0F62291DC3}"/>
            </c:ext>
          </c:extLst>
        </c:ser>
        <c:dLbls>
          <c:showLegendKey val="0"/>
          <c:showVal val="0"/>
          <c:showCatName val="0"/>
          <c:showSerName val="0"/>
          <c:showPercent val="0"/>
          <c:showBubbleSize val="0"/>
        </c:dLbls>
        <c:gapWidth val="150"/>
        <c:axId val="567703696"/>
        <c:axId val="567702128"/>
      </c:barChart>
      <c:catAx>
        <c:axId val="567703696"/>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Spatial Tolerance</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7702128"/>
        <c:crosses val="autoZero"/>
        <c:auto val="1"/>
        <c:lblAlgn val="ctr"/>
        <c:lblOffset val="100"/>
        <c:noMultiLvlLbl val="0"/>
      </c:catAx>
      <c:valAx>
        <c:axId val="5677021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Average Entropy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67703696"/>
        <c:crosses val="autoZero"/>
        <c:crossBetween val="between"/>
      </c:valAx>
      <c:spPr>
        <a:noFill/>
        <a:ln>
          <a:noFill/>
        </a:ln>
        <a:effectLst/>
      </c:spPr>
    </c:plotArea>
    <c:legend>
      <c:legendPos val="b"/>
      <c:layout>
        <c:manualLayout>
          <c:xMode val="edge"/>
          <c:yMode val="edge"/>
          <c:x val="0.28129111986001742"/>
          <c:y val="5.6133712452610049E-2"/>
          <c:w val="0.40845657910247457"/>
          <c:h val="8.5928090139701582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49E72-FEF4-4C19-B4D8-6D2F7C5170B2}" type="datetimeFigureOut">
              <a:rPr lang="en-US" smtClean="0"/>
              <a:t>9/8/2017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C6F8C2-C071-42FB-B588-9231A6F8D915}" type="slidenum">
              <a:rPr lang="en-US" smtClean="0"/>
              <a:t>‹#›</a:t>
            </a:fld>
            <a:endParaRPr lang="en-US"/>
          </a:p>
        </p:txBody>
      </p:sp>
    </p:spTree>
    <p:extLst>
      <p:ext uri="{BB962C8B-B14F-4D97-AF65-F5344CB8AC3E}">
        <p14:creationId xmlns:p14="http://schemas.microsoft.com/office/powerpoint/2010/main" val="155667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6F8C2-C071-42FB-B588-9231A6F8D915}" type="slidenum">
              <a:rPr lang="en-US" smtClean="0"/>
              <a:t>13</a:t>
            </a:fld>
            <a:endParaRPr lang="en-US"/>
          </a:p>
        </p:txBody>
      </p:sp>
    </p:spTree>
    <p:extLst>
      <p:ext uri="{BB962C8B-B14F-4D97-AF65-F5344CB8AC3E}">
        <p14:creationId xmlns:p14="http://schemas.microsoft.com/office/powerpoint/2010/main" val="2583607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6F8C2-C071-42FB-B588-9231A6F8D915}" type="slidenum">
              <a:rPr lang="en-US" smtClean="0"/>
              <a:t>16</a:t>
            </a:fld>
            <a:endParaRPr lang="en-US"/>
          </a:p>
        </p:txBody>
      </p:sp>
    </p:spTree>
    <p:extLst>
      <p:ext uri="{BB962C8B-B14F-4D97-AF65-F5344CB8AC3E}">
        <p14:creationId xmlns:p14="http://schemas.microsoft.com/office/powerpoint/2010/main" val="229883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6F8C2-C071-42FB-B588-9231A6F8D915}" type="slidenum">
              <a:rPr lang="en-US" smtClean="0"/>
              <a:t>19</a:t>
            </a:fld>
            <a:endParaRPr lang="en-US"/>
          </a:p>
        </p:txBody>
      </p:sp>
    </p:spTree>
    <p:extLst>
      <p:ext uri="{BB962C8B-B14F-4D97-AF65-F5344CB8AC3E}">
        <p14:creationId xmlns:p14="http://schemas.microsoft.com/office/powerpoint/2010/main" val="4037936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6F8C2-C071-42FB-B588-9231A6F8D915}" type="slidenum">
              <a:rPr lang="en-US" smtClean="0"/>
              <a:t>20</a:t>
            </a:fld>
            <a:endParaRPr lang="en-US"/>
          </a:p>
        </p:txBody>
      </p:sp>
    </p:spTree>
    <p:extLst>
      <p:ext uri="{BB962C8B-B14F-4D97-AF65-F5344CB8AC3E}">
        <p14:creationId xmlns:p14="http://schemas.microsoft.com/office/powerpoint/2010/main" val="3909138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6F8C2-C071-42FB-B588-9231A6F8D915}" type="slidenum">
              <a:rPr lang="en-US" smtClean="0"/>
              <a:t>21</a:t>
            </a:fld>
            <a:endParaRPr lang="en-US"/>
          </a:p>
        </p:txBody>
      </p:sp>
    </p:spTree>
    <p:extLst>
      <p:ext uri="{BB962C8B-B14F-4D97-AF65-F5344CB8AC3E}">
        <p14:creationId xmlns:p14="http://schemas.microsoft.com/office/powerpoint/2010/main" val="1638017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6F8C2-C071-42FB-B588-9231A6F8D915}" type="slidenum">
              <a:rPr lang="en-US" smtClean="0"/>
              <a:t>24</a:t>
            </a:fld>
            <a:endParaRPr lang="en-US"/>
          </a:p>
        </p:txBody>
      </p:sp>
    </p:spTree>
    <p:extLst>
      <p:ext uri="{BB962C8B-B14F-4D97-AF65-F5344CB8AC3E}">
        <p14:creationId xmlns:p14="http://schemas.microsoft.com/office/powerpoint/2010/main" val="2110165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6F8C2-C071-42FB-B588-9231A6F8D915}" type="slidenum">
              <a:rPr lang="en-US" smtClean="0"/>
              <a:t>26</a:t>
            </a:fld>
            <a:endParaRPr lang="en-US"/>
          </a:p>
        </p:txBody>
      </p:sp>
    </p:spTree>
    <p:extLst>
      <p:ext uri="{BB962C8B-B14F-4D97-AF65-F5344CB8AC3E}">
        <p14:creationId xmlns:p14="http://schemas.microsoft.com/office/powerpoint/2010/main" val="28247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6F8C2-C071-42FB-B588-9231A6F8D915}" type="slidenum">
              <a:rPr lang="en-US" smtClean="0"/>
              <a:t>32</a:t>
            </a:fld>
            <a:endParaRPr lang="en-US"/>
          </a:p>
        </p:txBody>
      </p:sp>
    </p:spTree>
    <p:extLst>
      <p:ext uri="{BB962C8B-B14F-4D97-AF65-F5344CB8AC3E}">
        <p14:creationId xmlns:p14="http://schemas.microsoft.com/office/powerpoint/2010/main" val="131907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C6F8C2-C071-42FB-B588-9231A6F8D915}" type="slidenum">
              <a:rPr lang="en-US" smtClean="0"/>
              <a:t>33</a:t>
            </a:fld>
            <a:endParaRPr lang="en-US"/>
          </a:p>
        </p:txBody>
      </p:sp>
    </p:spTree>
    <p:extLst>
      <p:ext uri="{BB962C8B-B14F-4D97-AF65-F5344CB8AC3E}">
        <p14:creationId xmlns:p14="http://schemas.microsoft.com/office/powerpoint/2010/main" val="196320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FCBC5A-7E9B-455D-AD39-578206FBF569}"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78470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FCBC5A-7E9B-455D-AD39-578206FBF569}"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409445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FCBC5A-7E9B-455D-AD39-578206FBF569}"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1217675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FCBC5A-7E9B-455D-AD39-578206FBF569}"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321932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FCBC5A-7E9B-455D-AD39-578206FBF569}"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102117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FCBC5A-7E9B-455D-AD39-578206FBF569}"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73306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FCBC5A-7E9B-455D-AD39-578206FBF569}" type="datetimeFigureOut">
              <a:rPr lang="en-US" smtClean="0"/>
              <a:t>9/8/2017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2385030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FCBC5A-7E9B-455D-AD39-578206FBF569}" type="datetimeFigureOut">
              <a:rPr lang="en-US" smtClean="0"/>
              <a:t>9/8/2017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219848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CBC5A-7E9B-455D-AD39-578206FBF569}" type="datetimeFigureOut">
              <a:rPr lang="en-US" smtClean="0"/>
              <a:t>9/8/2017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142384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FCBC5A-7E9B-455D-AD39-578206FBF569}"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334830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FCBC5A-7E9B-455D-AD39-578206FBF569}"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AD2E30-73E7-4DFC-8E33-0393F36F425D}" type="slidenum">
              <a:rPr lang="en-US" smtClean="0"/>
              <a:t>‹#›</a:t>
            </a:fld>
            <a:endParaRPr lang="en-US"/>
          </a:p>
        </p:txBody>
      </p:sp>
    </p:spTree>
    <p:extLst>
      <p:ext uri="{BB962C8B-B14F-4D97-AF65-F5344CB8AC3E}">
        <p14:creationId xmlns:p14="http://schemas.microsoft.com/office/powerpoint/2010/main" val="253275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CBC5A-7E9B-455D-AD39-578206FBF569}" type="datetimeFigureOut">
              <a:rPr lang="en-US" smtClean="0"/>
              <a:t>9/8/2017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D2E30-73E7-4DFC-8E33-0393F36F425D}" type="slidenum">
              <a:rPr lang="en-US" smtClean="0"/>
              <a:t>‹#›</a:t>
            </a:fld>
            <a:endParaRPr lang="en-US"/>
          </a:p>
        </p:txBody>
      </p:sp>
    </p:spTree>
    <p:extLst>
      <p:ext uri="{BB962C8B-B14F-4D97-AF65-F5344CB8AC3E}">
        <p14:creationId xmlns:p14="http://schemas.microsoft.com/office/powerpoint/2010/main" val="1791566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9" Type="http://schemas.openxmlformats.org/officeDocument/2006/relationships/image" Target="../media/image86.png"/><Relationship Id="rId3" Type="http://schemas.openxmlformats.org/officeDocument/2006/relationships/image" Target="../media/image52.png"/><Relationship Id="rId21" Type="http://schemas.openxmlformats.org/officeDocument/2006/relationships/image" Target="../media/image70.png"/><Relationship Id="rId34" Type="http://schemas.openxmlformats.org/officeDocument/2006/relationships/image" Target="../media/image83.png"/><Relationship Id="rId42" Type="http://schemas.openxmlformats.org/officeDocument/2006/relationships/image" Target="../media/image89.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38" Type="http://schemas.openxmlformats.org/officeDocument/2006/relationships/image" Target="../media/image85.png"/><Relationship Id="rId2" Type="http://schemas.openxmlformats.org/officeDocument/2006/relationships/image" Target="../media/image51.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41"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50.png"/><Relationship Id="rId40" Type="http://schemas.openxmlformats.org/officeDocument/2006/relationships/image" Target="../media/image87.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84.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25.png"/><Relationship Id="rId3" Type="http://schemas.openxmlformats.org/officeDocument/2006/relationships/image" Target="../media/image52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 Type="http://schemas.openxmlformats.org/officeDocument/2006/relationships/image" Target="../media/image510.png"/><Relationship Id="rId16"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0.png"/><Relationship Id="rId5" Type="http://schemas.openxmlformats.org/officeDocument/2006/relationships/image" Target="../media/image540.png"/><Relationship Id="rId15" Type="http://schemas.openxmlformats.org/officeDocument/2006/relationships/image" Target="../media/image640.png"/><Relationship Id="rId10" Type="http://schemas.openxmlformats.org/officeDocument/2006/relationships/image" Target="../media/image590.png"/><Relationship Id="rId4" Type="http://schemas.openxmlformats.org/officeDocument/2006/relationships/image" Target="../media/image530.png"/><Relationship Id="rId9" Type="http://schemas.openxmlformats.org/officeDocument/2006/relationships/image" Target="../media/image580.png"/><Relationship Id="rId14" Type="http://schemas.openxmlformats.org/officeDocument/2006/relationships/image" Target="../media/image630.png"/></Relationships>
</file>

<file path=ppt/slides/_rels/slide13.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770.png"/><Relationship Id="rId18" Type="http://schemas.openxmlformats.org/officeDocument/2006/relationships/image" Target="../media/image820.png"/><Relationship Id="rId3" Type="http://schemas.openxmlformats.org/officeDocument/2006/relationships/image" Target="../media/image670.png"/><Relationship Id="rId7" Type="http://schemas.openxmlformats.org/officeDocument/2006/relationships/image" Target="../media/image710.png"/><Relationship Id="rId12" Type="http://schemas.openxmlformats.org/officeDocument/2006/relationships/image" Target="../media/image760.png"/><Relationship Id="rId17" Type="http://schemas.openxmlformats.org/officeDocument/2006/relationships/image" Target="../media/image810.png"/><Relationship Id="rId2" Type="http://schemas.openxmlformats.org/officeDocument/2006/relationships/notesSlide" Target="../notesSlides/notesSlide1.xml"/><Relationship Id="rId16"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750.png"/><Relationship Id="rId5" Type="http://schemas.openxmlformats.org/officeDocument/2006/relationships/image" Target="../media/image690.png"/><Relationship Id="rId15" Type="http://schemas.openxmlformats.org/officeDocument/2006/relationships/image" Target="../media/image790.png"/><Relationship Id="rId10" Type="http://schemas.openxmlformats.org/officeDocument/2006/relationships/image" Target="../media/image740.png"/><Relationship Id="rId19" Type="http://schemas.openxmlformats.org/officeDocument/2006/relationships/image" Target="../media/image25.png"/><Relationship Id="rId4" Type="http://schemas.openxmlformats.org/officeDocument/2006/relationships/image" Target="../media/image680.png"/><Relationship Id="rId9" Type="http://schemas.openxmlformats.org/officeDocument/2006/relationships/image" Target="../media/image730.png"/><Relationship Id="rId14" Type="http://schemas.openxmlformats.org/officeDocument/2006/relationships/image" Target="../media/image7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8" Type="http://schemas.openxmlformats.org/officeDocument/2006/relationships/image" Target="../media/image125.png"/><Relationship Id="rId26" Type="http://schemas.openxmlformats.org/officeDocument/2006/relationships/image" Target="../media/image141.png"/><Relationship Id="rId3" Type="http://schemas.openxmlformats.org/officeDocument/2006/relationships/image" Target="../media/image223.png"/><Relationship Id="rId21" Type="http://schemas.openxmlformats.org/officeDocument/2006/relationships/image" Target="../media/image136.png"/><Relationship Id="rId25" Type="http://schemas.openxmlformats.org/officeDocument/2006/relationships/image" Target="../media/image140.png"/><Relationship Id="rId2" Type="http://schemas.openxmlformats.org/officeDocument/2006/relationships/image" Target="../media/image222.png"/><Relationship Id="rId20" Type="http://schemas.openxmlformats.org/officeDocument/2006/relationships/image" Target="../media/image135.png"/><Relationship Id="rId29" Type="http://schemas.openxmlformats.org/officeDocument/2006/relationships/image" Target="../media/image25.png"/><Relationship Id="rId1" Type="http://schemas.openxmlformats.org/officeDocument/2006/relationships/slideLayout" Target="../slideLayouts/slideLayout2.xml"/><Relationship Id="rId24" Type="http://schemas.openxmlformats.org/officeDocument/2006/relationships/image" Target="../media/image139.png"/><Relationship Id="rId23" Type="http://schemas.openxmlformats.org/officeDocument/2006/relationships/image" Target="../media/image138.png"/><Relationship Id="rId28" Type="http://schemas.openxmlformats.org/officeDocument/2006/relationships/image" Target="../media/image225.png"/><Relationship Id="rId19" Type="http://schemas.openxmlformats.org/officeDocument/2006/relationships/image" Target="../media/image224.png"/><Relationship Id="rId31" Type="http://schemas.openxmlformats.org/officeDocument/2006/relationships/image" Target="../media/image830.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50.png"/></Relationships>
</file>

<file path=ppt/slides/_rels/slide16.xml.rels><?xml version="1.0" encoding="UTF-8" standalone="yes"?>
<Relationships xmlns="http://schemas.openxmlformats.org/package/2006/relationships"><Relationship Id="rId18" Type="http://schemas.openxmlformats.org/officeDocument/2006/relationships/image" Target="../media/image125.png"/><Relationship Id="rId26" Type="http://schemas.openxmlformats.org/officeDocument/2006/relationships/image" Target="../media/image141.png"/><Relationship Id="rId3" Type="http://schemas.openxmlformats.org/officeDocument/2006/relationships/image" Target="../media/image228.png"/><Relationship Id="rId21" Type="http://schemas.openxmlformats.org/officeDocument/2006/relationships/image" Target="../media/image136.png"/><Relationship Id="rId25" Type="http://schemas.openxmlformats.org/officeDocument/2006/relationships/image" Target="../media/image140.png"/><Relationship Id="rId2" Type="http://schemas.openxmlformats.org/officeDocument/2006/relationships/notesSlide" Target="../notesSlides/notesSlide2.xml"/><Relationship Id="rId20" Type="http://schemas.openxmlformats.org/officeDocument/2006/relationships/image" Target="../media/image135.png"/><Relationship Id="rId29" Type="http://schemas.openxmlformats.org/officeDocument/2006/relationships/image" Target="../media/image25.png"/><Relationship Id="rId1" Type="http://schemas.openxmlformats.org/officeDocument/2006/relationships/slideLayout" Target="../slideLayouts/slideLayout2.xml"/><Relationship Id="rId24" Type="http://schemas.openxmlformats.org/officeDocument/2006/relationships/image" Target="../media/image139.png"/><Relationship Id="rId23" Type="http://schemas.openxmlformats.org/officeDocument/2006/relationships/image" Target="../media/image138.png"/><Relationship Id="rId28" Type="http://schemas.openxmlformats.org/officeDocument/2006/relationships/image" Target="../media/image231.png"/><Relationship Id="rId19" Type="http://schemas.openxmlformats.org/officeDocument/2006/relationships/image" Target="../media/image230.png"/><Relationship Id="rId31" Type="http://schemas.openxmlformats.org/officeDocument/2006/relationships/image" Target="../media/image232.png"/><Relationship Id="rId4" Type="http://schemas.openxmlformats.org/officeDocument/2006/relationships/image" Target="../media/image229.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50.png"/></Relationships>
</file>

<file path=ppt/slides/_rels/slide17.xml.rels><?xml version="1.0" encoding="UTF-8" standalone="yes"?>
<Relationships xmlns="http://schemas.openxmlformats.org/package/2006/relationships"><Relationship Id="rId18" Type="http://schemas.openxmlformats.org/officeDocument/2006/relationships/image" Target="../media/image125.png"/><Relationship Id="rId26" Type="http://schemas.openxmlformats.org/officeDocument/2006/relationships/image" Target="../media/image141.png"/><Relationship Id="rId3" Type="http://schemas.openxmlformats.org/officeDocument/2006/relationships/image" Target="../media/image223.png"/><Relationship Id="rId21" Type="http://schemas.openxmlformats.org/officeDocument/2006/relationships/image" Target="../media/image136.png"/><Relationship Id="rId25" Type="http://schemas.openxmlformats.org/officeDocument/2006/relationships/image" Target="../media/image140.png"/><Relationship Id="rId2" Type="http://schemas.openxmlformats.org/officeDocument/2006/relationships/image" Target="../media/image222.png"/><Relationship Id="rId20" Type="http://schemas.openxmlformats.org/officeDocument/2006/relationships/image" Target="../media/image135.png"/><Relationship Id="rId29" Type="http://schemas.openxmlformats.org/officeDocument/2006/relationships/image" Target="../media/image25.png"/><Relationship Id="rId1" Type="http://schemas.openxmlformats.org/officeDocument/2006/relationships/slideLayout" Target="../slideLayouts/slideLayout2.xml"/><Relationship Id="rId24" Type="http://schemas.openxmlformats.org/officeDocument/2006/relationships/image" Target="../media/image139.png"/><Relationship Id="rId23" Type="http://schemas.openxmlformats.org/officeDocument/2006/relationships/image" Target="../media/image138.png"/><Relationship Id="rId28" Type="http://schemas.openxmlformats.org/officeDocument/2006/relationships/image" Target="../media/image225.png"/><Relationship Id="rId19" Type="http://schemas.openxmlformats.org/officeDocument/2006/relationships/image" Target="../media/image224.png"/><Relationship Id="rId31" Type="http://schemas.openxmlformats.org/officeDocument/2006/relationships/image" Target="../media/image227.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50.png"/></Relationships>
</file>

<file path=ppt/slides/_rels/slide18.xml.rels><?xml version="1.0" encoding="UTF-8" standalone="yes"?>
<Relationships xmlns="http://schemas.openxmlformats.org/package/2006/relationships"><Relationship Id="rId18" Type="http://schemas.openxmlformats.org/officeDocument/2006/relationships/image" Target="../media/image125.png"/><Relationship Id="rId26" Type="http://schemas.openxmlformats.org/officeDocument/2006/relationships/image" Target="../media/image141.png"/><Relationship Id="rId3" Type="http://schemas.openxmlformats.org/officeDocument/2006/relationships/image" Target="../media/image234.png"/><Relationship Id="rId21" Type="http://schemas.openxmlformats.org/officeDocument/2006/relationships/image" Target="../media/image136.png"/><Relationship Id="rId25" Type="http://schemas.openxmlformats.org/officeDocument/2006/relationships/image" Target="../media/image140.png"/><Relationship Id="rId2" Type="http://schemas.openxmlformats.org/officeDocument/2006/relationships/image" Target="../media/image233.png"/><Relationship Id="rId20" Type="http://schemas.openxmlformats.org/officeDocument/2006/relationships/image" Target="../media/image135.png"/><Relationship Id="rId29" Type="http://schemas.openxmlformats.org/officeDocument/2006/relationships/image" Target="../media/image25.png"/><Relationship Id="rId1" Type="http://schemas.openxmlformats.org/officeDocument/2006/relationships/slideLayout" Target="../slideLayouts/slideLayout2.xml"/><Relationship Id="rId24" Type="http://schemas.openxmlformats.org/officeDocument/2006/relationships/image" Target="../media/image139.png"/><Relationship Id="rId32" Type="http://schemas.openxmlformats.org/officeDocument/2006/relationships/image" Target="../media/image90.png"/><Relationship Id="rId23" Type="http://schemas.openxmlformats.org/officeDocument/2006/relationships/image" Target="../media/image138.png"/><Relationship Id="rId28" Type="http://schemas.openxmlformats.org/officeDocument/2006/relationships/image" Target="../media/image236.png"/><Relationship Id="rId19" Type="http://schemas.openxmlformats.org/officeDocument/2006/relationships/image" Target="../media/image235.png"/><Relationship Id="rId31" Type="http://schemas.openxmlformats.org/officeDocument/2006/relationships/image" Target="../media/image237.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18" Type="http://schemas.openxmlformats.org/officeDocument/2006/relationships/image" Target="../media/image255.png"/><Relationship Id="rId3" Type="http://schemas.openxmlformats.org/officeDocument/2006/relationships/image" Target="../media/image240.png"/><Relationship Id="rId21" Type="http://schemas.openxmlformats.org/officeDocument/2006/relationships/image" Target="../media/image50.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54.png"/><Relationship Id="rId2" Type="http://schemas.openxmlformats.org/officeDocument/2006/relationships/notesSlide" Target="../notesSlides/notesSlide3.xml"/><Relationship Id="rId16" Type="http://schemas.openxmlformats.org/officeDocument/2006/relationships/image" Target="../media/image253.png"/><Relationship Id="rId20"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image" Target="../media/image248.png"/><Relationship Id="rId5" Type="http://schemas.openxmlformats.org/officeDocument/2006/relationships/image" Target="../media/image242.png"/><Relationship Id="rId15" Type="http://schemas.openxmlformats.org/officeDocument/2006/relationships/image" Target="../media/image252.png"/><Relationship Id="rId10" Type="http://schemas.openxmlformats.org/officeDocument/2006/relationships/image" Target="../media/image247.png"/><Relationship Id="rId19" Type="http://schemas.openxmlformats.org/officeDocument/2006/relationships/image" Target="../media/image256.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png"/><Relationship Id="rId22" Type="http://schemas.openxmlformats.org/officeDocument/2006/relationships/image" Target="../media/image2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68.png"/><Relationship Id="rId18" Type="http://schemas.openxmlformats.org/officeDocument/2006/relationships/image" Target="../media/image173.png"/><Relationship Id="rId26" Type="http://schemas.openxmlformats.org/officeDocument/2006/relationships/image" Target="../media/image181.png"/><Relationship Id="rId39" Type="http://schemas.openxmlformats.org/officeDocument/2006/relationships/image" Target="../media/image50.png"/><Relationship Id="rId3" Type="http://schemas.openxmlformats.org/officeDocument/2006/relationships/image" Target="../media/image103.png"/><Relationship Id="rId21" Type="http://schemas.openxmlformats.org/officeDocument/2006/relationships/image" Target="../media/image176.png"/><Relationship Id="rId34" Type="http://schemas.openxmlformats.org/officeDocument/2006/relationships/image" Target="../media/image270.png"/><Relationship Id="rId7" Type="http://schemas.openxmlformats.org/officeDocument/2006/relationships/image" Target="../media/image108.png"/><Relationship Id="rId12" Type="http://schemas.openxmlformats.org/officeDocument/2006/relationships/image" Target="../media/image167.png"/><Relationship Id="rId17" Type="http://schemas.openxmlformats.org/officeDocument/2006/relationships/image" Target="../media/image172.png"/><Relationship Id="rId25" Type="http://schemas.openxmlformats.org/officeDocument/2006/relationships/image" Target="../media/image180.png"/><Relationship Id="rId33" Type="http://schemas.openxmlformats.org/officeDocument/2006/relationships/image" Target="../media/image269.png"/><Relationship Id="rId38" Type="http://schemas.openxmlformats.org/officeDocument/2006/relationships/image" Target="../media/image274.png"/><Relationship Id="rId2" Type="http://schemas.openxmlformats.org/officeDocument/2006/relationships/notesSlide" Target="../notesSlides/notesSlide4.xml"/><Relationship Id="rId16" Type="http://schemas.openxmlformats.org/officeDocument/2006/relationships/image" Target="../media/image171.png"/><Relationship Id="rId20" Type="http://schemas.openxmlformats.org/officeDocument/2006/relationships/image" Target="../media/image175.png"/><Relationship Id="rId29"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66.png"/><Relationship Id="rId24" Type="http://schemas.openxmlformats.org/officeDocument/2006/relationships/image" Target="../media/image179.png"/><Relationship Id="rId32" Type="http://schemas.openxmlformats.org/officeDocument/2006/relationships/image" Target="../media/image268.png"/><Relationship Id="rId37" Type="http://schemas.openxmlformats.org/officeDocument/2006/relationships/image" Target="../media/image273.png"/><Relationship Id="rId5" Type="http://schemas.openxmlformats.org/officeDocument/2006/relationships/image" Target="../media/image105.png"/><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238.png"/><Relationship Id="rId36" Type="http://schemas.openxmlformats.org/officeDocument/2006/relationships/image" Target="../media/image272.png"/><Relationship Id="rId10" Type="http://schemas.openxmlformats.org/officeDocument/2006/relationships/image" Target="../media/image165.png"/><Relationship Id="rId19" Type="http://schemas.openxmlformats.org/officeDocument/2006/relationships/image" Target="../media/image174.png"/><Relationship Id="rId31" Type="http://schemas.openxmlformats.org/officeDocument/2006/relationships/image" Target="../media/image267.png"/><Relationship Id="rId4" Type="http://schemas.openxmlformats.org/officeDocument/2006/relationships/image" Target="../media/image104.png"/><Relationship Id="rId9" Type="http://schemas.openxmlformats.org/officeDocument/2006/relationships/image" Target="../media/image110.png"/><Relationship Id="rId14" Type="http://schemas.openxmlformats.org/officeDocument/2006/relationships/image" Target="../media/image169.png"/><Relationship Id="rId22" Type="http://schemas.openxmlformats.org/officeDocument/2006/relationships/image" Target="../media/image177.png"/><Relationship Id="rId27" Type="http://schemas.openxmlformats.org/officeDocument/2006/relationships/image" Target="../media/image182.png"/><Relationship Id="rId30" Type="http://schemas.openxmlformats.org/officeDocument/2006/relationships/image" Target="../media/image266.png"/><Relationship Id="rId35" Type="http://schemas.openxmlformats.org/officeDocument/2006/relationships/image" Target="../media/image271.png"/></Relationships>
</file>

<file path=ppt/slides/_rels/slide21.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302.png"/><Relationship Id="rId18" Type="http://schemas.openxmlformats.org/officeDocument/2006/relationships/image" Target="../media/image300.png"/><Relationship Id="rId26" Type="http://schemas.openxmlformats.org/officeDocument/2006/relationships/image" Target="../media/image313.png"/><Relationship Id="rId3" Type="http://schemas.openxmlformats.org/officeDocument/2006/relationships/image" Target="../media/image291.png"/><Relationship Id="rId21" Type="http://schemas.openxmlformats.org/officeDocument/2006/relationships/image" Target="../media/image308.png"/><Relationship Id="rId7" Type="http://schemas.openxmlformats.org/officeDocument/2006/relationships/image" Target="../media/image295.png"/><Relationship Id="rId12" Type="http://schemas.openxmlformats.org/officeDocument/2006/relationships/image" Target="../media/image301.png"/><Relationship Id="rId17" Type="http://schemas.openxmlformats.org/officeDocument/2006/relationships/image" Target="../media/image299.png"/><Relationship Id="rId25" Type="http://schemas.openxmlformats.org/officeDocument/2006/relationships/image" Target="../media/image312.png"/><Relationship Id="rId33" Type="http://schemas.openxmlformats.org/officeDocument/2006/relationships/image" Target="../media/image2270.png"/><Relationship Id="rId2" Type="http://schemas.openxmlformats.org/officeDocument/2006/relationships/notesSlide" Target="../notesSlides/notesSlide5.xml"/><Relationship Id="rId16" Type="http://schemas.openxmlformats.org/officeDocument/2006/relationships/image" Target="../media/image305.png"/><Relationship Id="rId20" Type="http://schemas.openxmlformats.org/officeDocument/2006/relationships/image" Target="../media/image307.png"/><Relationship Id="rId29"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294.png"/><Relationship Id="rId24" Type="http://schemas.openxmlformats.org/officeDocument/2006/relationships/image" Target="../media/image311.png"/><Relationship Id="rId32" Type="http://schemas.openxmlformats.org/officeDocument/2006/relationships/image" Target="../media/image319.png"/><Relationship Id="rId5" Type="http://schemas.openxmlformats.org/officeDocument/2006/relationships/image" Target="../media/image293.png"/><Relationship Id="rId15" Type="http://schemas.openxmlformats.org/officeDocument/2006/relationships/image" Target="../media/image304.png"/><Relationship Id="rId23" Type="http://schemas.openxmlformats.org/officeDocument/2006/relationships/image" Target="../media/image310.png"/><Relationship Id="rId28" Type="http://schemas.openxmlformats.org/officeDocument/2006/relationships/image" Target="../media/image315.png"/><Relationship Id="rId10" Type="http://schemas.openxmlformats.org/officeDocument/2006/relationships/image" Target="../media/image298.png"/><Relationship Id="rId19" Type="http://schemas.openxmlformats.org/officeDocument/2006/relationships/image" Target="../media/image306.png"/><Relationship Id="rId31" Type="http://schemas.openxmlformats.org/officeDocument/2006/relationships/image" Target="../media/image318.png"/><Relationship Id="rId4" Type="http://schemas.openxmlformats.org/officeDocument/2006/relationships/image" Target="../media/image292.png"/><Relationship Id="rId9" Type="http://schemas.openxmlformats.org/officeDocument/2006/relationships/image" Target="../media/image297.png"/><Relationship Id="rId22" Type="http://schemas.openxmlformats.org/officeDocument/2006/relationships/image" Target="../media/image309.png"/><Relationship Id="rId27" Type="http://schemas.openxmlformats.org/officeDocument/2006/relationships/image" Target="../media/image314.png"/><Relationship Id="rId30" Type="http://schemas.openxmlformats.org/officeDocument/2006/relationships/image" Target="../media/image3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14.png"/><Relationship Id="rId26" Type="http://schemas.openxmlformats.org/officeDocument/2006/relationships/image" Target="../media/image122.png"/><Relationship Id="rId39" Type="http://schemas.openxmlformats.org/officeDocument/2006/relationships/image" Target="../media/image143.png"/><Relationship Id="rId3" Type="http://schemas.openxmlformats.org/officeDocument/2006/relationships/image" Target="../media/image92.png"/><Relationship Id="rId21" Type="http://schemas.openxmlformats.org/officeDocument/2006/relationships/image" Target="../media/image117.png"/><Relationship Id="rId34" Type="http://schemas.openxmlformats.org/officeDocument/2006/relationships/image" Target="../media/image131.png"/><Relationship Id="rId42" Type="http://schemas.openxmlformats.org/officeDocument/2006/relationships/image" Target="../media/image146.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13.png"/><Relationship Id="rId25" Type="http://schemas.openxmlformats.org/officeDocument/2006/relationships/image" Target="../media/image121.png"/><Relationship Id="rId33" Type="http://schemas.openxmlformats.org/officeDocument/2006/relationships/image" Target="../media/image130.png"/><Relationship Id="rId38" Type="http://schemas.openxmlformats.org/officeDocument/2006/relationships/image" Target="../media/image134.png"/><Relationship Id="rId2" Type="http://schemas.openxmlformats.org/officeDocument/2006/relationships/notesSlide" Target="../notesSlides/notesSlide8.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6.png"/><Relationship Id="rId41"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20.png"/><Relationship Id="rId32" Type="http://schemas.openxmlformats.org/officeDocument/2006/relationships/image" Target="../media/image129.png"/><Relationship Id="rId37" Type="http://schemas.openxmlformats.org/officeDocument/2006/relationships/image" Target="../media/image133.png"/><Relationship Id="rId40" Type="http://schemas.openxmlformats.org/officeDocument/2006/relationships/image" Target="../media/image144.png"/><Relationship Id="rId5" Type="http://schemas.openxmlformats.org/officeDocument/2006/relationships/image" Target="../media/image94.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36" Type="http://schemas.openxmlformats.org/officeDocument/2006/relationships/image" Target="../media/image132.png"/><Relationship Id="rId10" Type="http://schemas.openxmlformats.org/officeDocument/2006/relationships/image" Target="../media/image99.png"/><Relationship Id="rId19" Type="http://schemas.openxmlformats.org/officeDocument/2006/relationships/image" Target="../media/image115.png"/><Relationship Id="rId31" Type="http://schemas.openxmlformats.org/officeDocument/2006/relationships/image" Target="../media/image12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6.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7.png"/><Relationship Id="rId35"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3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25.png"/><Relationship Id="rId3" Type="http://schemas.openxmlformats.org/officeDocument/2006/relationships/image" Target="../media/image148.png"/><Relationship Id="rId21" Type="http://schemas.openxmlformats.org/officeDocument/2006/relationships/image" Target="../media/image183.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image" Target="../media/image147.png"/><Relationship Id="rId16" Type="http://schemas.openxmlformats.org/officeDocument/2006/relationships/image" Target="../media/image161.png"/><Relationship Id="rId20"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19" Type="http://schemas.openxmlformats.org/officeDocument/2006/relationships/image" Target="../media/image163.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3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5.png"/><Relationship Id="rId3" Type="http://schemas.openxmlformats.org/officeDocument/2006/relationships/image" Target="../media/image185.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image" Target="../media/image184.png"/><Relationship Id="rId16"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97.png"/><Relationship Id="rId10" Type="http://schemas.openxmlformats.org/officeDocument/2006/relationships/image" Target="../media/image192.png"/><Relationship Id="rId19" Type="http://schemas.openxmlformats.org/officeDocument/2006/relationships/image" Target="../media/image50.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s>
</file>

<file path=ppt/slides/_rels/slide38.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26" Type="http://schemas.openxmlformats.org/officeDocument/2006/relationships/image" Target="../media/image259.png"/><Relationship Id="rId3" Type="http://schemas.openxmlformats.org/officeDocument/2006/relationships/image" Target="../media/image201.png"/><Relationship Id="rId21" Type="http://schemas.openxmlformats.org/officeDocument/2006/relationships/image" Target="../media/image219.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5" Type="http://schemas.openxmlformats.org/officeDocument/2006/relationships/image" Target="../media/image239.png"/><Relationship Id="rId2" Type="http://schemas.openxmlformats.org/officeDocument/2006/relationships/image" Target="../media/image200.png"/><Relationship Id="rId16" Type="http://schemas.openxmlformats.org/officeDocument/2006/relationships/image" Target="../media/image214.png"/><Relationship Id="rId20"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image" Target="../media/image209.png"/><Relationship Id="rId24" Type="http://schemas.openxmlformats.org/officeDocument/2006/relationships/image" Target="../media/image226.png"/><Relationship Id="rId5" Type="http://schemas.openxmlformats.org/officeDocument/2006/relationships/image" Target="../media/image203.png"/><Relationship Id="rId15" Type="http://schemas.openxmlformats.org/officeDocument/2006/relationships/image" Target="../media/image213.png"/><Relationship Id="rId23" Type="http://schemas.openxmlformats.org/officeDocument/2006/relationships/image" Target="../media/image221.png"/><Relationship Id="rId10" Type="http://schemas.openxmlformats.org/officeDocument/2006/relationships/image" Target="../media/image208.png"/><Relationship Id="rId19" Type="http://schemas.openxmlformats.org/officeDocument/2006/relationships/image" Target="../media/image217.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 Id="rId22" Type="http://schemas.openxmlformats.org/officeDocument/2006/relationships/image" Target="../media/image220.png"/><Relationship Id="rId27" Type="http://schemas.openxmlformats.org/officeDocument/2006/relationships/image" Target="../media/image260.png"/></Relationships>
</file>

<file path=ppt/slides/_rels/slide39.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image" Target="../media/image276.png"/><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media/image264.png"/><Relationship Id="rId4" Type="http://schemas.openxmlformats.org/officeDocument/2006/relationships/image" Target="../media/image26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303.png"/><Relationship Id="rId18" Type="http://schemas.openxmlformats.org/officeDocument/2006/relationships/image" Target="../media/image324.png"/><Relationship Id="rId3" Type="http://schemas.openxmlformats.org/officeDocument/2006/relationships/image" Target="../media/image281.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323.png"/><Relationship Id="rId2" Type="http://schemas.openxmlformats.org/officeDocument/2006/relationships/image" Target="../media/image280.png"/><Relationship Id="rId16" Type="http://schemas.openxmlformats.org/officeDocument/2006/relationships/image" Target="../media/image322.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321.png"/><Relationship Id="rId10" Type="http://schemas.openxmlformats.org/officeDocument/2006/relationships/image" Target="../media/image288.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320.png"/></Relationships>
</file>

<file path=ppt/slides/_rels/slide44.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2.xml"/><Relationship Id="rId5" Type="http://schemas.openxmlformats.org/officeDocument/2006/relationships/image" Target="../media/image328.png"/><Relationship Id="rId4" Type="http://schemas.openxmlformats.org/officeDocument/2006/relationships/image" Target="../media/image3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9092" y="420066"/>
            <a:ext cx="9712751" cy="2323135"/>
          </a:xfrm>
        </p:spPr>
        <p:txBody>
          <a:bodyPr>
            <a:normAutofit/>
          </a:bodyPr>
          <a:lstStyle/>
          <a:p>
            <a:r>
              <a:rPr lang="en-US" sz="4800" b="1"/>
              <a:t>Reversible Location Cloaking for </a:t>
            </a:r>
            <a:br>
              <a:rPr lang="en-US" sz="4800" b="1"/>
            </a:br>
            <a:r>
              <a:rPr lang="en-US" sz="4800" b="1"/>
              <a:t>Protecting Multi-level Location Privacy</a:t>
            </a:r>
          </a:p>
        </p:txBody>
      </p:sp>
      <p:sp>
        <p:nvSpPr>
          <p:cNvPr id="3" name="Subtitle 2"/>
          <p:cNvSpPr>
            <a:spLocks noGrp="1"/>
          </p:cNvSpPr>
          <p:nvPr>
            <p:ph type="subTitle" idx="1"/>
          </p:nvPr>
        </p:nvSpPr>
        <p:spPr/>
        <p:txBody>
          <a:bodyPr>
            <a:normAutofit lnSpcReduction="10000"/>
          </a:bodyPr>
          <a:lstStyle/>
          <a:p>
            <a:r>
              <a:rPr lang="en-US" altLang="zh-CN"/>
              <a:t>Chao Li, Balaji Palanisamy</a:t>
            </a:r>
          </a:p>
          <a:p>
            <a:endParaRPr lang="en-US" altLang="zh-CN"/>
          </a:p>
          <a:p>
            <a:r>
              <a:rPr lang="en-US"/>
              <a:t>School of Information Sciences</a:t>
            </a:r>
          </a:p>
          <a:p>
            <a:r>
              <a:rPr lang="en-US"/>
              <a:t>University of Pittsburgh</a:t>
            </a:r>
            <a:endParaRPr lang="en-US" altLang="zh-CN"/>
          </a:p>
          <a:p>
            <a:endParaRPr lang="en-US"/>
          </a:p>
        </p:txBody>
      </p:sp>
      <p:pic>
        <p:nvPicPr>
          <p:cNvPr id="4" name="Picture 10" descr="http://cloudfront.sproutfund.org/files/2013/06/pitt-e137165519279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34683" y="6019979"/>
            <a:ext cx="1257317" cy="83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210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266567" y="2084169"/>
            <a:ext cx="253313" cy="1359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476851" y="1652393"/>
            <a:ext cx="2765706" cy="999473"/>
          </a:xfrm>
          <a:prstGeom prst="ellipse">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标题 1"/>
          <p:cNvSpPr>
            <a:spLocks noGrp="1"/>
          </p:cNvSpPr>
          <p:nvPr>
            <p:ph type="title"/>
          </p:nvPr>
        </p:nvSpPr>
        <p:spPr>
          <a:xfrm>
            <a:off x="379937" y="122900"/>
            <a:ext cx="11397205" cy="587375"/>
          </a:xfrm>
        </p:spPr>
        <p:txBody>
          <a:bodyPr>
            <a:normAutofit fontScale="90000"/>
          </a:bodyPr>
          <a:lstStyle/>
          <a:p>
            <a:r>
              <a:rPr lang="en-US"/>
              <a:t>Objective: Multilevel reversible location </a:t>
            </a:r>
            <a:r>
              <a:rPr lang="en-US" altLang="zh-CN"/>
              <a:t>anonymization</a:t>
            </a:r>
            <a:endParaRPr lang="zh-CN" alt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3757" y="2020453"/>
            <a:ext cx="304063" cy="5405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123" y="2246344"/>
            <a:ext cx="312859" cy="55047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02442" y="1209297"/>
            <a:ext cx="299031" cy="54055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1776" y="1427313"/>
            <a:ext cx="317372" cy="540556"/>
          </a:xfrm>
          <a:prstGeom prst="rect">
            <a:avLst/>
          </a:prstGeom>
        </p:spPr>
      </p:pic>
      <p:sp>
        <p:nvSpPr>
          <p:cNvPr id="14" name="Right Arrow 13"/>
          <p:cNvSpPr/>
          <p:nvPr/>
        </p:nvSpPr>
        <p:spPr>
          <a:xfrm>
            <a:off x="2023566" y="1997671"/>
            <a:ext cx="3184251" cy="308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a:off x="3508434" y="3694431"/>
            <a:ext cx="830004" cy="32003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8526064" y="1929708"/>
            <a:ext cx="797011" cy="308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573" y="3275369"/>
            <a:ext cx="304063" cy="540556"/>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1117" y="4486819"/>
            <a:ext cx="312859" cy="550473"/>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0313" y="4830764"/>
            <a:ext cx="299031" cy="540556"/>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3871" y="2957727"/>
            <a:ext cx="317372" cy="540556"/>
          </a:xfrm>
          <a:prstGeom prst="rect">
            <a:avLst/>
          </a:prstGeom>
        </p:spPr>
      </p:pic>
      <p:sp>
        <p:nvSpPr>
          <p:cNvPr id="7" name="Oval 6"/>
          <p:cNvSpPr/>
          <p:nvPr/>
        </p:nvSpPr>
        <p:spPr>
          <a:xfrm>
            <a:off x="5868846" y="1836980"/>
            <a:ext cx="2018828" cy="630297"/>
          </a:xfrm>
          <a:prstGeom prst="ellipse">
            <a:avLst/>
          </a:prstGeom>
          <a:solidFill>
            <a:schemeClr val="bg2">
              <a:lumMod val="90000"/>
            </a:schemeClr>
          </a:solid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47916" y="1981506"/>
            <a:ext cx="1260687" cy="289048"/>
          </a:xfrm>
          <a:prstGeom prst="ellipse">
            <a:avLst/>
          </a:prstGeom>
          <a:solidFill>
            <a:schemeClr val="bg2">
              <a:lumMod val="75000"/>
            </a:schemeClr>
          </a:solid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751602" y="2058068"/>
            <a:ext cx="253313" cy="1359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678846" y="3530173"/>
            <a:ext cx="2018828" cy="630297"/>
          </a:xfrm>
          <a:prstGeom prst="ellipse">
            <a:avLst/>
          </a:pr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057916" y="3674699"/>
            <a:ext cx="1260687" cy="289048"/>
          </a:xfrm>
          <a:prstGeom prst="ellipse">
            <a:avLst/>
          </a:prstGeom>
          <a:solidFill>
            <a:schemeClr val="bg2">
              <a:lumMod val="75000"/>
            </a:schemeClr>
          </a:solid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561602" y="3751261"/>
            <a:ext cx="253313" cy="1359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949487" y="3694431"/>
            <a:ext cx="1260687" cy="289048"/>
          </a:xfrm>
          <a:prstGeom prst="ellipse">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453173" y="3770993"/>
            <a:ext cx="253313" cy="1359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916512">
            <a:off x="6693453" y="4041376"/>
            <a:ext cx="387515" cy="328651"/>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4263386">
            <a:off x="1371511" y="2852281"/>
            <a:ext cx="852406" cy="29645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7738635">
            <a:off x="927031" y="2579577"/>
            <a:ext cx="366513" cy="400051"/>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7507481">
            <a:off x="5958888" y="2933785"/>
            <a:ext cx="774662" cy="31446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2110249">
            <a:off x="7589707" y="2612800"/>
            <a:ext cx="374541" cy="315643"/>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rot="5400000">
            <a:off x="2407267" y="4132281"/>
            <a:ext cx="345124" cy="363952"/>
          </a:xfrm>
          <a:prstGeom prst="right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486372" y="1590765"/>
            <a:ext cx="2178802" cy="369332"/>
          </a:xfrm>
          <a:prstGeom prst="rect">
            <a:avLst/>
          </a:prstGeom>
          <a:noFill/>
        </p:spPr>
        <p:txBody>
          <a:bodyPr wrap="none" rtlCol="0">
            <a:spAutoFit/>
          </a:bodyPr>
          <a:lstStyle/>
          <a:p>
            <a:r>
              <a:rPr lang="en-US">
                <a:solidFill>
                  <a:srgbClr val="0070C0"/>
                </a:solidFill>
              </a:rPr>
              <a:t>convertional cloaking</a:t>
            </a:r>
          </a:p>
        </p:txBody>
      </p:sp>
      <p:sp>
        <p:nvSpPr>
          <p:cNvPr id="23" name="Rounded Rectangular Callout 22"/>
          <p:cNvSpPr/>
          <p:nvPr/>
        </p:nvSpPr>
        <p:spPr>
          <a:xfrm>
            <a:off x="300873" y="1013381"/>
            <a:ext cx="1348033" cy="766763"/>
          </a:xfrm>
          <a:prstGeom prst="wedgeRoundRectCallout">
            <a:avLst>
              <a:gd name="adj1" fmla="val 32017"/>
              <a:gd name="adj2" fmla="val 79097"/>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Raw location information</a:t>
            </a:r>
          </a:p>
        </p:txBody>
      </p:sp>
      <p:sp>
        <p:nvSpPr>
          <p:cNvPr id="44" name="Rounded Rectangular Callout 43"/>
          <p:cNvSpPr/>
          <p:nvPr/>
        </p:nvSpPr>
        <p:spPr>
          <a:xfrm>
            <a:off x="4730507" y="791754"/>
            <a:ext cx="1348033" cy="766763"/>
          </a:xfrm>
          <a:prstGeom prst="wedgeRoundRectCallout">
            <a:avLst>
              <a:gd name="adj1" fmla="val 32017"/>
              <a:gd name="adj2" fmla="val 79097"/>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Cloaked location information</a:t>
            </a:r>
          </a:p>
        </p:txBody>
      </p:sp>
      <p:sp>
        <p:nvSpPr>
          <p:cNvPr id="24" name="Oval 23"/>
          <p:cNvSpPr/>
          <p:nvPr/>
        </p:nvSpPr>
        <p:spPr>
          <a:xfrm>
            <a:off x="9747316" y="1058442"/>
            <a:ext cx="2243579" cy="19443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ular Callout 44"/>
          <p:cNvSpPr/>
          <p:nvPr/>
        </p:nvSpPr>
        <p:spPr>
          <a:xfrm>
            <a:off x="8356012" y="791753"/>
            <a:ext cx="1348033" cy="766763"/>
          </a:xfrm>
          <a:prstGeom prst="wedgeRoundRectCallout">
            <a:avLst>
              <a:gd name="adj1" fmla="val 32017"/>
              <a:gd name="adj2" fmla="val 79097"/>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Release to all the parties</a:t>
            </a:r>
          </a:p>
        </p:txBody>
      </p:sp>
      <p:sp>
        <p:nvSpPr>
          <p:cNvPr id="46" name="Rounded Rectangular Callout 45"/>
          <p:cNvSpPr/>
          <p:nvPr/>
        </p:nvSpPr>
        <p:spPr>
          <a:xfrm>
            <a:off x="9330565" y="3075293"/>
            <a:ext cx="2709191" cy="1543841"/>
          </a:xfrm>
          <a:prstGeom prst="wedgeRoundRectCallout">
            <a:avLst>
              <a:gd name="adj1" fmla="val 24520"/>
              <a:gd name="adj2" fmla="val -67172"/>
              <a:gd name="adj3" fmla="val 166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What if they have different requirements and privileges and some of them want or have to get less-perturbed information?</a:t>
            </a:r>
          </a:p>
        </p:txBody>
      </p:sp>
      <p:sp>
        <p:nvSpPr>
          <p:cNvPr id="47" name="Rounded Rectangle 46"/>
          <p:cNvSpPr/>
          <p:nvPr/>
        </p:nvSpPr>
        <p:spPr>
          <a:xfrm>
            <a:off x="155542" y="711724"/>
            <a:ext cx="8268315" cy="2884602"/>
          </a:xfrm>
          <a:prstGeom prst="round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8653099" y="691450"/>
            <a:ext cx="3524136" cy="2917297"/>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030225" y="2003744"/>
            <a:ext cx="3184251" cy="3089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587086" y="1580837"/>
            <a:ext cx="1970219" cy="369332"/>
          </a:xfrm>
          <a:prstGeom prst="rect">
            <a:avLst/>
          </a:prstGeom>
          <a:noFill/>
        </p:spPr>
        <p:txBody>
          <a:bodyPr wrap="none" rtlCol="0">
            <a:spAutoFit/>
          </a:bodyPr>
          <a:lstStyle/>
          <a:p>
            <a:r>
              <a:rPr lang="en-US">
                <a:solidFill>
                  <a:srgbClr val="FF0000"/>
                </a:solidFill>
              </a:rPr>
              <a:t>Reversible cloaking</a:t>
            </a:r>
          </a:p>
        </p:txBody>
      </p:sp>
      <p:sp>
        <p:nvSpPr>
          <p:cNvPr id="48" name="AutoShape 16"/>
          <p:cNvSpPr>
            <a:spLocks noChangeArrowheads="1"/>
          </p:cNvSpPr>
          <p:nvPr/>
        </p:nvSpPr>
        <p:spPr bwMode="auto">
          <a:xfrm>
            <a:off x="2156500" y="4087912"/>
            <a:ext cx="7848600" cy="2180229"/>
          </a:xfrm>
          <a:prstGeom prst="roundRect">
            <a:avLst>
              <a:gd name="adj" fmla="val 16667"/>
            </a:avLst>
          </a:prstGeom>
          <a:solidFill>
            <a:schemeClr val="accent1">
              <a:lumMod val="40000"/>
              <a:lumOff val="60000"/>
            </a:schemeClr>
          </a:solidFill>
          <a:ln w="38100">
            <a:solidFill>
              <a:schemeClr val="tx1"/>
            </a:solidFill>
            <a:round/>
            <a:headEnd/>
            <a:tailEnd/>
          </a:ln>
        </p:spPr>
        <p:txBody>
          <a:bodyPr wrap="none"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i="1">
                <a:latin typeface="Arial" panose="020B0604020202020204" pitchFamily="34" charset="0"/>
              </a:rPr>
              <a:t>Conventional single-level unidirectional techniques </a:t>
            </a:r>
          </a:p>
          <a:p>
            <a:pPr algn="ctr"/>
            <a:r>
              <a:rPr lang="en-US" altLang="en-US" i="1">
                <a:latin typeface="Arial" panose="020B0604020202020204" pitchFamily="34" charset="0"/>
              </a:rPr>
              <a:t>only focus on the anonymization, but fail to further </a:t>
            </a:r>
          </a:p>
          <a:p>
            <a:pPr algn="ctr"/>
            <a:r>
              <a:rPr lang="en-US" altLang="en-US" i="1">
                <a:latin typeface="Arial" panose="020B0604020202020204" pitchFamily="34" charset="0"/>
              </a:rPr>
              <a:t>control the access to cloaked data in a </a:t>
            </a:r>
          </a:p>
          <a:p>
            <a:pPr algn="ctr"/>
            <a:r>
              <a:rPr lang="en-US" altLang="en-US" i="1">
                <a:latin typeface="Arial" panose="020B0604020202020204" pitchFamily="34" charset="0"/>
              </a:rPr>
              <a:t>multi-level fine-grained manner.</a:t>
            </a:r>
          </a:p>
        </p:txBody>
      </p:sp>
      <p:sp>
        <p:nvSpPr>
          <p:cNvPr id="43" name="Rounded Rectangular Callout 42"/>
          <p:cNvSpPr/>
          <p:nvPr/>
        </p:nvSpPr>
        <p:spPr>
          <a:xfrm>
            <a:off x="8692282" y="3649550"/>
            <a:ext cx="3102242" cy="1543841"/>
          </a:xfrm>
          <a:prstGeom prst="wedgeRoundRectCallout">
            <a:avLst>
              <a:gd name="adj1" fmla="val -55526"/>
              <a:gd name="adj2" fmla="val -65171"/>
              <a:gd name="adj3" fmla="val 166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No privilege parties:</a:t>
            </a:r>
          </a:p>
          <a:p>
            <a:pPr algn="ctr"/>
            <a:r>
              <a:rPr lang="en-US">
                <a:solidFill>
                  <a:schemeClr val="tx1"/>
                </a:solidFill>
              </a:rPr>
              <a:t>All the parties can see the whole cloaked region, but parties without enough privilege cannot get access to next level.</a:t>
            </a:r>
          </a:p>
        </p:txBody>
      </p:sp>
      <p:sp>
        <p:nvSpPr>
          <p:cNvPr id="54" name="Rounded Rectangular Callout 53"/>
          <p:cNvSpPr/>
          <p:nvPr/>
        </p:nvSpPr>
        <p:spPr>
          <a:xfrm>
            <a:off x="5757219" y="5130233"/>
            <a:ext cx="3102242" cy="1543841"/>
          </a:xfrm>
          <a:prstGeom prst="wedgeRoundRectCallout">
            <a:avLst>
              <a:gd name="adj1" fmla="val -2350"/>
              <a:gd name="adj2" fmla="val -61969"/>
              <a:gd name="adj3" fmla="val 166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Low privilege parties:</a:t>
            </a:r>
          </a:p>
          <a:p>
            <a:pPr algn="ctr"/>
            <a:r>
              <a:rPr lang="en-US">
                <a:solidFill>
                  <a:schemeClr val="tx1"/>
                </a:solidFill>
              </a:rPr>
              <a:t>They can get more accurate information, but cannot be closer to the real location.</a:t>
            </a:r>
          </a:p>
        </p:txBody>
      </p:sp>
      <p:sp>
        <p:nvSpPr>
          <p:cNvPr id="55" name="Rounded Rectangular Callout 54"/>
          <p:cNvSpPr/>
          <p:nvPr/>
        </p:nvSpPr>
        <p:spPr>
          <a:xfrm>
            <a:off x="2742961" y="5117812"/>
            <a:ext cx="2994152" cy="1543841"/>
          </a:xfrm>
          <a:prstGeom prst="wedgeRoundRectCallout">
            <a:avLst>
              <a:gd name="adj1" fmla="val -48050"/>
              <a:gd name="adj2" fmla="val -61568"/>
              <a:gd name="adj3" fmla="val 166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High privilege parties:</a:t>
            </a:r>
          </a:p>
          <a:p>
            <a:pPr algn="ctr"/>
            <a:r>
              <a:rPr lang="en-US">
                <a:solidFill>
                  <a:schemeClr val="tx1"/>
                </a:solidFill>
              </a:rPr>
              <a:t>They are more reliable, so they are allowed to get more information.</a:t>
            </a:r>
          </a:p>
        </p:txBody>
      </p:sp>
      <p:sp>
        <p:nvSpPr>
          <p:cNvPr id="56" name="Rounded Rectangular Callout 55"/>
          <p:cNvSpPr/>
          <p:nvPr/>
        </p:nvSpPr>
        <p:spPr>
          <a:xfrm>
            <a:off x="153335" y="4224275"/>
            <a:ext cx="2107039" cy="2510157"/>
          </a:xfrm>
          <a:prstGeom prst="wedgeRoundRectCallout">
            <a:avLst>
              <a:gd name="adj1" fmla="val -18271"/>
              <a:gd name="adj2" fmla="val -61851"/>
              <a:gd name="adj3" fmla="val 166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Highest privilege parties:</a:t>
            </a:r>
          </a:p>
          <a:p>
            <a:pPr algn="ctr"/>
            <a:r>
              <a:rPr lang="en-US">
                <a:solidFill>
                  <a:schemeClr val="tx1"/>
                </a:solidFill>
              </a:rPr>
              <a:t>They have the highest privilege, so give them the raw data.</a:t>
            </a:r>
          </a:p>
        </p:txBody>
      </p: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48767" y="2737856"/>
            <a:ext cx="526110" cy="262654"/>
          </a:xfrm>
          <a:prstGeom prst="rect">
            <a:avLst/>
          </a:prstGeom>
          <a:ln w="38100">
            <a:solidFill>
              <a:srgbClr val="FFCCCC"/>
            </a:solidFill>
          </a:ln>
        </p:spPr>
      </p:pic>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9621" y="3369374"/>
            <a:ext cx="526110" cy="262654"/>
          </a:xfrm>
          <a:prstGeom prst="rect">
            <a:avLst/>
          </a:prstGeom>
          <a:ln w="38100">
            <a:solidFill>
              <a:srgbClr val="FF7C80"/>
            </a:solidFill>
          </a:ln>
        </p:spPr>
      </p:pic>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1191" y="2749874"/>
            <a:ext cx="526110" cy="262654"/>
          </a:xfrm>
          <a:prstGeom prst="rect">
            <a:avLst/>
          </a:prstGeom>
          <a:ln w="38100">
            <a:solidFill>
              <a:srgbClr val="A50021"/>
            </a:solidFill>
          </a:ln>
        </p:spPr>
      </p:pic>
    </p:spTree>
    <p:extLst>
      <p:ext uri="{BB962C8B-B14F-4D97-AF65-F5344CB8AC3E}">
        <p14:creationId xmlns:p14="http://schemas.microsoft.com/office/powerpoint/2010/main" val="139729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46"/>
                                        </p:tgtEl>
                                      </p:cBhvr>
                                    </p:animEffect>
                                    <p:set>
                                      <p:cBhvr>
                                        <p:cTn id="57" dur="1" fill="hold">
                                          <p:stCondLst>
                                            <p:cond delay="499"/>
                                          </p:stCondLst>
                                        </p:cTn>
                                        <p:tgtEl>
                                          <p:spTgt spid="46"/>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48"/>
                                        </p:tgtEl>
                                      </p:cBhvr>
                                    </p:animEffect>
                                    <p:set>
                                      <p:cBhvr>
                                        <p:cTn id="71" dur="1" fill="hold">
                                          <p:stCondLst>
                                            <p:cond delay="499"/>
                                          </p:stCondLst>
                                        </p:cTn>
                                        <p:tgtEl>
                                          <p:spTgt spid="4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47"/>
                                        </p:tgtEl>
                                      </p:cBhvr>
                                    </p:animEffect>
                                    <p:set>
                                      <p:cBhvr>
                                        <p:cTn id="74" dur="1" fill="hold">
                                          <p:stCondLst>
                                            <p:cond delay="499"/>
                                          </p:stCondLst>
                                        </p:cTn>
                                        <p:tgtEl>
                                          <p:spTgt spid="4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4"/>
                                        </p:tgtEl>
                                      </p:cBhvr>
                                    </p:animEffect>
                                    <p:set>
                                      <p:cBhvr>
                                        <p:cTn id="77" dur="1" fill="hold">
                                          <p:stCondLst>
                                            <p:cond delay="499"/>
                                          </p:stCondLst>
                                        </p:cTn>
                                        <p:tgtEl>
                                          <p:spTgt spid="1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9"/>
                                        </p:tgtEl>
                                      </p:cBhvr>
                                    </p:animEffect>
                                    <p:set>
                                      <p:cBhvr>
                                        <p:cTn id="83" dur="1" fill="hold">
                                          <p:stCondLst>
                                            <p:cond delay="499"/>
                                          </p:stCondLst>
                                        </p:cTn>
                                        <p:tgtEl>
                                          <p:spTgt spid="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16"/>
                                        </p:tgtEl>
                                      </p:cBhvr>
                                    </p:animEffect>
                                    <p:set>
                                      <p:cBhvr>
                                        <p:cTn id="86" dur="1" fill="hold">
                                          <p:stCondLst>
                                            <p:cond delay="499"/>
                                          </p:stCondLst>
                                        </p:cTn>
                                        <p:tgtEl>
                                          <p:spTgt spid="16"/>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2"/>
                                        </p:tgtEl>
                                      </p:cBhvr>
                                    </p:animEffect>
                                    <p:set>
                                      <p:cBhvr>
                                        <p:cTn id="92" dur="1" fill="hold">
                                          <p:stCondLst>
                                            <p:cond delay="499"/>
                                          </p:stCondLst>
                                        </p:cTn>
                                        <p:tgtEl>
                                          <p:spTgt spid="12"/>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1"/>
                                        </p:tgtEl>
                                      </p:cBhvr>
                                    </p:animEffect>
                                    <p:set>
                                      <p:cBhvr>
                                        <p:cTn id="95" dur="1" fill="hold">
                                          <p:stCondLst>
                                            <p:cond delay="499"/>
                                          </p:stCondLst>
                                        </p:cTn>
                                        <p:tgtEl>
                                          <p:spTgt spid="1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5"/>
                                        </p:tgtEl>
                                      </p:cBhvr>
                                    </p:animEffect>
                                    <p:set>
                                      <p:cBhvr>
                                        <p:cTn id="98" dur="1" fill="hold">
                                          <p:stCondLst>
                                            <p:cond delay="499"/>
                                          </p:stCondLst>
                                        </p:cTn>
                                        <p:tgtEl>
                                          <p:spTgt spid="5"/>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4"/>
                                        </p:tgtEl>
                                      </p:cBhvr>
                                    </p:animEffect>
                                    <p:set>
                                      <p:cBhvr>
                                        <p:cTn id="101" dur="1" fill="hold">
                                          <p:stCondLst>
                                            <p:cond delay="499"/>
                                          </p:stCondLst>
                                        </p:cTn>
                                        <p:tgtEl>
                                          <p:spTgt spid="4"/>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44"/>
                                        </p:tgtEl>
                                      </p:cBhvr>
                                    </p:animEffect>
                                    <p:set>
                                      <p:cBhvr>
                                        <p:cTn id="104" dur="1" fill="hold">
                                          <p:stCondLst>
                                            <p:cond delay="499"/>
                                          </p:stCondLst>
                                        </p:cTn>
                                        <p:tgtEl>
                                          <p:spTgt spid="44"/>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45"/>
                                        </p:tgtEl>
                                      </p:cBhvr>
                                    </p:animEffect>
                                    <p:set>
                                      <p:cBhvr>
                                        <p:cTn id="107" dur="1" fill="hold">
                                          <p:stCondLst>
                                            <p:cond delay="499"/>
                                          </p:stCondLst>
                                        </p:cTn>
                                        <p:tgtEl>
                                          <p:spTgt spid="45"/>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49"/>
                                        </p:tgtEl>
                                      </p:cBhvr>
                                    </p:animEffect>
                                    <p:set>
                                      <p:cBhvr>
                                        <p:cTn id="110" dur="1" fill="hold">
                                          <p:stCondLst>
                                            <p:cond delay="499"/>
                                          </p:stCondLst>
                                        </p:cTn>
                                        <p:tgtEl>
                                          <p:spTgt spid="4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fade">
                                      <p:cBhvr>
                                        <p:cTn id="115" dur="500"/>
                                        <p:tgtEl>
                                          <p:spTgt spid="5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500"/>
                                        <p:tgtEl>
                                          <p:spTgt spid="53"/>
                                        </p:tgtEl>
                                      </p:cBhvr>
                                    </p:animEffect>
                                  </p:childTnLst>
                                </p:cTn>
                              </p:par>
                              <p:par>
                                <p:cTn id="119" presetID="10" presetClass="entr" presetSubtype="0" fill="hold" grpId="2" nodeType="withEffect">
                                  <p:stCondLst>
                                    <p:cond delay="0"/>
                                  </p:stCondLst>
                                  <p:childTnLst>
                                    <p:set>
                                      <p:cBhvr>
                                        <p:cTn id="120" dur="1" fill="hold">
                                          <p:stCondLst>
                                            <p:cond delay="0"/>
                                          </p:stCondLst>
                                        </p:cTn>
                                        <p:tgtEl>
                                          <p:spTgt spid="9"/>
                                        </p:tgtEl>
                                        <p:attrNameLst>
                                          <p:attrName>style.visibility</p:attrName>
                                        </p:attrNameLst>
                                      </p:cBhvr>
                                      <p:to>
                                        <p:strVal val="visible"/>
                                      </p:to>
                                    </p:set>
                                    <p:animEffect transition="in" filter="fade">
                                      <p:cBhvr>
                                        <p:cTn id="121" dur="500"/>
                                        <p:tgtEl>
                                          <p:spTgt spid="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
                                        </p:tgtEl>
                                        <p:attrNameLst>
                                          <p:attrName>style.visibility</p:attrName>
                                        </p:attrNameLst>
                                      </p:cBhvr>
                                      <p:to>
                                        <p:strVal val="visible"/>
                                      </p:to>
                                    </p:set>
                                    <p:animEffect transition="in" filter="fade">
                                      <p:cBhvr>
                                        <p:cTn id="124" dur="500"/>
                                        <p:tgtEl>
                                          <p:spTgt spid="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
                                        </p:tgtEl>
                                        <p:attrNameLst>
                                          <p:attrName>style.visibility</p:attrName>
                                        </p:attrNameLst>
                                      </p:cBhvr>
                                      <p:to>
                                        <p:strVal val="visible"/>
                                      </p:to>
                                    </p:set>
                                    <p:animEffect transition="in" filter="fade">
                                      <p:cBhvr>
                                        <p:cTn id="127" dur="500"/>
                                        <p:tgtEl>
                                          <p:spTgt spid="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500"/>
                                        <p:tgtEl>
                                          <p:spTgt spid="21"/>
                                        </p:tgtEl>
                                      </p:cBhvr>
                                    </p:animEffect>
                                  </p:childTnLst>
                                </p:cTn>
                              </p:par>
                              <p:par>
                                <p:cTn id="131" presetID="10" presetClass="entr" presetSubtype="0" fill="hold" grpId="2"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fade">
                                      <p:cBhvr>
                                        <p:cTn id="133" dur="500"/>
                                        <p:tgtEl>
                                          <p:spTgt spid="44"/>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500"/>
                                        <p:tgtEl>
                                          <p:spTgt spid="34"/>
                                        </p:tgtEl>
                                      </p:cBhvr>
                                    </p:animEffect>
                                  </p:childTnLst>
                                </p:cTn>
                              </p:par>
                              <p:par>
                                <p:cTn id="139" presetID="10" presetClass="entr" presetSubtype="0" fill="hold" nodeType="withEffect">
                                  <p:stCondLst>
                                    <p:cond delay="0"/>
                                  </p:stCondLst>
                                  <p:childTnLst>
                                    <p:set>
                                      <p:cBhvr>
                                        <p:cTn id="140" dur="1" fill="hold">
                                          <p:stCondLst>
                                            <p:cond delay="0"/>
                                          </p:stCondLst>
                                        </p:cTn>
                                        <p:tgtEl>
                                          <p:spTgt spid="20"/>
                                        </p:tgtEl>
                                        <p:attrNameLst>
                                          <p:attrName>style.visibility</p:attrName>
                                        </p:attrNameLst>
                                      </p:cBhvr>
                                      <p:to>
                                        <p:strVal val="visible"/>
                                      </p:to>
                                    </p:set>
                                    <p:animEffect transition="in" filter="fade">
                                      <p:cBhvr>
                                        <p:cTn id="141" dur="500"/>
                                        <p:tgtEl>
                                          <p:spTgt spid="2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fade">
                                      <p:cBhvr>
                                        <p:cTn id="144" dur="500"/>
                                        <p:tgtEl>
                                          <p:spTgt spid="43"/>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500"/>
                                        <p:tgtEl>
                                          <p:spTgt spid="33"/>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5"/>
                                        </p:tgtEl>
                                        <p:attrNameLst>
                                          <p:attrName>style.visibility</p:attrName>
                                        </p:attrNameLst>
                                      </p:cBhvr>
                                      <p:to>
                                        <p:strVal val="visible"/>
                                      </p:to>
                                    </p:set>
                                    <p:animEffect transition="in" filter="fade">
                                      <p:cBhvr>
                                        <p:cTn id="152" dur="500"/>
                                        <p:tgtEl>
                                          <p:spTgt spid="25"/>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6"/>
                                        </p:tgtEl>
                                        <p:attrNameLst>
                                          <p:attrName>style.visibility</p:attrName>
                                        </p:attrNameLst>
                                      </p:cBhvr>
                                      <p:to>
                                        <p:strVal val="visible"/>
                                      </p:to>
                                    </p:set>
                                    <p:animEffect transition="in" filter="fade">
                                      <p:cBhvr>
                                        <p:cTn id="155" dur="500"/>
                                        <p:tgtEl>
                                          <p:spTgt spid="26"/>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fade">
                                      <p:cBhvr>
                                        <p:cTn id="158" dur="500"/>
                                        <p:tgtEl>
                                          <p:spTgt spid="27"/>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fade">
                                      <p:cBhvr>
                                        <p:cTn id="161" dur="500"/>
                                        <p:tgtEl>
                                          <p:spTgt spid="30"/>
                                        </p:tgtEl>
                                      </p:cBhvr>
                                    </p:animEffect>
                                  </p:childTnLst>
                                </p:cTn>
                              </p:par>
                              <p:par>
                                <p:cTn id="162" presetID="10" presetClass="entr" presetSubtype="0" fill="hold" nodeType="withEffect">
                                  <p:stCondLst>
                                    <p:cond delay="0"/>
                                  </p:stCondLst>
                                  <p:childTnLst>
                                    <p:set>
                                      <p:cBhvr>
                                        <p:cTn id="163" dur="1" fill="hold">
                                          <p:stCondLst>
                                            <p:cond delay="0"/>
                                          </p:stCondLst>
                                        </p:cTn>
                                        <p:tgtEl>
                                          <p:spTgt spid="18"/>
                                        </p:tgtEl>
                                        <p:attrNameLst>
                                          <p:attrName>style.visibility</p:attrName>
                                        </p:attrNameLst>
                                      </p:cBhvr>
                                      <p:to>
                                        <p:strVal val="visible"/>
                                      </p:to>
                                    </p:set>
                                    <p:animEffect transition="in" filter="fade">
                                      <p:cBhvr>
                                        <p:cTn id="164" dur="500"/>
                                        <p:tgtEl>
                                          <p:spTgt spid="18"/>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4"/>
                                        </p:tgtEl>
                                        <p:attrNameLst>
                                          <p:attrName>style.visibility</p:attrName>
                                        </p:attrNameLst>
                                      </p:cBhvr>
                                      <p:to>
                                        <p:strVal val="visible"/>
                                      </p:to>
                                    </p:set>
                                    <p:animEffect transition="in" filter="fade">
                                      <p:cBhvr>
                                        <p:cTn id="167" dur="500"/>
                                        <p:tgtEl>
                                          <p:spTgt spid="5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5"/>
                                        </p:tgtEl>
                                        <p:attrNameLst>
                                          <p:attrName>style.visibility</p:attrName>
                                        </p:attrNameLst>
                                      </p:cBhvr>
                                      <p:to>
                                        <p:strVal val="visible"/>
                                      </p:to>
                                    </p:set>
                                    <p:animEffect transition="in" filter="fade">
                                      <p:cBhvr>
                                        <p:cTn id="172" dur="500"/>
                                        <p:tgtEl>
                                          <p:spTgt spid="1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28"/>
                                        </p:tgtEl>
                                        <p:attrNameLst>
                                          <p:attrName>style.visibility</p:attrName>
                                        </p:attrNameLst>
                                      </p:cBhvr>
                                      <p:to>
                                        <p:strVal val="visible"/>
                                      </p:to>
                                    </p:set>
                                    <p:animEffect transition="in" filter="fade">
                                      <p:cBhvr>
                                        <p:cTn id="175" dur="500"/>
                                        <p:tgtEl>
                                          <p:spTgt spid="28"/>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29"/>
                                        </p:tgtEl>
                                        <p:attrNameLst>
                                          <p:attrName>style.visibility</p:attrName>
                                        </p:attrNameLst>
                                      </p:cBhvr>
                                      <p:to>
                                        <p:strVal val="visible"/>
                                      </p:to>
                                    </p:set>
                                    <p:animEffect transition="in" filter="fade">
                                      <p:cBhvr>
                                        <p:cTn id="178" dur="500"/>
                                        <p:tgtEl>
                                          <p:spTgt spid="29"/>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35"/>
                                        </p:tgtEl>
                                        <p:attrNameLst>
                                          <p:attrName>style.visibility</p:attrName>
                                        </p:attrNameLst>
                                      </p:cBhvr>
                                      <p:to>
                                        <p:strVal val="visible"/>
                                      </p:to>
                                    </p:set>
                                    <p:animEffect transition="in" filter="fade">
                                      <p:cBhvr>
                                        <p:cTn id="181" dur="500"/>
                                        <p:tgtEl>
                                          <p:spTgt spid="35"/>
                                        </p:tgtEl>
                                      </p:cBhvr>
                                    </p:animEffect>
                                  </p:childTnLst>
                                </p:cTn>
                              </p:par>
                              <p:par>
                                <p:cTn id="182" presetID="10" presetClass="entr" presetSubtype="0" fill="hold" nodeType="withEffect">
                                  <p:stCondLst>
                                    <p:cond delay="0"/>
                                  </p:stCondLst>
                                  <p:childTnLst>
                                    <p:set>
                                      <p:cBhvr>
                                        <p:cTn id="183" dur="1" fill="hold">
                                          <p:stCondLst>
                                            <p:cond delay="0"/>
                                          </p:stCondLst>
                                        </p:cTn>
                                        <p:tgtEl>
                                          <p:spTgt spid="19"/>
                                        </p:tgtEl>
                                        <p:attrNameLst>
                                          <p:attrName>style.visibility</p:attrName>
                                        </p:attrNameLst>
                                      </p:cBhvr>
                                      <p:to>
                                        <p:strVal val="visible"/>
                                      </p:to>
                                    </p:set>
                                    <p:animEffect transition="in" filter="fade">
                                      <p:cBhvr>
                                        <p:cTn id="184" dur="500"/>
                                        <p:tgtEl>
                                          <p:spTgt spid="1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55"/>
                                        </p:tgtEl>
                                        <p:attrNameLst>
                                          <p:attrName>style.visibility</p:attrName>
                                        </p:attrNameLst>
                                      </p:cBhvr>
                                      <p:to>
                                        <p:strVal val="visible"/>
                                      </p:to>
                                    </p:set>
                                    <p:animEffect transition="in" filter="fade">
                                      <p:cBhvr>
                                        <p:cTn id="187" dur="500"/>
                                        <p:tgtEl>
                                          <p:spTgt spid="55"/>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31"/>
                                        </p:tgtEl>
                                        <p:attrNameLst>
                                          <p:attrName>style.visibility</p:attrName>
                                        </p:attrNameLst>
                                      </p:cBhvr>
                                      <p:to>
                                        <p:strVal val="visible"/>
                                      </p:to>
                                    </p:set>
                                    <p:animEffect transition="in" filter="fade">
                                      <p:cBhvr>
                                        <p:cTn id="192" dur="500"/>
                                        <p:tgtEl>
                                          <p:spTgt spid="31"/>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32"/>
                                        </p:tgtEl>
                                        <p:attrNameLst>
                                          <p:attrName>style.visibility</p:attrName>
                                        </p:attrNameLst>
                                      </p:cBhvr>
                                      <p:to>
                                        <p:strVal val="visible"/>
                                      </p:to>
                                    </p:set>
                                    <p:animEffect transition="in" filter="fade">
                                      <p:cBhvr>
                                        <p:cTn id="195" dur="500"/>
                                        <p:tgtEl>
                                          <p:spTgt spid="32"/>
                                        </p:tgtEl>
                                      </p:cBhvr>
                                    </p:animEffect>
                                  </p:childTnLst>
                                </p:cTn>
                              </p:par>
                              <p:par>
                                <p:cTn id="196" presetID="10" presetClass="entr" presetSubtype="0" fill="hold" nodeType="withEffect">
                                  <p:stCondLst>
                                    <p:cond delay="0"/>
                                  </p:stCondLst>
                                  <p:childTnLst>
                                    <p:set>
                                      <p:cBhvr>
                                        <p:cTn id="197" dur="1" fill="hold">
                                          <p:stCondLst>
                                            <p:cond delay="0"/>
                                          </p:stCondLst>
                                        </p:cTn>
                                        <p:tgtEl>
                                          <p:spTgt spid="17"/>
                                        </p:tgtEl>
                                        <p:attrNameLst>
                                          <p:attrName>style.visibility</p:attrName>
                                        </p:attrNameLst>
                                      </p:cBhvr>
                                      <p:to>
                                        <p:strVal val="visible"/>
                                      </p:to>
                                    </p:set>
                                    <p:animEffect transition="in" filter="fade">
                                      <p:cBhvr>
                                        <p:cTn id="198" dur="500"/>
                                        <p:tgtEl>
                                          <p:spTgt spid="1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56"/>
                                        </p:tgtEl>
                                        <p:attrNameLst>
                                          <p:attrName>style.visibility</p:attrName>
                                        </p:attrNameLst>
                                      </p:cBhvr>
                                      <p:to>
                                        <p:strVal val="visible"/>
                                      </p:to>
                                    </p:set>
                                    <p:animEffect transition="in" filter="fade">
                                      <p:cBhvr>
                                        <p:cTn id="201" dur="500"/>
                                        <p:tgtEl>
                                          <p:spTgt spid="56"/>
                                        </p:tgtEl>
                                      </p:cBhvr>
                                    </p:animEffect>
                                  </p:childTnLst>
                                </p:cTn>
                              </p:par>
                            </p:childTnLst>
                          </p:cTn>
                        </p:par>
                      </p:childTnLst>
                    </p:cTn>
                  </p:par>
                  <p:par>
                    <p:cTn id="202" fill="hold">
                      <p:stCondLst>
                        <p:cond delay="indefinite"/>
                      </p:stCondLst>
                      <p:childTnLst>
                        <p:par>
                          <p:cTn id="203" fill="hold">
                            <p:stCondLst>
                              <p:cond delay="0"/>
                            </p:stCondLst>
                            <p:childTnLst>
                              <p:par>
                                <p:cTn id="204" presetID="2" presetClass="entr" presetSubtype="4" fill="hold" nodeType="clickEffect">
                                  <p:stCondLst>
                                    <p:cond delay="0"/>
                                  </p:stCondLst>
                                  <p:childTnLst>
                                    <p:set>
                                      <p:cBhvr>
                                        <p:cTn id="205" dur="1" fill="hold">
                                          <p:stCondLst>
                                            <p:cond delay="0"/>
                                          </p:stCondLst>
                                        </p:cTn>
                                        <p:tgtEl>
                                          <p:spTgt spid="59"/>
                                        </p:tgtEl>
                                        <p:attrNameLst>
                                          <p:attrName>style.visibility</p:attrName>
                                        </p:attrNameLst>
                                      </p:cBhvr>
                                      <p:to>
                                        <p:strVal val="visible"/>
                                      </p:to>
                                    </p:set>
                                    <p:anim calcmode="lin" valueType="num">
                                      <p:cBhvr additive="base">
                                        <p:cTn id="206" dur="500" fill="hold"/>
                                        <p:tgtEl>
                                          <p:spTgt spid="59"/>
                                        </p:tgtEl>
                                        <p:attrNameLst>
                                          <p:attrName>ppt_x</p:attrName>
                                        </p:attrNameLst>
                                      </p:cBhvr>
                                      <p:tavLst>
                                        <p:tav tm="0">
                                          <p:val>
                                            <p:strVal val="#ppt_x"/>
                                          </p:val>
                                        </p:tav>
                                        <p:tav tm="100000">
                                          <p:val>
                                            <p:strVal val="#ppt_x"/>
                                          </p:val>
                                        </p:tav>
                                      </p:tavLst>
                                    </p:anim>
                                    <p:anim calcmode="lin" valueType="num">
                                      <p:cBhvr additive="base">
                                        <p:cTn id="207" dur="500" fill="hold"/>
                                        <p:tgtEl>
                                          <p:spTgt spid="59"/>
                                        </p:tgtEl>
                                        <p:attrNameLst>
                                          <p:attrName>ppt_y</p:attrName>
                                        </p:attrNameLst>
                                      </p:cBhvr>
                                      <p:tavLst>
                                        <p:tav tm="0">
                                          <p:val>
                                            <p:strVal val="1+#ppt_h/2"/>
                                          </p:val>
                                        </p:tav>
                                        <p:tav tm="100000">
                                          <p:val>
                                            <p:strVal val="#ppt_y"/>
                                          </p:val>
                                        </p:tav>
                                      </p:tavLst>
                                    </p:anim>
                                  </p:childTnLst>
                                </p:cTn>
                              </p:par>
                              <p:par>
                                <p:cTn id="208" presetID="2" presetClass="entr" presetSubtype="4" fill="hold" nodeType="withEffect">
                                  <p:stCondLst>
                                    <p:cond delay="0"/>
                                  </p:stCondLst>
                                  <p:childTnLst>
                                    <p:set>
                                      <p:cBhvr>
                                        <p:cTn id="209" dur="1" fill="hold">
                                          <p:stCondLst>
                                            <p:cond delay="0"/>
                                          </p:stCondLst>
                                        </p:cTn>
                                        <p:tgtEl>
                                          <p:spTgt spid="58"/>
                                        </p:tgtEl>
                                        <p:attrNameLst>
                                          <p:attrName>style.visibility</p:attrName>
                                        </p:attrNameLst>
                                      </p:cBhvr>
                                      <p:to>
                                        <p:strVal val="visible"/>
                                      </p:to>
                                    </p:set>
                                    <p:anim calcmode="lin" valueType="num">
                                      <p:cBhvr additive="base">
                                        <p:cTn id="210" dur="500" fill="hold"/>
                                        <p:tgtEl>
                                          <p:spTgt spid="58"/>
                                        </p:tgtEl>
                                        <p:attrNameLst>
                                          <p:attrName>ppt_x</p:attrName>
                                        </p:attrNameLst>
                                      </p:cBhvr>
                                      <p:tavLst>
                                        <p:tav tm="0">
                                          <p:val>
                                            <p:strVal val="#ppt_x"/>
                                          </p:val>
                                        </p:tav>
                                        <p:tav tm="100000">
                                          <p:val>
                                            <p:strVal val="#ppt_x"/>
                                          </p:val>
                                        </p:tav>
                                      </p:tavLst>
                                    </p:anim>
                                    <p:anim calcmode="lin" valueType="num">
                                      <p:cBhvr additive="base">
                                        <p:cTn id="211" dur="500" fill="hold"/>
                                        <p:tgtEl>
                                          <p:spTgt spid="58"/>
                                        </p:tgtEl>
                                        <p:attrNameLst>
                                          <p:attrName>ppt_y</p:attrName>
                                        </p:attrNameLst>
                                      </p:cBhvr>
                                      <p:tavLst>
                                        <p:tav tm="0">
                                          <p:val>
                                            <p:strVal val="1+#ppt_h/2"/>
                                          </p:val>
                                        </p:tav>
                                        <p:tav tm="100000">
                                          <p:val>
                                            <p:strVal val="#ppt_y"/>
                                          </p:val>
                                        </p:tav>
                                      </p:tavLst>
                                    </p:anim>
                                  </p:childTnLst>
                                </p:cTn>
                              </p:par>
                              <p:par>
                                <p:cTn id="212" presetID="2" presetClass="entr" presetSubtype="4" fill="hold" nodeType="withEffect">
                                  <p:stCondLst>
                                    <p:cond delay="0"/>
                                  </p:stCondLst>
                                  <p:childTnLst>
                                    <p:set>
                                      <p:cBhvr>
                                        <p:cTn id="213" dur="1" fill="hold">
                                          <p:stCondLst>
                                            <p:cond delay="0"/>
                                          </p:stCondLst>
                                        </p:cTn>
                                        <p:tgtEl>
                                          <p:spTgt spid="57"/>
                                        </p:tgtEl>
                                        <p:attrNameLst>
                                          <p:attrName>style.visibility</p:attrName>
                                        </p:attrNameLst>
                                      </p:cBhvr>
                                      <p:to>
                                        <p:strVal val="visible"/>
                                      </p:to>
                                    </p:set>
                                    <p:anim calcmode="lin" valueType="num">
                                      <p:cBhvr additive="base">
                                        <p:cTn id="214" dur="500" fill="hold"/>
                                        <p:tgtEl>
                                          <p:spTgt spid="57"/>
                                        </p:tgtEl>
                                        <p:attrNameLst>
                                          <p:attrName>ppt_x</p:attrName>
                                        </p:attrNameLst>
                                      </p:cBhvr>
                                      <p:tavLst>
                                        <p:tav tm="0">
                                          <p:val>
                                            <p:strVal val="#ppt_x"/>
                                          </p:val>
                                        </p:tav>
                                        <p:tav tm="100000">
                                          <p:val>
                                            <p:strVal val="#ppt_x"/>
                                          </p:val>
                                        </p:tav>
                                      </p:tavLst>
                                    </p:anim>
                                    <p:anim calcmode="lin" valueType="num">
                                      <p:cBhvr additive="base">
                                        <p:cTn id="215"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9" grpId="1" animBg="1"/>
      <p:bldP spid="9" grpId="2" animBg="1"/>
      <p:bldP spid="14" grpId="0" animBg="1"/>
      <p:bldP spid="14" grpId="1" animBg="1"/>
      <p:bldP spid="15" grpId="0" animBg="1"/>
      <p:bldP spid="16" grpId="0" animBg="1"/>
      <p:bldP spid="16" grpId="1" animBg="1"/>
      <p:bldP spid="7" grpId="0" animBg="1"/>
      <p:bldP spid="8"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22" grpId="0"/>
      <p:bldP spid="22" grpId="1"/>
      <p:bldP spid="23" grpId="0" animBg="1"/>
      <p:bldP spid="44" grpId="0" animBg="1"/>
      <p:bldP spid="44" grpId="1" animBg="1"/>
      <p:bldP spid="44" grpId="2" animBg="1"/>
      <p:bldP spid="24" grpId="0" animBg="1"/>
      <p:bldP spid="24" grpId="1" animBg="1"/>
      <p:bldP spid="45" grpId="0" animBg="1"/>
      <p:bldP spid="45" grpId="1" animBg="1"/>
      <p:bldP spid="46" grpId="0" animBg="1"/>
      <p:bldP spid="46" grpId="1" animBg="1"/>
      <p:bldP spid="47" grpId="0" animBg="1"/>
      <p:bldP spid="47" grpId="1" animBg="1"/>
      <p:bldP spid="49" grpId="0" animBg="1"/>
      <p:bldP spid="49" grpId="1" animBg="1"/>
      <p:bldP spid="52" grpId="0" animBg="1"/>
      <p:bldP spid="53" grpId="0"/>
      <p:bldP spid="48" grpId="0" animBg="1"/>
      <p:bldP spid="48" grpId="1" animBg="1"/>
      <p:bldP spid="43" grpId="0" animBg="1"/>
      <p:bldP spid="54" grpId="0" animBg="1"/>
      <p:bldP spid="55" grpId="0" animBg="1"/>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835180" y="3302951"/>
            <a:ext cx="1" cy="638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3076439" y="3898733"/>
            <a:ext cx="6823" cy="81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3074784" y="3102189"/>
            <a:ext cx="6823" cy="81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3076439" y="2274549"/>
            <a:ext cx="6823" cy="81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547669" y="1279835"/>
            <a:ext cx="5696465" cy="42507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7" name="Straight Connector 6"/>
          <p:cNvCxnSpPr/>
          <p:nvPr/>
        </p:nvCxnSpPr>
        <p:spPr>
          <a:xfrm>
            <a:off x="2559622" y="1282617"/>
            <a:ext cx="497723" cy="9974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57345" y="2276381"/>
            <a:ext cx="1011953" cy="36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3" idx="5"/>
            <a:endCxn id="84" idx="1"/>
          </p:cNvCxnSpPr>
          <p:nvPr/>
        </p:nvCxnSpPr>
        <p:spPr>
          <a:xfrm>
            <a:off x="4246334" y="2401308"/>
            <a:ext cx="454020" cy="8014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3" idx="7"/>
            <a:endCxn id="82" idx="3"/>
          </p:cNvCxnSpPr>
          <p:nvPr/>
        </p:nvCxnSpPr>
        <p:spPr>
          <a:xfrm flipV="1">
            <a:off x="4246334" y="1433717"/>
            <a:ext cx="432645" cy="69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824361" y="3297977"/>
            <a:ext cx="1328352" cy="254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52713" y="2327608"/>
            <a:ext cx="10914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31043" y="4220039"/>
            <a:ext cx="1134762" cy="212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31043" y="1264712"/>
            <a:ext cx="19048" cy="29296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824361" y="3964075"/>
            <a:ext cx="8981" cy="15140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863194" y="4234573"/>
            <a:ext cx="1293189" cy="1270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3075697" y="4716963"/>
            <a:ext cx="6823" cy="81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73127" y="3952932"/>
            <a:ext cx="1768851" cy="36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30919" y="3128837"/>
            <a:ext cx="15346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41013" y="4726977"/>
            <a:ext cx="15346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371304" y="294467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Oval 21"/>
          <p:cNvSpPr/>
          <p:nvPr/>
        </p:nvSpPr>
        <p:spPr>
          <a:xfrm>
            <a:off x="2960684" y="2152930"/>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Oval 22"/>
          <p:cNvSpPr/>
          <p:nvPr/>
        </p:nvSpPr>
        <p:spPr>
          <a:xfrm>
            <a:off x="2976016" y="3857572"/>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4" name="Oval 23"/>
          <p:cNvSpPr/>
          <p:nvPr/>
        </p:nvSpPr>
        <p:spPr>
          <a:xfrm>
            <a:off x="2976016" y="2998467"/>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5" name="Oval 24"/>
          <p:cNvSpPr/>
          <p:nvPr/>
        </p:nvSpPr>
        <p:spPr>
          <a:xfrm>
            <a:off x="2991110" y="4599031"/>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6" name="Oval 25"/>
          <p:cNvSpPr/>
          <p:nvPr/>
        </p:nvSpPr>
        <p:spPr>
          <a:xfrm>
            <a:off x="2477110" y="1174636"/>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7" name="Oval 26"/>
          <p:cNvSpPr/>
          <p:nvPr/>
        </p:nvSpPr>
        <p:spPr>
          <a:xfrm>
            <a:off x="3996406" y="2168046"/>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8" name="Oval 27"/>
          <p:cNvSpPr/>
          <p:nvPr/>
        </p:nvSpPr>
        <p:spPr>
          <a:xfrm>
            <a:off x="4717766" y="1158431"/>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9" name="Oval 28"/>
          <p:cNvSpPr/>
          <p:nvPr/>
        </p:nvSpPr>
        <p:spPr>
          <a:xfrm>
            <a:off x="4735105" y="3197166"/>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0" name="Oval 29"/>
          <p:cNvSpPr/>
          <p:nvPr/>
        </p:nvSpPr>
        <p:spPr>
          <a:xfrm>
            <a:off x="2996278" y="5383377"/>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1" name="Oval 30"/>
          <p:cNvSpPr/>
          <p:nvPr/>
        </p:nvSpPr>
        <p:spPr>
          <a:xfrm>
            <a:off x="4739854" y="3846429"/>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2" name="Oval 31"/>
          <p:cNvSpPr/>
          <p:nvPr/>
        </p:nvSpPr>
        <p:spPr>
          <a:xfrm>
            <a:off x="4751683" y="5421050"/>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3" name="Oval 32"/>
          <p:cNvSpPr/>
          <p:nvPr/>
        </p:nvSpPr>
        <p:spPr>
          <a:xfrm>
            <a:off x="6060504" y="4115936"/>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4" name="Oval 33"/>
          <p:cNvSpPr/>
          <p:nvPr/>
        </p:nvSpPr>
        <p:spPr>
          <a:xfrm>
            <a:off x="6060503" y="3167282"/>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5" name="Oval 34"/>
          <p:cNvSpPr/>
          <p:nvPr/>
        </p:nvSpPr>
        <p:spPr>
          <a:xfrm>
            <a:off x="6052896" y="2222093"/>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6" name="Oval 35"/>
          <p:cNvSpPr/>
          <p:nvPr/>
        </p:nvSpPr>
        <p:spPr>
          <a:xfrm>
            <a:off x="6041456" y="1187228"/>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7" name="Oval 36"/>
          <p:cNvSpPr/>
          <p:nvPr/>
        </p:nvSpPr>
        <p:spPr>
          <a:xfrm>
            <a:off x="7160501" y="2210704"/>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8" name="Oval 37"/>
          <p:cNvSpPr/>
          <p:nvPr/>
        </p:nvSpPr>
        <p:spPr>
          <a:xfrm>
            <a:off x="7161027" y="4124183"/>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39" name="Oval 38"/>
          <p:cNvSpPr/>
          <p:nvPr/>
        </p:nvSpPr>
        <p:spPr>
          <a:xfrm>
            <a:off x="7154548" y="1158422"/>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0" name="Oval 39"/>
          <p:cNvSpPr/>
          <p:nvPr/>
        </p:nvSpPr>
        <p:spPr>
          <a:xfrm>
            <a:off x="7154548" y="5385283"/>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42" name="TextBox 41"/>
              <p:cNvSpPr txBox="1"/>
              <p:nvPr/>
            </p:nvSpPr>
            <p:spPr>
              <a:xfrm>
                <a:off x="1142145" y="1837615"/>
                <a:ext cx="524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42145" y="1837615"/>
                <a:ext cx="524246" cy="461665"/>
              </a:xfrm>
              <a:prstGeom prst="rect">
                <a:avLst/>
              </a:prstGeom>
              <a:blipFill rotWithShape="0">
                <a:blip r:embed="rId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104031" y="3632769"/>
                <a:ext cx="5313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1104031" y="3632769"/>
                <a:ext cx="531364" cy="46166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1071768" y="4856905"/>
                <a:ext cx="5313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1071768" y="4856905"/>
                <a:ext cx="531364" cy="461665"/>
              </a:xfrm>
              <a:prstGeom prst="rect">
                <a:avLst/>
              </a:prstGeom>
              <a:blipFill rotWithShape="0">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1810849" y="847049"/>
                <a:ext cx="5253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1810849" y="847049"/>
                <a:ext cx="525337" cy="46166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156"/>
              <p:cNvSpPr txBox="1"/>
              <p:nvPr/>
            </p:nvSpPr>
            <p:spPr>
              <a:xfrm>
                <a:off x="1986524" y="265279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46" name="TextBox 156"/>
              <p:cNvSpPr txBox="1">
                <a:spLocks noRot="1" noChangeAspect="1" noMove="1" noResize="1" noEditPoints="1" noAdjustHandles="1" noChangeArrowheads="1" noChangeShapeType="1" noTextEdit="1"/>
              </p:cNvSpPr>
              <p:nvPr/>
            </p:nvSpPr>
            <p:spPr>
              <a:xfrm>
                <a:off x="1986524" y="2652793"/>
                <a:ext cx="531364" cy="461665"/>
              </a:xfrm>
              <a:prstGeom prst="rect">
                <a:avLst/>
              </a:prstGeom>
              <a:blipFill rotWithShape="0">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156"/>
              <p:cNvSpPr txBox="1"/>
              <p:nvPr/>
            </p:nvSpPr>
            <p:spPr>
              <a:xfrm>
                <a:off x="1985830" y="4279828"/>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47" name="TextBox 156"/>
              <p:cNvSpPr txBox="1">
                <a:spLocks noRot="1" noChangeAspect="1" noMove="1" noResize="1" noEditPoints="1" noAdjustHandles="1" noChangeArrowheads="1" noChangeShapeType="1" noTextEdit="1"/>
              </p:cNvSpPr>
              <p:nvPr/>
            </p:nvSpPr>
            <p:spPr>
              <a:xfrm>
                <a:off x="1985830" y="4279828"/>
                <a:ext cx="531364" cy="461665"/>
              </a:xfrm>
              <a:prstGeom prst="rect">
                <a:avLst/>
              </a:prstGeom>
              <a:blipFill rotWithShape="0">
                <a:blip r:embed="rId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56"/>
              <p:cNvSpPr txBox="1"/>
              <p:nvPr/>
            </p:nvSpPr>
            <p:spPr>
              <a:xfrm>
                <a:off x="1992182" y="5078908"/>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48" name="TextBox 156"/>
              <p:cNvSpPr txBox="1">
                <a:spLocks noRot="1" noChangeAspect="1" noMove="1" noResize="1" noEditPoints="1" noAdjustHandles="1" noChangeArrowheads="1" noChangeShapeType="1" noTextEdit="1"/>
              </p:cNvSpPr>
              <p:nvPr/>
            </p:nvSpPr>
            <p:spPr>
              <a:xfrm>
                <a:off x="1992182" y="5078908"/>
                <a:ext cx="531364" cy="461665"/>
              </a:xfrm>
              <a:prstGeom prst="rect">
                <a:avLst/>
              </a:prstGeom>
              <a:blipFill rotWithShape="0">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156"/>
              <p:cNvSpPr txBox="1"/>
              <p:nvPr/>
            </p:nvSpPr>
            <p:spPr>
              <a:xfrm>
                <a:off x="2381666" y="1524782"/>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49" name="TextBox 156"/>
              <p:cNvSpPr txBox="1">
                <a:spLocks noRot="1" noChangeAspect="1" noMove="1" noResize="1" noEditPoints="1" noAdjustHandles="1" noChangeArrowheads="1" noChangeShapeType="1" noTextEdit="1"/>
              </p:cNvSpPr>
              <p:nvPr/>
            </p:nvSpPr>
            <p:spPr>
              <a:xfrm>
                <a:off x="2381666" y="1524782"/>
                <a:ext cx="531364" cy="461665"/>
              </a:xfrm>
              <a:prstGeom prst="rect">
                <a:avLst/>
              </a:prstGeom>
              <a:blipFill rotWithShape="0">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156"/>
              <p:cNvSpPr txBox="1"/>
              <p:nvPr/>
            </p:nvSpPr>
            <p:spPr>
              <a:xfrm>
                <a:off x="2638635" y="2438500"/>
                <a:ext cx="52495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9</m:t>
                          </m:r>
                        </m:sub>
                      </m:sSub>
                    </m:oMath>
                  </m:oMathPara>
                </a14:m>
                <a:endParaRPr lang="en-US" dirty="0"/>
              </a:p>
            </p:txBody>
          </p:sp>
        </mc:Choice>
        <mc:Fallback xmlns="">
          <p:sp>
            <p:nvSpPr>
              <p:cNvPr id="50" name="TextBox 156"/>
              <p:cNvSpPr txBox="1">
                <a:spLocks noRot="1" noChangeAspect="1" noMove="1" noResize="1" noEditPoints="1" noAdjustHandles="1" noChangeArrowheads="1" noChangeShapeType="1" noTextEdit="1"/>
              </p:cNvSpPr>
              <p:nvPr/>
            </p:nvSpPr>
            <p:spPr>
              <a:xfrm>
                <a:off x="2638635" y="2438500"/>
                <a:ext cx="524951" cy="461665"/>
              </a:xfrm>
              <a:prstGeom prst="rect">
                <a:avLst/>
              </a:prstGeom>
              <a:blipFill rotWithShape="0">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156"/>
              <p:cNvSpPr txBox="1"/>
              <p:nvPr/>
            </p:nvSpPr>
            <p:spPr>
              <a:xfrm>
                <a:off x="4438053" y="236478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18</m:t>
                          </m:r>
                        </m:sub>
                      </m:sSub>
                    </m:oMath>
                  </m:oMathPara>
                </a14:m>
                <a:endParaRPr lang="en-US" dirty="0"/>
              </a:p>
            </p:txBody>
          </p:sp>
        </mc:Choice>
        <mc:Fallback xmlns="">
          <p:sp>
            <p:nvSpPr>
              <p:cNvPr id="51" name="TextBox 156"/>
              <p:cNvSpPr txBox="1">
                <a:spLocks noRot="1" noChangeAspect="1" noMove="1" noResize="1" noEditPoints="1" noAdjustHandles="1" noChangeArrowheads="1" noChangeShapeType="1" noTextEdit="1"/>
              </p:cNvSpPr>
              <p:nvPr/>
            </p:nvSpPr>
            <p:spPr>
              <a:xfrm>
                <a:off x="4438053" y="2364781"/>
                <a:ext cx="654090" cy="46166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156"/>
              <p:cNvSpPr txBox="1"/>
              <p:nvPr/>
            </p:nvSpPr>
            <p:spPr>
              <a:xfrm>
                <a:off x="2534994" y="4019173"/>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52" name="TextBox 156"/>
              <p:cNvSpPr txBox="1">
                <a:spLocks noRot="1" noChangeAspect="1" noMove="1" noResize="1" noEditPoints="1" noAdjustHandles="1" noChangeArrowheads="1" noChangeShapeType="1" noTextEdit="1"/>
              </p:cNvSpPr>
              <p:nvPr/>
            </p:nvSpPr>
            <p:spPr>
              <a:xfrm>
                <a:off x="2534994" y="4019173"/>
                <a:ext cx="654090" cy="461665"/>
              </a:xfrm>
              <a:prstGeom prst="rect">
                <a:avLst/>
              </a:prstGeom>
              <a:blipFill rotWithShape="0">
                <a:blip r:embed="rId1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156"/>
              <p:cNvSpPr txBox="1"/>
              <p:nvPr/>
            </p:nvSpPr>
            <p:spPr>
              <a:xfrm>
                <a:off x="3358335" y="82176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53" name="TextBox 156"/>
              <p:cNvSpPr txBox="1">
                <a:spLocks noRot="1" noChangeAspect="1" noMove="1" noResize="1" noEditPoints="1" noAdjustHandles="1" noChangeArrowheads="1" noChangeShapeType="1" noTextEdit="1"/>
              </p:cNvSpPr>
              <p:nvPr/>
            </p:nvSpPr>
            <p:spPr>
              <a:xfrm>
                <a:off x="3358335" y="821762"/>
                <a:ext cx="654090" cy="46166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156"/>
              <p:cNvSpPr txBox="1"/>
              <p:nvPr/>
            </p:nvSpPr>
            <p:spPr>
              <a:xfrm>
                <a:off x="2552395" y="482936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54" name="TextBox 156"/>
              <p:cNvSpPr txBox="1">
                <a:spLocks noRot="1" noChangeAspect="1" noMove="1" noResize="1" noEditPoints="1" noAdjustHandles="1" noChangeArrowheads="1" noChangeShapeType="1" noTextEdit="1"/>
              </p:cNvSpPr>
              <p:nvPr/>
            </p:nvSpPr>
            <p:spPr>
              <a:xfrm>
                <a:off x="2552395" y="4829364"/>
                <a:ext cx="654090" cy="461665"/>
              </a:xfrm>
              <a:prstGeom prst="rect">
                <a:avLst/>
              </a:prstGeom>
              <a:blipFill rotWithShape="0">
                <a:blip r:embed="rId1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156"/>
              <p:cNvSpPr txBox="1"/>
              <p:nvPr/>
            </p:nvSpPr>
            <p:spPr>
              <a:xfrm>
                <a:off x="3271972" y="1854765"/>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55" name="TextBox 156"/>
              <p:cNvSpPr txBox="1">
                <a:spLocks noRot="1" noChangeAspect="1" noMove="1" noResize="1" noEditPoints="1" noAdjustHandles="1" noChangeArrowheads="1" noChangeShapeType="1" noTextEdit="1"/>
              </p:cNvSpPr>
              <p:nvPr/>
            </p:nvSpPr>
            <p:spPr>
              <a:xfrm>
                <a:off x="3271972" y="1854765"/>
                <a:ext cx="654090" cy="461665"/>
              </a:xfrm>
              <a:prstGeom prst="rect">
                <a:avLst/>
              </a:prstGeom>
              <a:blipFill rotWithShape="0">
                <a:blip r:embed="rId1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616039" y="3470773"/>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3616039" y="3470773"/>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56"/>
              <p:cNvSpPr txBox="1"/>
              <p:nvPr/>
            </p:nvSpPr>
            <p:spPr>
              <a:xfrm>
                <a:off x="3646322" y="503393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57" name="TextBox 156"/>
              <p:cNvSpPr txBox="1">
                <a:spLocks noRot="1" noChangeAspect="1" noMove="1" noResize="1" noEditPoints="1" noAdjustHandles="1" noChangeArrowheads="1" noChangeShapeType="1" noTextEdit="1"/>
              </p:cNvSpPr>
              <p:nvPr/>
            </p:nvSpPr>
            <p:spPr>
              <a:xfrm>
                <a:off x="3646322" y="5033932"/>
                <a:ext cx="654090" cy="46166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56"/>
              <p:cNvSpPr txBox="1"/>
              <p:nvPr/>
            </p:nvSpPr>
            <p:spPr>
              <a:xfrm>
                <a:off x="4431773" y="151543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17</m:t>
                          </m:r>
                        </m:sub>
                      </m:sSub>
                    </m:oMath>
                  </m:oMathPara>
                </a14:m>
                <a:endParaRPr lang="en-US" dirty="0"/>
              </a:p>
            </p:txBody>
          </p:sp>
        </mc:Choice>
        <mc:Fallback xmlns="">
          <p:sp>
            <p:nvSpPr>
              <p:cNvPr id="58" name="TextBox 156"/>
              <p:cNvSpPr txBox="1">
                <a:spLocks noRot="1" noChangeAspect="1" noMove="1" noResize="1" noEditPoints="1" noAdjustHandles="1" noChangeArrowheads="1" noChangeShapeType="1" noTextEdit="1"/>
              </p:cNvSpPr>
              <p:nvPr/>
            </p:nvSpPr>
            <p:spPr>
              <a:xfrm>
                <a:off x="4431773" y="1515430"/>
                <a:ext cx="654090" cy="461665"/>
              </a:xfrm>
              <a:prstGeom prst="rect">
                <a:avLst/>
              </a:prstGeom>
              <a:blipFill rotWithShape="0">
                <a:blip r:embed="rId1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156"/>
              <p:cNvSpPr txBox="1"/>
              <p:nvPr/>
            </p:nvSpPr>
            <p:spPr>
              <a:xfrm>
                <a:off x="5113211" y="2873777"/>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22</m:t>
                          </m:r>
                        </m:sub>
                      </m:sSub>
                    </m:oMath>
                  </m:oMathPara>
                </a14:m>
                <a:endParaRPr lang="en-US" dirty="0"/>
              </a:p>
            </p:txBody>
          </p:sp>
        </mc:Choice>
        <mc:Fallback xmlns="">
          <p:sp>
            <p:nvSpPr>
              <p:cNvPr id="59" name="TextBox 156"/>
              <p:cNvSpPr txBox="1">
                <a:spLocks noRot="1" noChangeAspect="1" noMove="1" noResize="1" noEditPoints="1" noAdjustHandles="1" noChangeArrowheads="1" noChangeShapeType="1" noTextEdit="1"/>
              </p:cNvSpPr>
              <p:nvPr/>
            </p:nvSpPr>
            <p:spPr>
              <a:xfrm>
                <a:off x="5113211" y="2873777"/>
                <a:ext cx="661207" cy="461665"/>
              </a:xfrm>
              <a:prstGeom prst="rect">
                <a:avLst/>
              </a:prstGeom>
              <a:blipFill rotWithShape="0">
                <a:blip r:embed="rId1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156"/>
              <p:cNvSpPr txBox="1"/>
              <p:nvPr/>
            </p:nvSpPr>
            <p:spPr>
              <a:xfrm>
                <a:off x="4798266" y="3393905"/>
                <a:ext cx="64767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19</m:t>
                          </m:r>
                        </m:sub>
                      </m:sSub>
                    </m:oMath>
                  </m:oMathPara>
                </a14:m>
                <a:endParaRPr lang="en-US" dirty="0"/>
              </a:p>
            </p:txBody>
          </p:sp>
        </mc:Choice>
        <mc:Fallback xmlns="">
          <p:sp>
            <p:nvSpPr>
              <p:cNvPr id="60" name="TextBox 156"/>
              <p:cNvSpPr txBox="1">
                <a:spLocks noRot="1" noChangeAspect="1" noMove="1" noResize="1" noEditPoints="1" noAdjustHandles="1" noChangeArrowheads="1" noChangeShapeType="1" noTextEdit="1"/>
              </p:cNvSpPr>
              <p:nvPr/>
            </p:nvSpPr>
            <p:spPr>
              <a:xfrm>
                <a:off x="4798266" y="3393905"/>
                <a:ext cx="647678" cy="461665"/>
              </a:xfrm>
              <a:prstGeom prst="rect">
                <a:avLst/>
              </a:prstGeom>
              <a:blipFill rotWithShape="0">
                <a:blip r:embed="rId2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156"/>
              <p:cNvSpPr txBox="1"/>
              <p:nvPr/>
            </p:nvSpPr>
            <p:spPr>
              <a:xfrm>
                <a:off x="4253071" y="4388309"/>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20</m:t>
                          </m:r>
                        </m:sub>
                      </m:sSub>
                    </m:oMath>
                  </m:oMathPara>
                </a14:m>
                <a:endParaRPr lang="en-US" dirty="0"/>
              </a:p>
            </p:txBody>
          </p:sp>
        </mc:Choice>
        <mc:Fallback xmlns="">
          <p:sp>
            <p:nvSpPr>
              <p:cNvPr id="61" name="TextBox 156"/>
              <p:cNvSpPr txBox="1">
                <a:spLocks noRot="1" noChangeAspect="1" noMove="1" noResize="1" noEditPoints="1" noAdjustHandles="1" noChangeArrowheads="1" noChangeShapeType="1" noTextEdit="1"/>
              </p:cNvSpPr>
              <p:nvPr/>
            </p:nvSpPr>
            <p:spPr>
              <a:xfrm>
                <a:off x="4253071" y="4388309"/>
                <a:ext cx="661207" cy="461665"/>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156"/>
              <p:cNvSpPr txBox="1"/>
              <p:nvPr/>
            </p:nvSpPr>
            <p:spPr>
              <a:xfrm>
                <a:off x="5085483" y="814130"/>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21</m:t>
                          </m:r>
                        </m:sub>
                      </m:sSub>
                    </m:oMath>
                  </m:oMathPara>
                </a14:m>
                <a:endParaRPr lang="en-US" dirty="0"/>
              </a:p>
            </p:txBody>
          </p:sp>
        </mc:Choice>
        <mc:Fallback xmlns="">
          <p:sp>
            <p:nvSpPr>
              <p:cNvPr id="62" name="TextBox 156"/>
              <p:cNvSpPr txBox="1">
                <a:spLocks noRot="1" noChangeAspect="1" noMove="1" noResize="1" noEditPoints="1" noAdjustHandles="1" noChangeArrowheads="1" noChangeShapeType="1" noTextEdit="1"/>
              </p:cNvSpPr>
              <p:nvPr/>
            </p:nvSpPr>
            <p:spPr>
              <a:xfrm>
                <a:off x="5085483" y="814130"/>
                <a:ext cx="661207" cy="461665"/>
              </a:xfrm>
              <a:prstGeom prst="rect">
                <a:avLst/>
              </a:prstGeom>
              <a:blipFill rotWithShape="0">
                <a:blip r:embed="rId2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156"/>
              <p:cNvSpPr txBox="1"/>
              <p:nvPr/>
            </p:nvSpPr>
            <p:spPr>
              <a:xfrm>
                <a:off x="5554431" y="1507971"/>
                <a:ext cx="66120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23</m:t>
                          </m:r>
                        </m:sub>
                      </m:sSub>
                    </m:oMath>
                  </m:oMathPara>
                </a14:m>
                <a:endParaRPr lang="en-US" dirty="0"/>
              </a:p>
            </p:txBody>
          </p:sp>
        </mc:Choice>
        <mc:Fallback xmlns="">
          <p:sp>
            <p:nvSpPr>
              <p:cNvPr id="63" name="TextBox 156"/>
              <p:cNvSpPr txBox="1">
                <a:spLocks noRot="1" noChangeAspect="1" noMove="1" noResize="1" noEditPoints="1" noAdjustHandles="1" noChangeArrowheads="1" noChangeShapeType="1" noTextEdit="1"/>
              </p:cNvSpPr>
              <p:nvPr/>
            </p:nvSpPr>
            <p:spPr>
              <a:xfrm>
                <a:off x="5554431" y="1507971"/>
                <a:ext cx="661207" cy="461665"/>
              </a:xfrm>
              <a:prstGeom prst="rect">
                <a:avLst/>
              </a:prstGeom>
              <a:blipFill rotWithShape="0">
                <a:blip r:embed="rId2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156"/>
              <p:cNvSpPr txBox="1"/>
              <p:nvPr/>
            </p:nvSpPr>
            <p:spPr>
              <a:xfrm>
                <a:off x="6045781" y="2612271"/>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24</m:t>
                          </m:r>
                        </m:sub>
                      </m:sSub>
                    </m:oMath>
                  </m:oMathPara>
                </a14:m>
                <a:endParaRPr lang="en-US" dirty="0"/>
              </a:p>
            </p:txBody>
          </p:sp>
        </mc:Choice>
        <mc:Fallback xmlns="">
          <p:sp>
            <p:nvSpPr>
              <p:cNvPr id="64" name="TextBox 156"/>
              <p:cNvSpPr txBox="1">
                <a:spLocks noRot="1" noChangeAspect="1" noMove="1" noResize="1" noEditPoints="1" noAdjustHandles="1" noChangeArrowheads="1" noChangeShapeType="1" noTextEdit="1"/>
              </p:cNvSpPr>
              <p:nvPr/>
            </p:nvSpPr>
            <p:spPr>
              <a:xfrm>
                <a:off x="6045781" y="2612271"/>
                <a:ext cx="661207" cy="461665"/>
              </a:xfrm>
              <a:prstGeom prst="rect">
                <a:avLst/>
              </a:prstGeom>
              <a:blipFill rotWithShape="0">
                <a:blip r:embed="rId2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156"/>
              <p:cNvSpPr txBox="1"/>
              <p:nvPr/>
            </p:nvSpPr>
            <p:spPr>
              <a:xfrm>
                <a:off x="5107623" y="4350369"/>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26</m:t>
                          </m:r>
                        </m:sub>
                      </m:sSub>
                    </m:oMath>
                  </m:oMathPara>
                </a14:m>
                <a:endParaRPr lang="en-US" dirty="0"/>
              </a:p>
            </p:txBody>
          </p:sp>
        </mc:Choice>
        <mc:Fallback xmlns="">
          <p:sp>
            <p:nvSpPr>
              <p:cNvPr id="65" name="TextBox 156"/>
              <p:cNvSpPr txBox="1">
                <a:spLocks noRot="1" noChangeAspect="1" noMove="1" noResize="1" noEditPoints="1" noAdjustHandles="1" noChangeArrowheads="1" noChangeShapeType="1" noTextEdit="1"/>
              </p:cNvSpPr>
              <p:nvPr/>
            </p:nvSpPr>
            <p:spPr>
              <a:xfrm>
                <a:off x="5107623" y="4350369"/>
                <a:ext cx="661207" cy="461665"/>
              </a:xfrm>
              <a:prstGeom prst="rect">
                <a:avLst/>
              </a:prstGeom>
              <a:blipFill rotWithShape="0">
                <a:blip r:embed="rId2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156"/>
              <p:cNvSpPr txBox="1"/>
              <p:nvPr/>
            </p:nvSpPr>
            <p:spPr>
              <a:xfrm>
                <a:off x="5832435" y="5036913"/>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27</m:t>
                          </m:r>
                        </m:sub>
                      </m:sSub>
                    </m:oMath>
                  </m:oMathPara>
                </a14:m>
                <a:endParaRPr lang="en-US" dirty="0"/>
              </a:p>
            </p:txBody>
          </p:sp>
        </mc:Choice>
        <mc:Fallback xmlns="">
          <p:sp>
            <p:nvSpPr>
              <p:cNvPr id="66" name="TextBox 156"/>
              <p:cNvSpPr txBox="1">
                <a:spLocks noRot="1" noChangeAspect="1" noMove="1" noResize="1" noEditPoints="1" noAdjustHandles="1" noChangeArrowheads="1" noChangeShapeType="1" noTextEdit="1"/>
              </p:cNvSpPr>
              <p:nvPr/>
            </p:nvSpPr>
            <p:spPr>
              <a:xfrm>
                <a:off x="5832435" y="5036913"/>
                <a:ext cx="661207" cy="461665"/>
              </a:xfrm>
              <a:prstGeom prst="rect">
                <a:avLst/>
              </a:prstGeom>
              <a:blipFill rotWithShape="0">
                <a:blip r:embed="rId2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156"/>
              <p:cNvSpPr txBox="1"/>
              <p:nvPr/>
            </p:nvSpPr>
            <p:spPr>
              <a:xfrm>
                <a:off x="6357628" y="800985"/>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28</m:t>
                          </m:r>
                        </m:sub>
                      </m:sSub>
                    </m:oMath>
                  </m:oMathPara>
                </a14:m>
                <a:endParaRPr lang="en-US" dirty="0"/>
              </a:p>
            </p:txBody>
          </p:sp>
        </mc:Choice>
        <mc:Fallback xmlns="">
          <p:sp>
            <p:nvSpPr>
              <p:cNvPr id="67" name="TextBox 156"/>
              <p:cNvSpPr txBox="1">
                <a:spLocks noRot="1" noChangeAspect="1" noMove="1" noResize="1" noEditPoints="1" noAdjustHandles="1" noChangeArrowheads="1" noChangeShapeType="1" noTextEdit="1"/>
              </p:cNvSpPr>
              <p:nvPr/>
            </p:nvSpPr>
            <p:spPr>
              <a:xfrm>
                <a:off x="6357628" y="800985"/>
                <a:ext cx="661207" cy="461665"/>
              </a:xfrm>
              <a:prstGeom prst="rect">
                <a:avLst/>
              </a:prstGeom>
              <a:blipFill rotWithShape="0">
                <a:blip r:embed="rId2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156"/>
              <p:cNvSpPr txBox="1"/>
              <p:nvPr/>
            </p:nvSpPr>
            <p:spPr>
              <a:xfrm>
                <a:off x="6357358" y="1856254"/>
                <a:ext cx="65479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29</m:t>
                          </m:r>
                        </m:sub>
                      </m:sSub>
                    </m:oMath>
                  </m:oMathPara>
                </a14:m>
                <a:endParaRPr lang="en-US" dirty="0"/>
              </a:p>
            </p:txBody>
          </p:sp>
        </mc:Choice>
        <mc:Fallback xmlns="">
          <p:sp>
            <p:nvSpPr>
              <p:cNvPr id="68" name="TextBox 156"/>
              <p:cNvSpPr txBox="1">
                <a:spLocks noRot="1" noChangeAspect="1" noMove="1" noResize="1" noEditPoints="1" noAdjustHandles="1" noChangeArrowheads="1" noChangeShapeType="1" noTextEdit="1"/>
              </p:cNvSpPr>
              <p:nvPr/>
            </p:nvSpPr>
            <p:spPr>
              <a:xfrm>
                <a:off x="6357358" y="1856254"/>
                <a:ext cx="654795" cy="461665"/>
              </a:xfrm>
              <a:prstGeom prst="rect">
                <a:avLst/>
              </a:prstGeom>
              <a:blipFill rotWithShape="0">
                <a:blip r:embed="rId2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156"/>
              <p:cNvSpPr txBox="1"/>
              <p:nvPr/>
            </p:nvSpPr>
            <p:spPr>
              <a:xfrm>
                <a:off x="6337077" y="3778206"/>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30</m:t>
                          </m:r>
                        </m:sub>
                      </m:sSub>
                    </m:oMath>
                  </m:oMathPara>
                </a14:m>
                <a:endParaRPr lang="en-US" dirty="0"/>
              </a:p>
            </p:txBody>
          </p:sp>
        </mc:Choice>
        <mc:Fallback xmlns="">
          <p:sp>
            <p:nvSpPr>
              <p:cNvPr id="69" name="TextBox 156"/>
              <p:cNvSpPr txBox="1">
                <a:spLocks noRot="1" noChangeAspect="1" noMove="1" noResize="1" noEditPoints="1" noAdjustHandles="1" noChangeArrowheads="1" noChangeShapeType="1" noTextEdit="1"/>
              </p:cNvSpPr>
              <p:nvPr/>
            </p:nvSpPr>
            <p:spPr>
              <a:xfrm>
                <a:off x="6337077" y="3778206"/>
                <a:ext cx="661207" cy="461665"/>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156"/>
              <p:cNvSpPr txBox="1"/>
              <p:nvPr/>
            </p:nvSpPr>
            <p:spPr>
              <a:xfrm>
                <a:off x="7175396" y="1532646"/>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31</m:t>
                          </m:r>
                        </m:sub>
                      </m:sSub>
                    </m:oMath>
                  </m:oMathPara>
                </a14:m>
                <a:endParaRPr lang="en-US" dirty="0"/>
              </a:p>
            </p:txBody>
          </p:sp>
        </mc:Choice>
        <mc:Fallback xmlns="">
          <p:sp>
            <p:nvSpPr>
              <p:cNvPr id="70" name="TextBox 156"/>
              <p:cNvSpPr txBox="1">
                <a:spLocks noRot="1" noChangeAspect="1" noMove="1" noResize="1" noEditPoints="1" noAdjustHandles="1" noChangeArrowheads="1" noChangeShapeType="1" noTextEdit="1"/>
              </p:cNvSpPr>
              <p:nvPr/>
            </p:nvSpPr>
            <p:spPr>
              <a:xfrm>
                <a:off x="7175396" y="1532646"/>
                <a:ext cx="661207" cy="461665"/>
              </a:xfrm>
              <a:prstGeom prst="rect">
                <a:avLst/>
              </a:prstGeom>
              <a:blipFill rotWithShape="0">
                <a:blip r:embed="rId3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156"/>
              <p:cNvSpPr txBox="1"/>
              <p:nvPr/>
            </p:nvSpPr>
            <p:spPr>
              <a:xfrm>
                <a:off x="7188991" y="3033025"/>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32</m:t>
                          </m:r>
                        </m:sub>
                      </m:sSub>
                    </m:oMath>
                  </m:oMathPara>
                </a14:m>
                <a:endParaRPr lang="en-US" dirty="0"/>
              </a:p>
            </p:txBody>
          </p:sp>
        </mc:Choice>
        <mc:Fallback xmlns="">
          <p:sp>
            <p:nvSpPr>
              <p:cNvPr id="71" name="TextBox 156"/>
              <p:cNvSpPr txBox="1">
                <a:spLocks noRot="1" noChangeAspect="1" noMove="1" noResize="1" noEditPoints="1" noAdjustHandles="1" noChangeArrowheads="1" noChangeShapeType="1" noTextEdit="1"/>
              </p:cNvSpPr>
              <p:nvPr/>
            </p:nvSpPr>
            <p:spPr>
              <a:xfrm>
                <a:off x="7188991" y="3033025"/>
                <a:ext cx="661207" cy="461665"/>
              </a:xfrm>
              <a:prstGeom prst="rect">
                <a:avLst/>
              </a:prstGeom>
              <a:blipFill rotWithShape="0">
                <a:blip r:embed="rId31"/>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156"/>
              <p:cNvSpPr txBox="1"/>
              <p:nvPr/>
            </p:nvSpPr>
            <p:spPr>
              <a:xfrm>
                <a:off x="7175396" y="4619141"/>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33</m:t>
                          </m:r>
                        </m:sub>
                      </m:sSub>
                    </m:oMath>
                  </m:oMathPara>
                </a14:m>
                <a:endParaRPr lang="en-US" dirty="0"/>
              </a:p>
            </p:txBody>
          </p:sp>
        </mc:Choice>
        <mc:Fallback xmlns="">
          <p:sp>
            <p:nvSpPr>
              <p:cNvPr id="72" name="TextBox 156"/>
              <p:cNvSpPr txBox="1">
                <a:spLocks noRot="1" noChangeAspect="1" noMove="1" noResize="1" noEditPoints="1" noAdjustHandles="1" noChangeArrowheads="1" noChangeShapeType="1" noTextEdit="1"/>
              </p:cNvSpPr>
              <p:nvPr/>
            </p:nvSpPr>
            <p:spPr>
              <a:xfrm>
                <a:off x="7175396" y="4619141"/>
                <a:ext cx="661207" cy="461665"/>
              </a:xfrm>
              <a:prstGeom prst="rect">
                <a:avLst/>
              </a:prstGeom>
              <a:blipFill rotWithShape="0">
                <a:blip r:embed="rId32"/>
                <a:stretch>
                  <a:fillRect b="-1333"/>
                </a:stretch>
              </a:blipFill>
            </p:spPr>
            <p:txBody>
              <a:bodyPr/>
              <a:lstStyle/>
              <a:p>
                <a:r>
                  <a:rPr lang="en-US">
                    <a:noFill/>
                  </a:rPr>
                  <a:t> </a:t>
                </a:r>
              </a:p>
            </p:txBody>
          </p:sp>
        </mc:Fallback>
      </mc:AlternateContent>
      <p:sp>
        <p:nvSpPr>
          <p:cNvPr id="73" name="Oval 72"/>
          <p:cNvSpPr/>
          <p:nvPr/>
        </p:nvSpPr>
        <p:spPr>
          <a:xfrm>
            <a:off x="1356821" y="1101780"/>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4" name="Oval 73"/>
          <p:cNvSpPr/>
          <p:nvPr/>
        </p:nvSpPr>
        <p:spPr>
          <a:xfrm>
            <a:off x="1374175" y="4545351"/>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5" name="Oval 74"/>
          <p:cNvSpPr/>
          <p:nvPr/>
        </p:nvSpPr>
        <p:spPr>
          <a:xfrm>
            <a:off x="1379002" y="532354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6" name="Oval 75"/>
          <p:cNvSpPr/>
          <p:nvPr/>
        </p:nvSpPr>
        <p:spPr>
          <a:xfrm>
            <a:off x="2389263" y="1102394"/>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7" name="Oval 76"/>
          <p:cNvSpPr/>
          <p:nvPr/>
        </p:nvSpPr>
        <p:spPr>
          <a:xfrm>
            <a:off x="2896092" y="207694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8" name="Oval 77"/>
          <p:cNvSpPr/>
          <p:nvPr/>
        </p:nvSpPr>
        <p:spPr>
          <a:xfrm>
            <a:off x="2889673" y="2962989"/>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9" name="Oval 78"/>
          <p:cNvSpPr/>
          <p:nvPr/>
        </p:nvSpPr>
        <p:spPr>
          <a:xfrm>
            <a:off x="2883710" y="3760390"/>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0" name="Oval 79"/>
          <p:cNvSpPr/>
          <p:nvPr/>
        </p:nvSpPr>
        <p:spPr>
          <a:xfrm>
            <a:off x="2901111" y="453437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1" name="Oval 80"/>
          <p:cNvSpPr/>
          <p:nvPr/>
        </p:nvSpPr>
        <p:spPr>
          <a:xfrm>
            <a:off x="2914489" y="5352874"/>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2" name="Oval 81"/>
          <p:cNvSpPr/>
          <p:nvPr/>
        </p:nvSpPr>
        <p:spPr>
          <a:xfrm>
            <a:off x="4626549" y="110199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3" name="Oval 82"/>
          <p:cNvSpPr/>
          <p:nvPr/>
        </p:nvSpPr>
        <p:spPr>
          <a:xfrm>
            <a:off x="3940747" y="2069586"/>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4" name="Oval 83"/>
          <p:cNvSpPr/>
          <p:nvPr/>
        </p:nvSpPr>
        <p:spPr>
          <a:xfrm>
            <a:off x="4647924" y="3145881"/>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5" name="Oval 84"/>
          <p:cNvSpPr/>
          <p:nvPr/>
        </p:nvSpPr>
        <p:spPr>
          <a:xfrm>
            <a:off x="4654335" y="3778206"/>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6" name="Oval 85"/>
          <p:cNvSpPr/>
          <p:nvPr/>
        </p:nvSpPr>
        <p:spPr>
          <a:xfrm>
            <a:off x="4654334" y="533029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7" name="Oval 86"/>
          <p:cNvSpPr/>
          <p:nvPr/>
        </p:nvSpPr>
        <p:spPr>
          <a:xfrm>
            <a:off x="5956776" y="110202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8" name="Oval 87"/>
          <p:cNvSpPr/>
          <p:nvPr/>
        </p:nvSpPr>
        <p:spPr>
          <a:xfrm>
            <a:off x="5963862" y="213947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9" name="Oval 88"/>
          <p:cNvSpPr/>
          <p:nvPr/>
        </p:nvSpPr>
        <p:spPr>
          <a:xfrm>
            <a:off x="5958986" y="314139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0" name="Oval 89"/>
          <p:cNvSpPr/>
          <p:nvPr/>
        </p:nvSpPr>
        <p:spPr>
          <a:xfrm>
            <a:off x="5975956" y="4044011"/>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1" name="Oval 90"/>
          <p:cNvSpPr/>
          <p:nvPr/>
        </p:nvSpPr>
        <p:spPr>
          <a:xfrm>
            <a:off x="7064073" y="109524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2" name="Oval 91"/>
          <p:cNvSpPr/>
          <p:nvPr/>
        </p:nvSpPr>
        <p:spPr>
          <a:xfrm>
            <a:off x="7081701" y="214497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3" name="Oval 92"/>
          <p:cNvSpPr/>
          <p:nvPr/>
        </p:nvSpPr>
        <p:spPr>
          <a:xfrm>
            <a:off x="7075529" y="4044011"/>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4" name="Oval 93"/>
          <p:cNvSpPr/>
          <p:nvPr/>
        </p:nvSpPr>
        <p:spPr>
          <a:xfrm>
            <a:off x="7076949" y="532354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95" name="TextBox 156"/>
              <p:cNvSpPr txBox="1"/>
              <p:nvPr/>
            </p:nvSpPr>
            <p:spPr>
              <a:xfrm>
                <a:off x="2523076" y="326961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95" name="TextBox 156"/>
              <p:cNvSpPr txBox="1">
                <a:spLocks noRot="1" noChangeAspect="1" noMove="1" noResize="1" noEditPoints="1" noAdjustHandles="1" noChangeArrowheads="1" noChangeShapeType="1" noTextEdit="1"/>
              </p:cNvSpPr>
              <p:nvPr/>
            </p:nvSpPr>
            <p:spPr>
              <a:xfrm>
                <a:off x="2523076" y="3269617"/>
                <a:ext cx="654090" cy="461665"/>
              </a:xfrm>
              <a:prstGeom prst="rect">
                <a:avLst/>
              </a:prstGeom>
              <a:blipFill rotWithShape="0">
                <a:blip r:embed="rId3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156"/>
              <p:cNvSpPr txBox="1"/>
              <p:nvPr/>
            </p:nvSpPr>
            <p:spPr>
              <a:xfrm>
                <a:off x="5580998" y="3487314"/>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25</m:t>
                          </m:r>
                        </m:sub>
                      </m:sSub>
                    </m:oMath>
                  </m:oMathPara>
                </a14:m>
                <a:endParaRPr lang="en-US" dirty="0"/>
              </a:p>
            </p:txBody>
          </p:sp>
        </mc:Choice>
        <mc:Fallback xmlns="">
          <p:sp>
            <p:nvSpPr>
              <p:cNvPr id="97" name="TextBox 156"/>
              <p:cNvSpPr txBox="1">
                <a:spLocks noRot="1" noChangeAspect="1" noMove="1" noResize="1" noEditPoints="1" noAdjustHandles="1" noChangeArrowheads="1" noChangeShapeType="1" noTextEdit="1"/>
              </p:cNvSpPr>
              <p:nvPr/>
            </p:nvSpPr>
            <p:spPr>
              <a:xfrm>
                <a:off x="5580998" y="3487314"/>
                <a:ext cx="661207" cy="461665"/>
              </a:xfrm>
              <a:prstGeom prst="rect">
                <a:avLst/>
              </a:prstGeom>
              <a:blipFill rotWithShape="0">
                <a:blip r:embed="rId34"/>
                <a:stretch>
                  <a:fillRect b="-1316"/>
                </a:stretch>
              </a:blipFill>
            </p:spPr>
            <p:txBody>
              <a:bodyPr/>
              <a:lstStyle/>
              <a:p>
                <a:r>
                  <a:rPr lang="en-US">
                    <a:noFill/>
                  </a:rPr>
                  <a:t> </a:t>
                </a:r>
              </a:p>
            </p:txBody>
          </p:sp>
        </mc:Fallback>
      </mc:AlternateContent>
      <p:pic>
        <p:nvPicPr>
          <p:cNvPr id="98" name="图片 2"/>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371795" y="2653600"/>
            <a:ext cx="202454" cy="358634"/>
          </a:xfrm>
          <a:prstGeom prst="rect">
            <a:avLst/>
          </a:prstGeom>
          <a:solidFill>
            <a:srgbClr val="FF0000"/>
          </a:solidFill>
          <a:ln w="38100">
            <a:noFill/>
            <a:miter lim="800000"/>
            <a:headEnd/>
            <a:tailEnd/>
          </a:ln>
        </p:spPr>
      </p:pic>
      <p:sp>
        <p:nvSpPr>
          <p:cNvPr id="99" name="标题 1"/>
          <p:cNvSpPr>
            <a:spLocks noGrp="1"/>
          </p:cNvSpPr>
          <p:nvPr>
            <p:ph type="title"/>
          </p:nvPr>
        </p:nvSpPr>
        <p:spPr>
          <a:xfrm>
            <a:off x="1444792" y="85838"/>
            <a:ext cx="9367369" cy="587375"/>
          </a:xfrm>
        </p:spPr>
        <p:txBody>
          <a:bodyPr>
            <a:normAutofit fontScale="90000"/>
          </a:bodyPr>
          <a:lstStyle/>
          <a:p>
            <a:r>
              <a:rPr lang="en-US"/>
              <a:t>Multilevel reversible location </a:t>
            </a:r>
            <a:r>
              <a:rPr lang="en-US" altLang="zh-CN"/>
              <a:t>anonymization</a:t>
            </a:r>
            <a:endParaRPr lang="zh-CN" altLang="en-US" dirty="0"/>
          </a:p>
        </p:txBody>
      </p:sp>
      <p:sp>
        <p:nvSpPr>
          <p:cNvPr id="100" name="Right Arrow 99"/>
          <p:cNvSpPr/>
          <p:nvPr/>
        </p:nvSpPr>
        <p:spPr>
          <a:xfrm>
            <a:off x="8737814" y="2210704"/>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1" name="TextBox 100"/>
              <p:cNvSpPr txBox="1"/>
              <p:nvPr/>
            </p:nvSpPr>
            <p:spPr>
              <a:xfrm>
                <a:off x="9597704" y="2043842"/>
                <a:ext cx="1912768" cy="4705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𝐿</m:t>
                          </m:r>
                          <m:r>
                            <a:rPr lang="en-US" sz="2400" b="0" i="1" smtClean="0">
                              <a:latin typeface="Cambria Math" panose="02040503050406030204" pitchFamily="18" charset="0"/>
                            </a:rPr>
                            <m:t>3</m:t>
                          </m:r>
                        </m:sub>
                        <m:sup>
                          <m:r>
                            <a:rPr lang="en-US" sz="2400" b="0" i="1" smtClean="0">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𝐿</m:t>
                          </m:r>
                          <m:r>
                            <a:rPr lang="en-US" sz="2400" b="0" i="1" smtClean="0">
                              <a:latin typeface="Cambria Math" panose="02040503050406030204" pitchFamily="18" charset="0"/>
                            </a:rPr>
                            <m:t>3</m:t>
                          </m:r>
                        </m:sub>
                        <m:sup>
                          <m:r>
                            <a:rPr lang="en-US" sz="2400" b="0" i="1" smtClean="0">
                              <a:latin typeface="Cambria Math" panose="02040503050406030204" pitchFamily="18" charset="0"/>
                            </a:rPr>
                            <m:t>2</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𝐿</m:t>
                          </m:r>
                          <m:r>
                            <a:rPr lang="en-US" sz="2400" b="0" i="1" smtClean="0">
                              <a:latin typeface="Cambria Math" panose="02040503050406030204" pitchFamily="18" charset="0"/>
                            </a:rPr>
                            <m:t>3</m:t>
                          </m:r>
                        </m:sub>
                        <m:sup>
                          <m:r>
                            <a:rPr lang="en-US" sz="2400" b="0" i="1" smtClean="0">
                              <a:latin typeface="Cambria Math" panose="02040503050406030204" pitchFamily="18" charset="0"/>
                            </a:rPr>
                            <m:t>3</m:t>
                          </m:r>
                        </m:sup>
                      </m:sSubSup>
                      <m:r>
                        <a:rPr lang="en-US" sz="2400" b="0" i="1" smtClean="0">
                          <a:latin typeface="Cambria Math" panose="02040503050406030204" pitchFamily="18" charset="0"/>
                        </a:rPr>
                        <m:t>…</m:t>
                      </m:r>
                    </m:oMath>
                  </m:oMathPara>
                </a14:m>
                <a:endParaRPr lang="en-US" sz="2400">
                  <a:latin typeface="Times New Roman" panose="02020603050405020304" pitchFamily="18" charset="0"/>
                  <a:cs typeface="Times New Roman" panose="02020603050405020304" pitchFamily="18" charset="0"/>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9597704" y="2043842"/>
                <a:ext cx="1912768" cy="470578"/>
              </a:xfrm>
              <a:prstGeom prst="rect">
                <a:avLst/>
              </a:prstGeom>
              <a:blipFill rotWithShape="0">
                <a:blip r:embed="rId36"/>
                <a:stretch>
                  <a:fillRect b="-5195"/>
                </a:stretch>
              </a:blipFill>
            </p:spPr>
            <p:txBody>
              <a:bodyPr/>
              <a:lstStyle/>
              <a:p>
                <a:r>
                  <a:rPr lang="en-US">
                    <a:noFill/>
                  </a:rPr>
                  <a:t> </a:t>
                </a:r>
              </a:p>
            </p:txBody>
          </p:sp>
        </mc:Fallback>
      </mc:AlternateContent>
      <p:pic>
        <p:nvPicPr>
          <p:cNvPr id="102" name="Picture 10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007360" y="4662740"/>
            <a:ext cx="526110" cy="262654"/>
          </a:xfrm>
          <a:prstGeom prst="rect">
            <a:avLst/>
          </a:prstGeom>
          <a:ln w="38100">
            <a:solidFill>
              <a:srgbClr val="FFCCCC"/>
            </a:solidFill>
          </a:ln>
        </p:spPr>
      </p:pic>
      <p:pic>
        <p:nvPicPr>
          <p:cNvPr id="103" name="Picture 10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007477" y="3419360"/>
            <a:ext cx="526110" cy="262654"/>
          </a:xfrm>
          <a:prstGeom prst="rect">
            <a:avLst/>
          </a:prstGeom>
          <a:ln w="38100">
            <a:solidFill>
              <a:srgbClr val="FF7C80"/>
            </a:solidFill>
          </a:ln>
        </p:spPr>
      </p:pic>
      <p:pic>
        <p:nvPicPr>
          <p:cNvPr id="104" name="Picture 10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986977" y="2154706"/>
            <a:ext cx="526110" cy="262654"/>
          </a:xfrm>
          <a:prstGeom prst="rect">
            <a:avLst/>
          </a:prstGeom>
          <a:ln w="38100">
            <a:solidFill>
              <a:srgbClr val="A50021"/>
            </a:solidFill>
          </a:ln>
        </p:spPr>
      </p:pic>
      <p:sp>
        <p:nvSpPr>
          <p:cNvPr id="105" name="Right Arrow 104"/>
          <p:cNvSpPr/>
          <p:nvPr/>
        </p:nvSpPr>
        <p:spPr>
          <a:xfrm>
            <a:off x="8758198" y="3472097"/>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a:off x="8758197" y="4713731"/>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9" name="TextBox 108"/>
              <p:cNvSpPr txBox="1"/>
              <p:nvPr/>
            </p:nvSpPr>
            <p:spPr>
              <a:xfrm>
                <a:off x="9618088" y="3282965"/>
                <a:ext cx="1853456" cy="468718"/>
              </a:xfrm>
              <a:prstGeom prst="rect">
                <a:avLst/>
              </a:prstGeom>
              <a:noFill/>
            </p:spPr>
            <p:txBody>
              <a:bodyPr wrap="none" rtlCol="0">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𝐿</m:t>
                        </m:r>
                        <m:r>
                          <a:rPr lang="en-US" sz="2400" b="0" i="1" smtClean="0">
                            <a:latin typeface="Cambria Math" panose="02040503050406030204" pitchFamily="18" charset="0"/>
                          </a:rPr>
                          <m:t>2</m:t>
                        </m:r>
                      </m:sub>
                      <m:sup>
                        <m:r>
                          <a:rPr lang="en-US" sz="2400" b="0" i="1" smtClean="0">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𝐿</m:t>
                        </m:r>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𝐿</m:t>
                        </m:r>
                        <m:r>
                          <a:rPr lang="en-US" sz="2400" b="0" i="1" smtClean="0">
                            <a:latin typeface="Cambria Math" panose="02040503050406030204" pitchFamily="18" charset="0"/>
                          </a:rPr>
                          <m:t>2</m:t>
                        </m:r>
                      </m:sub>
                      <m:sup>
                        <m:r>
                          <a:rPr lang="en-US" sz="2400" b="0" i="1" smtClean="0">
                            <a:latin typeface="Cambria Math" panose="02040503050406030204" pitchFamily="18" charset="0"/>
                          </a:rPr>
                          <m:t>3</m:t>
                        </m:r>
                      </m:sup>
                    </m:sSubSup>
                  </m:oMath>
                </a14:m>
                <a:r>
                  <a:rPr lang="en-US" sz="2400"/>
                  <a:t> </a:t>
                </a:r>
                <a14:m>
                  <m:oMath xmlns:m="http://schemas.openxmlformats.org/officeDocument/2006/math">
                    <m:r>
                      <a:rPr lang="en-US" sz="2400" i="1">
                        <a:latin typeface="Cambria Math" panose="02040503050406030204" pitchFamily="18" charset="0"/>
                      </a:rPr>
                      <m:t>…</m:t>
                    </m:r>
                  </m:oMath>
                </a14:m>
                <a:endParaRPr lang="en-US" sz="2400">
                  <a:latin typeface="Times New Roman" panose="02020603050405020304" pitchFamily="18" charset="0"/>
                  <a:cs typeface="Times New Roman" panose="02020603050405020304" pitchFamily="18" charset="0"/>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9618088" y="3282965"/>
                <a:ext cx="1853456" cy="468718"/>
              </a:xfrm>
              <a:prstGeom prst="rect">
                <a:avLst/>
              </a:prstGeom>
              <a:blipFill rotWithShape="0">
                <a:blip r:embed="rId38"/>
                <a:stretch>
                  <a:fillRect l="-987"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9618087" y="4542620"/>
                <a:ext cx="1853456" cy="468718"/>
              </a:xfrm>
              <a:prstGeom prst="rect">
                <a:avLst/>
              </a:prstGeom>
              <a:noFill/>
            </p:spPr>
            <p:txBody>
              <a:bodyPr wrap="none" rtlCol="0">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𝑅</m:t>
                        </m:r>
                      </m:e>
                      <m:sub>
                        <m:r>
                          <a:rPr lang="en-US" sz="2400" b="0" i="1" smtClean="0">
                            <a:latin typeface="Cambria Math" panose="02040503050406030204" pitchFamily="18" charset="0"/>
                          </a:rPr>
                          <m:t>𝐿</m:t>
                        </m:r>
                        <m:r>
                          <a:rPr lang="en-US" sz="2400" b="0" i="1" smtClean="0">
                            <a:latin typeface="Cambria Math" panose="02040503050406030204" pitchFamily="18" charset="0"/>
                          </a:rPr>
                          <m:t>1</m:t>
                        </m:r>
                      </m:sub>
                      <m:sup>
                        <m:r>
                          <a:rPr lang="en-US" sz="2400" b="0" i="1" smtClean="0">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𝐿</m:t>
                        </m:r>
                        <m:r>
                          <a:rPr lang="en-US" sz="2400" i="1">
                            <a:latin typeface="Cambria Math" panose="02040503050406030204" pitchFamily="18" charset="0"/>
                          </a:rPr>
                          <m:t>1</m:t>
                        </m:r>
                      </m:sub>
                      <m:sup>
                        <m:r>
                          <a:rPr lang="en-US" sz="2400" b="0" i="1" smtClean="0">
                            <a:latin typeface="Cambria Math" panose="02040503050406030204" pitchFamily="18" charset="0"/>
                          </a:rPr>
                          <m:t>2</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𝐿</m:t>
                        </m:r>
                        <m:r>
                          <a:rPr lang="en-US" sz="2400" i="1">
                            <a:latin typeface="Cambria Math" panose="02040503050406030204" pitchFamily="18" charset="0"/>
                          </a:rPr>
                          <m:t>1</m:t>
                        </m:r>
                      </m:sub>
                      <m:sup>
                        <m:r>
                          <a:rPr lang="en-US" sz="2400" b="0" i="1" smtClean="0">
                            <a:latin typeface="Cambria Math" panose="02040503050406030204" pitchFamily="18" charset="0"/>
                          </a:rPr>
                          <m:t>3</m:t>
                        </m:r>
                      </m:sup>
                    </m:sSubSup>
                  </m:oMath>
                </a14:m>
                <a:r>
                  <a:rPr lang="en-US" sz="2400"/>
                  <a:t> </a:t>
                </a:r>
                <a14:m>
                  <m:oMath xmlns:m="http://schemas.openxmlformats.org/officeDocument/2006/math">
                    <m:r>
                      <a:rPr lang="en-US" sz="2400" i="1">
                        <a:latin typeface="Cambria Math" panose="02040503050406030204" pitchFamily="18" charset="0"/>
                      </a:rPr>
                      <m:t>…</m:t>
                    </m:r>
                  </m:oMath>
                </a14:m>
                <a:endParaRPr lang="en-US" sz="2400">
                  <a:latin typeface="Times New Roman" panose="02020603050405020304" pitchFamily="18" charset="0"/>
                  <a:cs typeface="Times New Roman" panose="02020603050405020304" pitchFamily="18" charset="0"/>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9618087" y="4542620"/>
                <a:ext cx="1853456" cy="468718"/>
              </a:xfrm>
              <a:prstGeom prst="rect">
                <a:avLst/>
              </a:prstGeom>
              <a:blipFill rotWithShape="0">
                <a:blip r:embed="rId39"/>
                <a:stretch>
                  <a:fillRect l="-987" b="-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p:cNvSpPr/>
              <p:nvPr/>
            </p:nvSpPr>
            <p:spPr>
              <a:xfrm>
                <a:off x="8519179" y="2643818"/>
                <a:ext cx="1020086"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𝑘</m:t>
                              </m:r>
                            </m:sub>
                            <m:sup>
                              <m:r>
                                <a:rPr lang="en-US" i="1">
                                  <a:latin typeface="Cambria Math" panose="02040503050406030204" pitchFamily="18" charset="0"/>
                                </a:rPr>
                                <m:t>3</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𝑙</m:t>
                              </m:r>
                            </m:sub>
                            <m:sup>
                              <m:r>
                                <a:rPr lang="en-US" i="1">
                                  <a:latin typeface="Cambria Math" panose="02040503050406030204" pitchFamily="18" charset="0"/>
                                </a:rPr>
                                <m:t>3</m:t>
                              </m:r>
                            </m:sup>
                          </m:sSubSup>
                        </m:e>
                      </m:d>
                    </m:oMath>
                  </m:oMathPara>
                </a14:m>
                <a:endParaRPr lang="en-US"/>
              </a:p>
            </p:txBody>
          </p:sp>
        </mc:Choice>
        <mc:Fallback xmlns="">
          <p:sp>
            <p:nvSpPr>
              <p:cNvPr id="111" name="Rectangle 110"/>
              <p:cNvSpPr>
                <a:spLocks noRot="1" noChangeAspect="1" noMove="1" noResize="1" noEditPoints="1" noAdjustHandles="1" noChangeArrowheads="1" noChangeShapeType="1" noTextEdit="1"/>
              </p:cNvSpPr>
              <p:nvPr/>
            </p:nvSpPr>
            <p:spPr>
              <a:xfrm>
                <a:off x="8519179" y="2643818"/>
                <a:ext cx="1020086" cy="404983"/>
              </a:xfrm>
              <a:prstGeom prst="rect">
                <a:avLst/>
              </a:prstGeom>
              <a:blipFill rotWithShape="0">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p:cNvSpPr/>
              <p:nvPr/>
            </p:nvSpPr>
            <p:spPr>
              <a:xfrm>
                <a:off x="8559681" y="3951815"/>
                <a:ext cx="1362168" cy="404983"/>
              </a:xfrm>
              <a:prstGeom prst="rect">
                <a:avLst/>
              </a:prstGeom>
            </p:spPr>
            <p:txBody>
              <a:bodyPr wrap="square">
                <a:spAutoFit/>
              </a:bodyPr>
              <a:lstStyle/>
              <a:p>
                <a14:m>
                  <m:oMath xmlns:m="http://schemas.openxmlformats.org/officeDocument/2006/math">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𝑘</m:t>
                            </m:r>
                          </m:sub>
                          <m:sup>
                            <m:r>
                              <a:rPr lang="en-US" i="1">
                                <a:latin typeface="Cambria Math" panose="02040503050406030204" pitchFamily="18" charset="0"/>
                              </a:rPr>
                              <m:t>2</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𝑙</m:t>
                            </m:r>
                          </m:sub>
                          <m:sup>
                            <m:r>
                              <a:rPr lang="en-US" i="1">
                                <a:latin typeface="Cambria Math" panose="02040503050406030204" pitchFamily="18" charset="0"/>
                              </a:rPr>
                              <m:t>2</m:t>
                            </m:r>
                          </m:sup>
                        </m:sSubSup>
                      </m:e>
                    </m:d>
                  </m:oMath>
                </a14:m>
                <a:r>
                  <a:rPr lang="en-US"/>
                  <a:t> </a:t>
                </a:r>
              </a:p>
            </p:txBody>
          </p:sp>
        </mc:Choice>
        <mc:Fallback xmlns="">
          <p:sp>
            <p:nvSpPr>
              <p:cNvPr id="112" name="Rectangle 111"/>
              <p:cNvSpPr>
                <a:spLocks noRot="1" noChangeAspect="1" noMove="1" noResize="1" noEditPoints="1" noAdjustHandles="1" noChangeArrowheads="1" noChangeShapeType="1" noTextEdit="1"/>
              </p:cNvSpPr>
              <p:nvPr/>
            </p:nvSpPr>
            <p:spPr>
              <a:xfrm>
                <a:off x="8559681" y="3951815"/>
                <a:ext cx="1362168" cy="404983"/>
              </a:xfrm>
              <a:prstGeom prst="rect">
                <a:avLst/>
              </a:prstGeom>
              <a:blipFill rotWithShape="0">
                <a:blip r:embed="rId4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p:cNvSpPr/>
              <p:nvPr/>
            </p:nvSpPr>
            <p:spPr>
              <a:xfrm>
                <a:off x="8558240" y="5165971"/>
                <a:ext cx="1010213"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𝑘</m:t>
                              </m:r>
                            </m:sub>
                            <m:sup>
                              <m:r>
                                <a:rPr lang="en-US" i="1">
                                  <a:latin typeface="Cambria Math" panose="02040503050406030204" pitchFamily="18" charset="0"/>
                                </a:rPr>
                                <m:t>1</m:t>
                              </m:r>
                            </m:sup>
                          </m:sSubSup>
                          <m:r>
                            <a:rPr lang="en-US" i="1">
                              <a:latin typeface="Cambria Math" panose="02040503050406030204" pitchFamily="18" charset="0"/>
                            </a:rPr>
                            <m:t>, </m:t>
                          </m:r>
                          <m:sSubSup>
                            <m:sSubSupPr>
                              <m:ctrlPr>
                                <a:rPr lang="en-US" i="1" smtClean="0">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𝑙</m:t>
                              </m:r>
                            </m:sub>
                            <m:sup>
                              <m:r>
                                <a:rPr lang="en-US" i="1">
                                  <a:latin typeface="Cambria Math" panose="02040503050406030204" pitchFamily="18" charset="0"/>
                                </a:rPr>
                                <m:t>1</m:t>
                              </m:r>
                            </m:sup>
                          </m:sSubSup>
                        </m:e>
                      </m:d>
                    </m:oMath>
                  </m:oMathPara>
                </a14:m>
                <a:endParaRPr lang="en-US"/>
              </a:p>
            </p:txBody>
          </p:sp>
        </mc:Choice>
        <mc:Fallback xmlns="">
          <p:sp>
            <p:nvSpPr>
              <p:cNvPr id="113" name="Rectangle 112"/>
              <p:cNvSpPr>
                <a:spLocks noRot="1" noChangeAspect="1" noMove="1" noResize="1" noEditPoints="1" noAdjustHandles="1" noChangeArrowheads="1" noChangeShapeType="1" noTextEdit="1"/>
              </p:cNvSpPr>
              <p:nvPr/>
            </p:nvSpPr>
            <p:spPr>
              <a:xfrm>
                <a:off x="8558240" y="5165971"/>
                <a:ext cx="1010213" cy="404983"/>
              </a:xfrm>
              <a:prstGeom prst="rect">
                <a:avLst/>
              </a:prstGeom>
              <a:blipFill rotWithShape="0">
                <a:blip r:embed="rId42"/>
                <a:stretch>
                  <a:fillRect/>
                </a:stretch>
              </a:blipFill>
            </p:spPr>
            <p:txBody>
              <a:bodyPr/>
              <a:lstStyle/>
              <a:p>
                <a:r>
                  <a:rPr lang="en-US">
                    <a:noFill/>
                  </a:rPr>
                  <a:t> </a:t>
                </a:r>
              </a:p>
            </p:txBody>
          </p:sp>
        </mc:Fallback>
      </mc:AlternateContent>
      <p:sp>
        <p:nvSpPr>
          <p:cNvPr id="114" name="Right Arrow 113"/>
          <p:cNvSpPr/>
          <p:nvPr/>
        </p:nvSpPr>
        <p:spPr>
          <a:xfrm rot="5400000">
            <a:off x="7883251" y="2851571"/>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p:cNvCxnSpPr>
            <a:stCxn id="84" idx="6"/>
            <a:endCxn id="89" idx="2"/>
          </p:cNvCxnSpPr>
          <p:nvPr/>
        </p:nvCxnSpPr>
        <p:spPr>
          <a:xfrm flipV="1">
            <a:off x="5005941" y="3335716"/>
            <a:ext cx="953045" cy="448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
        <p:nvSpPr>
          <p:cNvPr id="117" name="Right Arrow 116"/>
          <p:cNvSpPr/>
          <p:nvPr/>
        </p:nvSpPr>
        <p:spPr>
          <a:xfrm rot="5400000">
            <a:off x="7883251" y="4086507"/>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2335481" y="1282617"/>
            <a:ext cx="4122527" cy="4138433"/>
          </a:xfrm>
          <a:prstGeom prst="ellipse">
            <a:avLst/>
          </a:prstGeom>
          <a:noFill/>
          <a:ln w="38100">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9" name="Oval 118"/>
          <p:cNvSpPr/>
          <p:nvPr/>
        </p:nvSpPr>
        <p:spPr>
          <a:xfrm>
            <a:off x="2694253" y="1283073"/>
            <a:ext cx="3561393" cy="3203776"/>
          </a:xfrm>
          <a:prstGeom prst="ellipse">
            <a:avLst/>
          </a:prstGeom>
          <a:no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20" name="Straight Connector 119"/>
          <p:cNvCxnSpPr>
            <a:stCxn id="80" idx="0"/>
            <a:endCxn id="79" idx="4"/>
          </p:cNvCxnSpPr>
          <p:nvPr/>
        </p:nvCxnSpPr>
        <p:spPr>
          <a:xfrm flipH="1" flipV="1">
            <a:off x="3062719" y="4149027"/>
            <a:ext cx="17401" cy="385350"/>
          </a:xfrm>
          <a:prstGeom prst="line">
            <a:avLst/>
          </a:prstGeom>
          <a:ln w="76200">
            <a:solidFill>
              <a:srgbClr val="FFCCCC"/>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79" idx="0"/>
          </p:cNvCxnSpPr>
          <p:nvPr/>
        </p:nvCxnSpPr>
        <p:spPr>
          <a:xfrm flipV="1">
            <a:off x="3062719" y="3323441"/>
            <a:ext cx="874" cy="436949"/>
          </a:xfrm>
          <a:prstGeom prst="line">
            <a:avLst/>
          </a:prstGeom>
          <a:ln w="762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83" idx="5"/>
            <a:endCxn id="84" idx="1"/>
          </p:cNvCxnSpPr>
          <p:nvPr/>
        </p:nvCxnSpPr>
        <p:spPr>
          <a:xfrm>
            <a:off x="4246334" y="2401308"/>
            <a:ext cx="454020" cy="801488"/>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83" idx="7"/>
            <a:endCxn id="82" idx="3"/>
          </p:cNvCxnSpPr>
          <p:nvPr/>
        </p:nvCxnSpPr>
        <p:spPr>
          <a:xfrm flipV="1">
            <a:off x="4246334" y="1433717"/>
            <a:ext cx="432645" cy="69278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85" idx="0"/>
            <a:endCxn id="84" idx="4"/>
          </p:cNvCxnSpPr>
          <p:nvPr/>
        </p:nvCxnSpPr>
        <p:spPr>
          <a:xfrm flipH="1" flipV="1">
            <a:off x="4826933" y="3534518"/>
            <a:ext cx="6411" cy="243688"/>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77" idx="6"/>
            <a:endCxn id="83" idx="2"/>
          </p:cNvCxnSpPr>
          <p:nvPr/>
        </p:nvCxnSpPr>
        <p:spPr>
          <a:xfrm flipV="1">
            <a:off x="3254109" y="2263905"/>
            <a:ext cx="686638" cy="7362"/>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9672015" y="2068447"/>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9" name="Oval 148"/>
          <p:cNvSpPr/>
          <p:nvPr/>
        </p:nvSpPr>
        <p:spPr>
          <a:xfrm>
            <a:off x="10157358" y="2058507"/>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0" name="Oval 149"/>
          <p:cNvSpPr/>
          <p:nvPr/>
        </p:nvSpPr>
        <p:spPr>
          <a:xfrm>
            <a:off x="10631968" y="2058506"/>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1" name="Oval 150"/>
          <p:cNvSpPr/>
          <p:nvPr/>
        </p:nvSpPr>
        <p:spPr>
          <a:xfrm>
            <a:off x="3188357" y="1304904"/>
            <a:ext cx="2916018" cy="2580298"/>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2" name="Oval 151"/>
          <p:cNvSpPr/>
          <p:nvPr/>
        </p:nvSpPr>
        <p:spPr>
          <a:xfrm>
            <a:off x="11102071" y="2058505"/>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4" name="Oval 153"/>
          <p:cNvSpPr/>
          <p:nvPr/>
        </p:nvSpPr>
        <p:spPr>
          <a:xfrm>
            <a:off x="8448732" y="2535009"/>
            <a:ext cx="1186128" cy="632462"/>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5" name="Oval 154"/>
          <p:cNvSpPr/>
          <p:nvPr/>
        </p:nvSpPr>
        <p:spPr>
          <a:xfrm>
            <a:off x="9674306" y="3282505"/>
            <a:ext cx="532350" cy="523092"/>
          </a:xfrm>
          <a:prstGeom prst="ellipse">
            <a:avLst/>
          </a:prstGeom>
          <a:no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6" name="Oval 155"/>
          <p:cNvSpPr/>
          <p:nvPr/>
        </p:nvSpPr>
        <p:spPr>
          <a:xfrm>
            <a:off x="10132079" y="3279560"/>
            <a:ext cx="532350" cy="523092"/>
          </a:xfrm>
          <a:prstGeom prst="ellipse">
            <a:avLst/>
          </a:prstGeom>
          <a:no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7" name="Oval 156"/>
          <p:cNvSpPr/>
          <p:nvPr/>
        </p:nvSpPr>
        <p:spPr>
          <a:xfrm>
            <a:off x="10613169" y="3289141"/>
            <a:ext cx="532350" cy="523092"/>
          </a:xfrm>
          <a:prstGeom prst="ellipse">
            <a:avLst/>
          </a:prstGeom>
          <a:no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8" name="Oval 157"/>
          <p:cNvSpPr/>
          <p:nvPr/>
        </p:nvSpPr>
        <p:spPr>
          <a:xfrm>
            <a:off x="11060340" y="3277680"/>
            <a:ext cx="532350" cy="523092"/>
          </a:xfrm>
          <a:prstGeom prst="ellipse">
            <a:avLst/>
          </a:prstGeom>
          <a:no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9" name="Oval 158"/>
          <p:cNvSpPr/>
          <p:nvPr/>
        </p:nvSpPr>
        <p:spPr>
          <a:xfrm>
            <a:off x="8384496" y="3867472"/>
            <a:ext cx="1267289" cy="568810"/>
          </a:xfrm>
          <a:prstGeom prst="ellipse">
            <a:avLst/>
          </a:prstGeom>
          <a:no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60" name="Straight Connector 159"/>
          <p:cNvCxnSpPr>
            <a:stCxn id="85" idx="2"/>
            <a:endCxn id="79" idx="6"/>
          </p:cNvCxnSpPr>
          <p:nvPr/>
        </p:nvCxnSpPr>
        <p:spPr>
          <a:xfrm flipH="1" flipV="1">
            <a:off x="3241727" y="3954709"/>
            <a:ext cx="1412608" cy="17816"/>
          </a:xfrm>
          <a:prstGeom prst="line">
            <a:avLst/>
          </a:prstGeom>
          <a:ln w="762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88" idx="4"/>
            <a:endCxn id="89" idx="0"/>
          </p:cNvCxnSpPr>
          <p:nvPr/>
        </p:nvCxnSpPr>
        <p:spPr>
          <a:xfrm flipH="1">
            <a:off x="6137995" y="2528114"/>
            <a:ext cx="4876" cy="613283"/>
          </a:xfrm>
          <a:prstGeom prst="line">
            <a:avLst/>
          </a:prstGeom>
          <a:ln w="762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24" idx="0"/>
            <a:endCxn id="77" idx="4"/>
          </p:cNvCxnSpPr>
          <p:nvPr/>
        </p:nvCxnSpPr>
        <p:spPr>
          <a:xfrm flipV="1">
            <a:off x="3065603" y="2465585"/>
            <a:ext cx="9498" cy="532882"/>
          </a:xfrm>
          <a:prstGeom prst="line">
            <a:avLst/>
          </a:prstGeom>
          <a:ln w="76200">
            <a:solidFill>
              <a:srgbClr val="FF7C80"/>
            </a:solidFill>
          </a:ln>
        </p:spPr>
        <p:style>
          <a:lnRef idx="1">
            <a:schemeClr val="accent1"/>
          </a:lnRef>
          <a:fillRef idx="0">
            <a:schemeClr val="accent1"/>
          </a:fillRef>
          <a:effectRef idx="0">
            <a:schemeClr val="accent1"/>
          </a:effectRef>
          <a:fontRef idx="minor">
            <a:schemeClr val="tx1"/>
          </a:fontRef>
        </p:style>
      </p:cxnSp>
      <p:sp>
        <p:nvSpPr>
          <p:cNvPr id="177" name="Oval 176"/>
          <p:cNvSpPr/>
          <p:nvPr/>
        </p:nvSpPr>
        <p:spPr>
          <a:xfrm>
            <a:off x="9642559" y="4542620"/>
            <a:ext cx="566963" cy="514258"/>
          </a:xfrm>
          <a:prstGeom prst="ellipse">
            <a:avLst/>
          </a:prstGeom>
          <a:noFill/>
          <a:ln w="38100">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1" name="Oval 180"/>
          <p:cNvSpPr/>
          <p:nvPr/>
        </p:nvSpPr>
        <p:spPr>
          <a:xfrm>
            <a:off x="10106120" y="4573479"/>
            <a:ext cx="566963" cy="514258"/>
          </a:xfrm>
          <a:prstGeom prst="ellipse">
            <a:avLst/>
          </a:prstGeom>
          <a:noFill/>
          <a:ln w="38100">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3" name="Oval 182"/>
          <p:cNvSpPr/>
          <p:nvPr/>
        </p:nvSpPr>
        <p:spPr>
          <a:xfrm>
            <a:off x="10579095" y="4554905"/>
            <a:ext cx="566963" cy="514258"/>
          </a:xfrm>
          <a:prstGeom prst="ellipse">
            <a:avLst/>
          </a:prstGeom>
          <a:noFill/>
          <a:ln w="38100">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4" name="Oval 183"/>
          <p:cNvSpPr/>
          <p:nvPr/>
        </p:nvSpPr>
        <p:spPr>
          <a:xfrm>
            <a:off x="11012812" y="4536938"/>
            <a:ext cx="566963" cy="514258"/>
          </a:xfrm>
          <a:prstGeom prst="ellipse">
            <a:avLst/>
          </a:prstGeom>
          <a:noFill/>
          <a:ln w="38100">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85" name="Straight Connector 184"/>
          <p:cNvCxnSpPr>
            <a:stCxn id="86" idx="0"/>
            <a:endCxn id="85" idx="4"/>
          </p:cNvCxnSpPr>
          <p:nvPr/>
        </p:nvCxnSpPr>
        <p:spPr>
          <a:xfrm flipV="1">
            <a:off x="4833343" y="4166843"/>
            <a:ext cx="1" cy="1163452"/>
          </a:xfrm>
          <a:prstGeom prst="line">
            <a:avLst/>
          </a:prstGeom>
          <a:ln w="76200">
            <a:solidFill>
              <a:srgbClr val="FFCCCC"/>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90" idx="0"/>
            <a:endCxn id="89" idx="4"/>
          </p:cNvCxnSpPr>
          <p:nvPr/>
        </p:nvCxnSpPr>
        <p:spPr>
          <a:xfrm flipH="1" flipV="1">
            <a:off x="6137995" y="3530034"/>
            <a:ext cx="16970" cy="513977"/>
          </a:xfrm>
          <a:prstGeom prst="line">
            <a:avLst/>
          </a:prstGeom>
          <a:ln w="76200">
            <a:solidFill>
              <a:srgbClr val="FFCCCC"/>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86" idx="7"/>
            <a:endCxn id="90" idx="3"/>
          </p:cNvCxnSpPr>
          <p:nvPr/>
        </p:nvCxnSpPr>
        <p:spPr>
          <a:xfrm flipV="1">
            <a:off x="4959921" y="4375733"/>
            <a:ext cx="1068465" cy="1011477"/>
          </a:xfrm>
          <a:prstGeom prst="line">
            <a:avLst/>
          </a:prstGeom>
          <a:ln w="76200">
            <a:solidFill>
              <a:srgbClr val="FFCCCC"/>
            </a:solidFill>
          </a:ln>
        </p:spPr>
        <p:style>
          <a:lnRef idx="1">
            <a:schemeClr val="accent1"/>
          </a:lnRef>
          <a:fillRef idx="0">
            <a:schemeClr val="accent1"/>
          </a:fillRef>
          <a:effectRef idx="0">
            <a:schemeClr val="accent1"/>
          </a:effectRef>
          <a:fontRef idx="minor">
            <a:schemeClr val="tx1"/>
          </a:fontRef>
        </p:style>
      </p:cxnSp>
      <p:sp>
        <p:nvSpPr>
          <p:cNvPr id="196" name="Oval 195"/>
          <p:cNvSpPr/>
          <p:nvPr/>
        </p:nvSpPr>
        <p:spPr>
          <a:xfrm>
            <a:off x="8349687" y="5083542"/>
            <a:ext cx="1300635" cy="573860"/>
          </a:xfrm>
          <a:prstGeom prst="ellipse">
            <a:avLst/>
          </a:prstGeom>
          <a:noFill/>
          <a:ln w="38100">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8" name="Up Arrow 197"/>
          <p:cNvSpPr/>
          <p:nvPr/>
        </p:nvSpPr>
        <p:spPr>
          <a:xfrm>
            <a:off x="11707792" y="2222093"/>
            <a:ext cx="289367" cy="27892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Down Arrow 200"/>
          <p:cNvSpPr/>
          <p:nvPr/>
        </p:nvSpPr>
        <p:spPr>
          <a:xfrm>
            <a:off x="7685484" y="2220003"/>
            <a:ext cx="282158" cy="2867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7624349" y="1495851"/>
            <a:ext cx="2056076" cy="461665"/>
          </a:xfrm>
          <a:prstGeom prst="rect">
            <a:avLst/>
          </a:prstGeom>
          <a:noFill/>
        </p:spPr>
        <p:txBody>
          <a:bodyPr wrap="none" rtlCol="0">
            <a:spAutoFit/>
          </a:bodyPr>
          <a:lstStyle/>
          <a:p>
            <a:r>
              <a:rPr lang="en-US" altLang="zh-CN" sz="2400">
                <a:solidFill>
                  <a:srgbClr val="00B0F0"/>
                </a:solidFill>
              </a:rPr>
              <a:t>Anonymization</a:t>
            </a:r>
            <a:endParaRPr lang="en-US" sz="2400">
              <a:solidFill>
                <a:srgbClr val="00B0F0"/>
              </a:solidFill>
            </a:endParaRPr>
          </a:p>
        </p:txBody>
      </p:sp>
      <p:sp>
        <p:nvSpPr>
          <p:cNvPr id="203" name="TextBox 202"/>
          <p:cNvSpPr txBox="1"/>
          <p:nvPr/>
        </p:nvSpPr>
        <p:spPr>
          <a:xfrm>
            <a:off x="9678613" y="5152227"/>
            <a:ext cx="2463238" cy="461665"/>
          </a:xfrm>
          <a:prstGeom prst="rect">
            <a:avLst/>
          </a:prstGeom>
          <a:noFill/>
        </p:spPr>
        <p:txBody>
          <a:bodyPr wrap="none" rtlCol="0">
            <a:spAutoFit/>
          </a:bodyPr>
          <a:lstStyle/>
          <a:p>
            <a:r>
              <a:rPr lang="en-US" altLang="zh-CN" sz="2400">
                <a:solidFill>
                  <a:srgbClr val="00B0F0"/>
                </a:solidFill>
              </a:rPr>
              <a:t>De-anonymization</a:t>
            </a:r>
            <a:endParaRPr lang="en-US" sz="2400">
              <a:solidFill>
                <a:srgbClr val="00B0F0"/>
              </a:solidFill>
            </a:endParaRPr>
          </a:p>
        </p:txBody>
      </p:sp>
      <p:sp>
        <p:nvSpPr>
          <p:cNvPr id="163" name="Right Arrow 162"/>
          <p:cNvSpPr/>
          <p:nvPr/>
        </p:nvSpPr>
        <p:spPr>
          <a:xfrm rot="16200000">
            <a:off x="7877026" y="4061673"/>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ight Arrow 163"/>
          <p:cNvSpPr/>
          <p:nvPr/>
        </p:nvSpPr>
        <p:spPr>
          <a:xfrm rot="16200000">
            <a:off x="7877026" y="2823210"/>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48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500"/>
                                        <p:tgtEl>
                                          <p:spTgt spid="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500"/>
                                        <p:tgtEl>
                                          <p:spTgt spid="3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500"/>
                                        <p:tgtEl>
                                          <p:spTgt spid="3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fade">
                                      <p:cBhvr>
                                        <p:cTn id="109" dur="500"/>
                                        <p:tgtEl>
                                          <p:spTgt spid="3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fade">
                                      <p:cBhvr>
                                        <p:cTn id="112" dur="500"/>
                                        <p:tgtEl>
                                          <p:spTgt spid="3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500"/>
                                        <p:tgtEl>
                                          <p:spTgt spid="3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fade">
                                      <p:cBhvr>
                                        <p:cTn id="118" dur="500"/>
                                        <p:tgtEl>
                                          <p:spTgt spid="3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fade">
                                      <p:cBhvr>
                                        <p:cTn id="121" dur="500"/>
                                        <p:tgtEl>
                                          <p:spTgt spid="4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500"/>
                                        <p:tgtEl>
                                          <p:spTgt spid="4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500"/>
                                        <p:tgtEl>
                                          <p:spTgt spid="45"/>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fade">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fade">
                                      <p:cBhvr>
                                        <p:cTn id="139" dur="500"/>
                                        <p:tgtEl>
                                          <p:spTgt spid="4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500"/>
                                        <p:tgtEl>
                                          <p:spTgt spid="4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animEffect transition="in" filter="fade">
                                      <p:cBhvr>
                                        <p:cTn id="145" dur="500"/>
                                        <p:tgtEl>
                                          <p:spTgt spid="4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500"/>
                                        <p:tgtEl>
                                          <p:spTgt spid="50"/>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1"/>
                                        </p:tgtEl>
                                        <p:attrNameLst>
                                          <p:attrName>style.visibility</p:attrName>
                                        </p:attrNameLst>
                                      </p:cBhvr>
                                      <p:to>
                                        <p:strVal val="visible"/>
                                      </p:to>
                                    </p:set>
                                    <p:animEffect transition="in" filter="fade">
                                      <p:cBhvr>
                                        <p:cTn id="151" dur="500"/>
                                        <p:tgtEl>
                                          <p:spTgt spid="51"/>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fade">
                                      <p:cBhvr>
                                        <p:cTn id="154" dur="500"/>
                                        <p:tgtEl>
                                          <p:spTgt spid="5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fade">
                                      <p:cBhvr>
                                        <p:cTn id="157" dur="500"/>
                                        <p:tgtEl>
                                          <p:spTgt spid="5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4"/>
                                        </p:tgtEl>
                                        <p:attrNameLst>
                                          <p:attrName>style.visibility</p:attrName>
                                        </p:attrNameLst>
                                      </p:cBhvr>
                                      <p:to>
                                        <p:strVal val="visible"/>
                                      </p:to>
                                    </p:set>
                                    <p:animEffect transition="in" filter="fade">
                                      <p:cBhvr>
                                        <p:cTn id="160" dur="500"/>
                                        <p:tgtEl>
                                          <p:spTgt spid="5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5"/>
                                        </p:tgtEl>
                                        <p:attrNameLst>
                                          <p:attrName>style.visibility</p:attrName>
                                        </p:attrNameLst>
                                      </p:cBhvr>
                                      <p:to>
                                        <p:strVal val="visible"/>
                                      </p:to>
                                    </p:set>
                                    <p:animEffect transition="in" filter="fade">
                                      <p:cBhvr>
                                        <p:cTn id="163" dur="500"/>
                                        <p:tgtEl>
                                          <p:spTgt spid="5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56"/>
                                        </p:tgtEl>
                                        <p:attrNameLst>
                                          <p:attrName>style.visibility</p:attrName>
                                        </p:attrNameLst>
                                      </p:cBhvr>
                                      <p:to>
                                        <p:strVal val="visible"/>
                                      </p:to>
                                    </p:set>
                                    <p:animEffect transition="in" filter="fade">
                                      <p:cBhvr>
                                        <p:cTn id="166" dur="500"/>
                                        <p:tgtEl>
                                          <p:spTgt spid="5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57"/>
                                        </p:tgtEl>
                                        <p:attrNameLst>
                                          <p:attrName>style.visibility</p:attrName>
                                        </p:attrNameLst>
                                      </p:cBhvr>
                                      <p:to>
                                        <p:strVal val="visible"/>
                                      </p:to>
                                    </p:set>
                                    <p:animEffect transition="in" filter="fade">
                                      <p:cBhvr>
                                        <p:cTn id="169" dur="500"/>
                                        <p:tgtEl>
                                          <p:spTgt spid="5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500"/>
                                        <p:tgtEl>
                                          <p:spTgt spid="58"/>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9"/>
                                        </p:tgtEl>
                                        <p:attrNameLst>
                                          <p:attrName>style.visibility</p:attrName>
                                        </p:attrNameLst>
                                      </p:cBhvr>
                                      <p:to>
                                        <p:strVal val="visible"/>
                                      </p:to>
                                    </p:set>
                                    <p:animEffect transition="in" filter="fade">
                                      <p:cBhvr>
                                        <p:cTn id="175" dur="500"/>
                                        <p:tgtEl>
                                          <p:spTgt spid="5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60"/>
                                        </p:tgtEl>
                                        <p:attrNameLst>
                                          <p:attrName>style.visibility</p:attrName>
                                        </p:attrNameLst>
                                      </p:cBhvr>
                                      <p:to>
                                        <p:strVal val="visible"/>
                                      </p:to>
                                    </p:set>
                                    <p:animEffect transition="in" filter="fade">
                                      <p:cBhvr>
                                        <p:cTn id="178" dur="500"/>
                                        <p:tgtEl>
                                          <p:spTgt spid="60"/>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61"/>
                                        </p:tgtEl>
                                        <p:attrNameLst>
                                          <p:attrName>style.visibility</p:attrName>
                                        </p:attrNameLst>
                                      </p:cBhvr>
                                      <p:to>
                                        <p:strVal val="visible"/>
                                      </p:to>
                                    </p:set>
                                    <p:animEffect transition="in" filter="fade">
                                      <p:cBhvr>
                                        <p:cTn id="181" dur="500"/>
                                        <p:tgtEl>
                                          <p:spTgt spid="6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62"/>
                                        </p:tgtEl>
                                        <p:attrNameLst>
                                          <p:attrName>style.visibility</p:attrName>
                                        </p:attrNameLst>
                                      </p:cBhvr>
                                      <p:to>
                                        <p:strVal val="visible"/>
                                      </p:to>
                                    </p:set>
                                    <p:animEffect transition="in" filter="fade">
                                      <p:cBhvr>
                                        <p:cTn id="184" dur="500"/>
                                        <p:tgtEl>
                                          <p:spTgt spid="62"/>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3"/>
                                        </p:tgtEl>
                                        <p:attrNameLst>
                                          <p:attrName>style.visibility</p:attrName>
                                        </p:attrNameLst>
                                      </p:cBhvr>
                                      <p:to>
                                        <p:strVal val="visible"/>
                                      </p:to>
                                    </p:set>
                                    <p:animEffect transition="in" filter="fade">
                                      <p:cBhvr>
                                        <p:cTn id="187" dur="500"/>
                                        <p:tgtEl>
                                          <p:spTgt spid="63"/>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fade">
                                      <p:cBhvr>
                                        <p:cTn id="193" dur="500"/>
                                        <p:tgtEl>
                                          <p:spTgt spid="65"/>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66"/>
                                        </p:tgtEl>
                                        <p:attrNameLst>
                                          <p:attrName>style.visibility</p:attrName>
                                        </p:attrNameLst>
                                      </p:cBhvr>
                                      <p:to>
                                        <p:strVal val="visible"/>
                                      </p:to>
                                    </p:set>
                                    <p:animEffect transition="in" filter="fade">
                                      <p:cBhvr>
                                        <p:cTn id="196" dur="500"/>
                                        <p:tgtEl>
                                          <p:spTgt spid="66"/>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67"/>
                                        </p:tgtEl>
                                        <p:attrNameLst>
                                          <p:attrName>style.visibility</p:attrName>
                                        </p:attrNameLst>
                                      </p:cBhvr>
                                      <p:to>
                                        <p:strVal val="visible"/>
                                      </p:to>
                                    </p:set>
                                    <p:animEffect transition="in" filter="fade">
                                      <p:cBhvr>
                                        <p:cTn id="199" dur="500"/>
                                        <p:tgtEl>
                                          <p:spTgt spid="6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8"/>
                                        </p:tgtEl>
                                        <p:attrNameLst>
                                          <p:attrName>style.visibility</p:attrName>
                                        </p:attrNameLst>
                                      </p:cBhvr>
                                      <p:to>
                                        <p:strVal val="visible"/>
                                      </p:to>
                                    </p:set>
                                    <p:animEffect transition="in" filter="fade">
                                      <p:cBhvr>
                                        <p:cTn id="202" dur="500"/>
                                        <p:tgtEl>
                                          <p:spTgt spid="68"/>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9"/>
                                        </p:tgtEl>
                                        <p:attrNameLst>
                                          <p:attrName>style.visibility</p:attrName>
                                        </p:attrNameLst>
                                      </p:cBhvr>
                                      <p:to>
                                        <p:strVal val="visible"/>
                                      </p:to>
                                    </p:set>
                                    <p:animEffect transition="in" filter="fade">
                                      <p:cBhvr>
                                        <p:cTn id="205" dur="500"/>
                                        <p:tgtEl>
                                          <p:spTgt spid="69"/>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0"/>
                                        </p:tgtEl>
                                        <p:attrNameLst>
                                          <p:attrName>style.visibility</p:attrName>
                                        </p:attrNameLst>
                                      </p:cBhvr>
                                      <p:to>
                                        <p:strVal val="visible"/>
                                      </p:to>
                                    </p:set>
                                    <p:animEffect transition="in" filter="fade">
                                      <p:cBhvr>
                                        <p:cTn id="208" dur="500"/>
                                        <p:tgtEl>
                                          <p:spTgt spid="70"/>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1"/>
                                        </p:tgtEl>
                                        <p:attrNameLst>
                                          <p:attrName>style.visibility</p:attrName>
                                        </p:attrNameLst>
                                      </p:cBhvr>
                                      <p:to>
                                        <p:strVal val="visible"/>
                                      </p:to>
                                    </p:set>
                                    <p:animEffect transition="in" filter="fade">
                                      <p:cBhvr>
                                        <p:cTn id="211" dur="500"/>
                                        <p:tgtEl>
                                          <p:spTgt spid="71"/>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72"/>
                                        </p:tgtEl>
                                        <p:attrNameLst>
                                          <p:attrName>style.visibility</p:attrName>
                                        </p:attrNameLst>
                                      </p:cBhvr>
                                      <p:to>
                                        <p:strVal val="visible"/>
                                      </p:to>
                                    </p:set>
                                    <p:animEffect transition="in" filter="fade">
                                      <p:cBhvr>
                                        <p:cTn id="214" dur="500"/>
                                        <p:tgtEl>
                                          <p:spTgt spid="72"/>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73"/>
                                        </p:tgtEl>
                                        <p:attrNameLst>
                                          <p:attrName>style.visibility</p:attrName>
                                        </p:attrNameLst>
                                      </p:cBhvr>
                                      <p:to>
                                        <p:strVal val="visible"/>
                                      </p:to>
                                    </p:set>
                                    <p:animEffect transition="in" filter="fade">
                                      <p:cBhvr>
                                        <p:cTn id="217" dur="500"/>
                                        <p:tgtEl>
                                          <p:spTgt spid="73"/>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74"/>
                                        </p:tgtEl>
                                        <p:attrNameLst>
                                          <p:attrName>style.visibility</p:attrName>
                                        </p:attrNameLst>
                                      </p:cBhvr>
                                      <p:to>
                                        <p:strVal val="visible"/>
                                      </p:to>
                                    </p:set>
                                    <p:animEffect transition="in" filter="fade">
                                      <p:cBhvr>
                                        <p:cTn id="220" dur="500"/>
                                        <p:tgtEl>
                                          <p:spTgt spid="74"/>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fade">
                                      <p:cBhvr>
                                        <p:cTn id="223" dur="500"/>
                                        <p:tgtEl>
                                          <p:spTgt spid="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76"/>
                                        </p:tgtEl>
                                        <p:attrNameLst>
                                          <p:attrName>style.visibility</p:attrName>
                                        </p:attrNameLst>
                                      </p:cBhvr>
                                      <p:to>
                                        <p:strVal val="visible"/>
                                      </p:to>
                                    </p:set>
                                    <p:animEffect transition="in" filter="fade">
                                      <p:cBhvr>
                                        <p:cTn id="226" dur="500"/>
                                        <p:tgtEl>
                                          <p:spTgt spid="76"/>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77"/>
                                        </p:tgtEl>
                                        <p:attrNameLst>
                                          <p:attrName>style.visibility</p:attrName>
                                        </p:attrNameLst>
                                      </p:cBhvr>
                                      <p:to>
                                        <p:strVal val="visible"/>
                                      </p:to>
                                    </p:set>
                                    <p:animEffect transition="in" filter="fade">
                                      <p:cBhvr>
                                        <p:cTn id="229" dur="500"/>
                                        <p:tgtEl>
                                          <p:spTgt spid="77"/>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78"/>
                                        </p:tgtEl>
                                        <p:attrNameLst>
                                          <p:attrName>style.visibility</p:attrName>
                                        </p:attrNameLst>
                                      </p:cBhvr>
                                      <p:to>
                                        <p:strVal val="visible"/>
                                      </p:to>
                                    </p:set>
                                    <p:animEffect transition="in" filter="fade">
                                      <p:cBhvr>
                                        <p:cTn id="232" dur="500"/>
                                        <p:tgtEl>
                                          <p:spTgt spid="78"/>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animEffect transition="in" filter="fade">
                                      <p:cBhvr>
                                        <p:cTn id="235" dur="500"/>
                                        <p:tgtEl>
                                          <p:spTgt spid="79"/>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80"/>
                                        </p:tgtEl>
                                        <p:attrNameLst>
                                          <p:attrName>style.visibility</p:attrName>
                                        </p:attrNameLst>
                                      </p:cBhvr>
                                      <p:to>
                                        <p:strVal val="visible"/>
                                      </p:to>
                                    </p:set>
                                    <p:animEffect transition="in" filter="fade">
                                      <p:cBhvr>
                                        <p:cTn id="238" dur="500"/>
                                        <p:tgtEl>
                                          <p:spTgt spid="80"/>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81"/>
                                        </p:tgtEl>
                                        <p:attrNameLst>
                                          <p:attrName>style.visibility</p:attrName>
                                        </p:attrNameLst>
                                      </p:cBhvr>
                                      <p:to>
                                        <p:strVal val="visible"/>
                                      </p:to>
                                    </p:set>
                                    <p:animEffect transition="in" filter="fade">
                                      <p:cBhvr>
                                        <p:cTn id="241" dur="500"/>
                                        <p:tgtEl>
                                          <p:spTgt spid="81"/>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82"/>
                                        </p:tgtEl>
                                        <p:attrNameLst>
                                          <p:attrName>style.visibility</p:attrName>
                                        </p:attrNameLst>
                                      </p:cBhvr>
                                      <p:to>
                                        <p:strVal val="visible"/>
                                      </p:to>
                                    </p:set>
                                    <p:animEffect transition="in" filter="fade">
                                      <p:cBhvr>
                                        <p:cTn id="244" dur="500"/>
                                        <p:tgtEl>
                                          <p:spTgt spid="82"/>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83"/>
                                        </p:tgtEl>
                                        <p:attrNameLst>
                                          <p:attrName>style.visibility</p:attrName>
                                        </p:attrNameLst>
                                      </p:cBhvr>
                                      <p:to>
                                        <p:strVal val="visible"/>
                                      </p:to>
                                    </p:set>
                                    <p:animEffect transition="in" filter="fade">
                                      <p:cBhvr>
                                        <p:cTn id="247" dur="500"/>
                                        <p:tgtEl>
                                          <p:spTgt spid="83"/>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84"/>
                                        </p:tgtEl>
                                        <p:attrNameLst>
                                          <p:attrName>style.visibility</p:attrName>
                                        </p:attrNameLst>
                                      </p:cBhvr>
                                      <p:to>
                                        <p:strVal val="visible"/>
                                      </p:to>
                                    </p:set>
                                    <p:animEffect transition="in" filter="fade">
                                      <p:cBhvr>
                                        <p:cTn id="250" dur="500"/>
                                        <p:tgtEl>
                                          <p:spTgt spid="84"/>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85"/>
                                        </p:tgtEl>
                                        <p:attrNameLst>
                                          <p:attrName>style.visibility</p:attrName>
                                        </p:attrNameLst>
                                      </p:cBhvr>
                                      <p:to>
                                        <p:strVal val="visible"/>
                                      </p:to>
                                    </p:set>
                                    <p:animEffect transition="in" filter="fade">
                                      <p:cBhvr>
                                        <p:cTn id="253" dur="500"/>
                                        <p:tgtEl>
                                          <p:spTgt spid="85"/>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86"/>
                                        </p:tgtEl>
                                        <p:attrNameLst>
                                          <p:attrName>style.visibility</p:attrName>
                                        </p:attrNameLst>
                                      </p:cBhvr>
                                      <p:to>
                                        <p:strVal val="visible"/>
                                      </p:to>
                                    </p:set>
                                    <p:animEffect transition="in" filter="fade">
                                      <p:cBhvr>
                                        <p:cTn id="256" dur="500"/>
                                        <p:tgtEl>
                                          <p:spTgt spid="86"/>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87"/>
                                        </p:tgtEl>
                                        <p:attrNameLst>
                                          <p:attrName>style.visibility</p:attrName>
                                        </p:attrNameLst>
                                      </p:cBhvr>
                                      <p:to>
                                        <p:strVal val="visible"/>
                                      </p:to>
                                    </p:set>
                                    <p:animEffect transition="in" filter="fade">
                                      <p:cBhvr>
                                        <p:cTn id="259" dur="500"/>
                                        <p:tgtEl>
                                          <p:spTgt spid="87"/>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88"/>
                                        </p:tgtEl>
                                        <p:attrNameLst>
                                          <p:attrName>style.visibility</p:attrName>
                                        </p:attrNameLst>
                                      </p:cBhvr>
                                      <p:to>
                                        <p:strVal val="visible"/>
                                      </p:to>
                                    </p:set>
                                    <p:animEffect transition="in" filter="fade">
                                      <p:cBhvr>
                                        <p:cTn id="262" dur="500"/>
                                        <p:tgtEl>
                                          <p:spTgt spid="88"/>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89"/>
                                        </p:tgtEl>
                                        <p:attrNameLst>
                                          <p:attrName>style.visibility</p:attrName>
                                        </p:attrNameLst>
                                      </p:cBhvr>
                                      <p:to>
                                        <p:strVal val="visible"/>
                                      </p:to>
                                    </p:set>
                                    <p:animEffect transition="in" filter="fade">
                                      <p:cBhvr>
                                        <p:cTn id="265" dur="500"/>
                                        <p:tgtEl>
                                          <p:spTgt spid="89"/>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90"/>
                                        </p:tgtEl>
                                        <p:attrNameLst>
                                          <p:attrName>style.visibility</p:attrName>
                                        </p:attrNameLst>
                                      </p:cBhvr>
                                      <p:to>
                                        <p:strVal val="visible"/>
                                      </p:to>
                                    </p:set>
                                    <p:animEffect transition="in" filter="fade">
                                      <p:cBhvr>
                                        <p:cTn id="268" dur="500"/>
                                        <p:tgtEl>
                                          <p:spTgt spid="90"/>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91"/>
                                        </p:tgtEl>
                                        <p:attrNameLst>
                                          <p:attrName>style.visibility</p:attrName>
                                        </p:attrNameLst>
                                      </p:cBhvr>
                                      <p:to>
                                        <p:strVal val="visible"/>
                                      </p:to>
                                    </p:set>
                                    <p:animEffect transition="in" filter="fade">
                                      <p:cBhvr>
                                        <p:cTn id="271" dur="500"/>
                                        <p:tgtEl>
                                          <p:spTgt spid="91"/>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92"/>
                                        </p:tgtEl>
                                        <p:attrNameLst>
                                          <p:attrName>style.visibility</p:attrName>
                                        </p:attrNameLst>
                                      </p:cBhvr>
                                      <p:to>
                                        <p:strVal val="visible"/>
                                      </p:to>
                                    </p:set>
                                    <p:animEffect transition="in" filter="fade">
                                      <p:cBhvr>
                                        <p:cTn id="274" dur="500"/>
                                        <p:tgtEl>
                                          <p:spTgt spid="92"/>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93"/>
                                        </p:tgtEl>
                                        <p:attrNameLst>
                                          <p:attrName>style.visibility</p:attrName>
                                        </p:attrNameLst>
                                      </p:cBhvr>
                                      <p:to>
                                        <p:strVal val="visible"/>
                                      </p:to>
                                    </p:set>
                                    <p:animEffect transition="in" filter="fade">
                                      <p:cBhvr>
                                        <p:cTn id="277" dur="500"/>
                                        <p:tgtEl>
                                          <p:spTgt spid="93"/>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94"/>
                                        </p:tgtEl>
                                        <p:attrNameLst>
                                          <p:attrName>style.visibility</p:attrName>
                                        </p:attrNameLst>
                                      </p:cBhvr>
                                      <p:to>
                                        <p:strVal val="visible"/>
                                      </p:to>
                                    </p:set>
                                    <p:animEffect transition="in" filter="fade">
                                      <p:cBhvr>
                                        <p:cTn id="280" dur="500"/>
                                        <p:tgtEl>
                                          <p:spTgt spid="94"/>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95"/>
                                        </p:tgtEl>
                                        <p:attrNameLst>
                                          <p:attrName>style.visibility</p:attrName>
                                        </p:attrNameLst>
                                      </p:cBhvr>
                                      <p:to>
                                        <p:strVal val="visible"/>
                                      </p:to>
                                    </p:set>
                                    <p:animEffect transition="in" filter="fade">
                                      <p:cBhvr>
                                        <p:cTn id="283" dur="500"/>
                                        <p:tgtEl>
                                          <p:spTgt spid="95"/>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97"/>
                                        </p:tgtEl>
                                        <p:attrNameLst>
                                          <p:attrName>style.visibility</p:attrName>
                                        </p:attrNameLst>
                                      </p:cBhvr>
                                      <p:to>
                                        <p:strVal val="visible"/>
                                      </p:to>
                                    </p:set>
                                    <p:animEffect transition="in" filter="fade">
                                      <p:cBhvr>
                                        <p:cTn id="286" dur="500"/>
                                        <p:tgtEl>
                                          <p:spTgt spid="97"/>
                                        </p:tgtEl>
                                      </p:cBhvr>
                                    </p:animEffect>
                                  </p:childTnLst>
                                </p:cTn>
                              </p:par>
                              <p:par>
                                <p:cTn id="287" presetID="10" presetClass="entr" presetSubtype="0" fill="hold" nodeType="withEffect">
                                  <p:stCondLst>
                                    <p:cond delay="0"/>
                                  </p:stCondLst>
                                  <p:childTnLst>
                                    <p:set>
                                      <p:cBhvr>
                                        <p:cTn id="288" dur="1" fill="hold">
                                          <p:stCondLst>
                                            <p:cond delay="0"/>
                                          </p:stCondLst>
                                        </p:cTn>
                                        <p:tgtEl>
                                          <p:spTgt spid="98"/>
                                        </p:tgtEl>
                                        <p:attrNameLst>
                                          <p:attrName>style.visibility</p:attrName>
                                        </p:attrNameLst>
                                      </p:cBhvr>
                                      <p:to>
                                        <p:strVal val="visible"/>
                                      </p:to>
                                    </p:set>
                                    <p:animEffect transition="in" filter="fade">
                                      <p:cBhvr>
                                        <p:cTn id="289" dur="500"/>
                                        <p:tgtEl>
                                          <p:spTgt spid="98"/>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ntr" presetSubtype="0" fill="hold" nodeType="clickEffect">
                                  <p:stCondLst>
                                    <p:cond delay="0"/>
                                  </p:stCondLst>
                                  <p:childTnLst>
                                    <p:set>
                                      <p:cBhvr>
                                        <p:cTn id="293" dur="1" fill="hold">
                                          <p:stCondLst>
                                            <p:cond delay="0"/>
                                          </p:stCondLst>
                                        </p:cTn>
                                        <p:tgtEl>
                                          <p:spTgt spid="123"/>
                                        </p:tgtEl>
                                        <p:attrNameLst>
                                          <p:attrName>style.visibility</p:attrName>
                                        </p:attrNameLst>
                                      </p:cBhvr>
                                      <p:to>
                                        <p:strVal val="visible"/>
                                      </p:to>
                                    </p:set>
                                    <p:animEffect transition="in" filter="fade">
                                      <p:cBhvr>
                                        <p:cTn id="294" dur="500"/>
                                        <p:tgtEl>
                                          <p:spTgt spid="123"/>
                                        </p:tgtEl>
                                      </p:cBhvr>
                                    </p:animEffect>
                                  </p:childTnLst>
                                </p:cTn>
                              </p:par>
                            </p:childTnLst>
                          </p:cTn>
                        </p:par>
                      </p:childTnLst>
                    </p:cTn>
                  </p:par>
                  <p:par>
                    <p:cTn id="295" fill="hold">
                      <p:stCondLst>
                        <p:cond delay="indefinite"/>
                      </p:stCondLst>
                      <p:childTnLst>
                        <p:par>
                          <p:cTn id="296" fill="hold">
                            <p:stCondLst>
                              <p:cond delay="0"/>
                            </p:stCondLst>
                            <p:childTnLst>
                              <p:par>
                                <p:cTn id="297" presetID="10" presetClass="entr" presetSubtype="0" fill="hold" grpId="0" nodeType="clickEffect">
                                  <p:stCondLst>
                                    <p:cond delay="0"/>
                                  </p:stCondLst>
                                  <p:childTnLst>
                                    <p:set>
                                      <p:cBhvr>
                                        <p:cTn id="298" dur="1" fill="hold">
                                          <p:stCondLst>
                                            <p:cond delay="0"/>
                                          </p:stCondLst>
                                        </p:cTn>
                                        <p:tgtEl>
                                          <p:spTgt spid="202"/>
                                        </p:tgtEl>
                                        <p:attrNameLst>
                                          <p:attrName>style.visibility</p:attrName>
                                        </p:attrNameLst>
                                      </p:cBhvr>
                                      <p:to>
                                        <p:strVal val="visible"/>
                                      </p:to>
                                    </p:set>
                                    <p:animEffect transition="in" filter="fade">
                                      <p:cBhvr>
                                        <p:cTn id="299" dur="500"/>
                                        <p:tgtEl>
                                          <p:spTgt spid="202"/>
                                        </p:tgtEl>
                                      </p:cBhvr>
                                    </p:animEffect>
                                  </p:childTnLst>
                                </p:cTn>
                              </p:par>
                              <p:par>
                                <p:cTn id="300" presetID="10" presetClass="entr" presetSubtype="0" fill="hold" grpId="0" nodeType="withEffect">
                                  <p:stCondLst>
                                    <p:cond delay="0"/>
                                  </p:stCondLst>
                                  <p:childTnLst>
                                    <p:set>
                                      <p:cBhvr>
                                        <p:cTn id="301" dur="1" fill="hold">
                                          <p:stCondLst>
                                            <p:cond delay="0"/>
                                          </p:stCondLst>
                                        </p:cTn>
                                        <p:tgtEl>
                                          <p:spTgt spid="201"/>
                                        </p:tgtEl>
                                        <p:attrNameLst>
                                          <p:attrName>style.visibility</p:attrName>
                                        </p:attrNameLst>
                                      </p:cBhvr>
                                      <p:to>
                                        <p:strVal val="visible"/>
                                      </p:to>
                                    </p:set>
                                    <p:animEffect transition="in" filter="fade">
                                      <p:cBhvr>
                                        <p:cTn id="302" dur="500"/>
                                        <p:tgtEl>
                                          <p:spTgt spid="201"/>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nodeType="clickEffect">
                                  <p:stCondLst>
                                    <p:cond delay="0"/>
                                  </p:stCondLst>
                                  <p:childTnLst>
                                    <p:set>
                                      <p:cBhvr>
                                        <p:cTn id="306" dur="1" fill="hold">
                                          <p:stCondLst>
                                            <p:cond delay="0"/>
                                          </p:stCondLst>
                                        </p:cTn>
                                        <p:tgtEl>
                                          <p:spTgt spid="104"/>
                                        </p:tgtEl>
                                        <p:attrNameLst>
                                          <p:attrName>style.visibility</p:attrName>
                                        </p:attrNameLst>
                                      </p:cBhvr>
                                      <p:to>
                                        <p:strVal val="visible"/>
                                      </p:to>
                                    </p:set>
                                    <p:animEffect transition="in" filter="fade">
                                      <p:cBhvr>
                                        <p:cTn id="307" dur="500"/>
                                        <p:tgtEl>
                                          <p:spTgt spid="104"/>
                                        </p:tgtEl>
                                      </p:cBhvr>
                                    </p:animEffec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grpId="0" nodeType="clickEffect">
                                  <p:stCondLst>
                                    <p:cond delay="0"/>
                                  </p:stCondLst>
                                  <p:childTnLst>
                                    <p:set>
                                      <p:cBhvr>
                                        <p:cTn id="311" dur="1" fill="hold">
                                          <p:stCondLst>
                                            <p:cond delay="0"/>
                                          </p:stCondLst>
                                        </p:cTn>
                                        <p:tgtEl>
                                          <p:spTgt spid="100"/>
                                        </p:tgtEl>
                                        <p:attrNameLst>
                                          <p:attrName>style.visibility</p:attrName>
                                        </p:attrNameLst>
                                      </p:cBhvr>
                                      <p:to>
                                        <p:strVal val="visible"/>
                                      </p:to>
                                    </p:set>
                                    <p:animEffect transition="in" filter="fade">
                                      <p:cBhvr>
                                        <p:cTn id="312" dur="500"/>
                                        <p:tgtEl>
                                          <p:spTgt spid="100"/>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101"/>
                                        </p:tgtEl>
                                        <p:attrNameLst>
                                          <p:attrName>style.visibility</p:attrName>
                                        </p:attrNameLst>
                                      </p:cBhvr>
                                      <p:to>
                                        <p:strVal val="visible"/>
                                      </p:to>
                                    </p:set>
                                    <p:animEffect transition="in" filter="fade">
                                      <p:cBhvr>
                                        <p:cTn id="315" dur="500"/>
                                        <p:tgtEl>
                                          <p:spTgt spid="101"/>
                                        </p:tgtEl>
                                      </p:cBhvr>
                                    </p:animEffect>
                                  </p:childTnLst>
                                </p:cTn>
                              </p:par>
                              <p:par>
                                <p:cTn id="316" presetID="10" presetClass="entr" presetSubtype="0" fill="hold" grpId="0" nodeType="withEffect">
                                  <p:stCondLst>
                                    <p:cond delay="0"/>
                                  </p:stCondLst>
                                  <p:childTnLst>
                                    <p:set>
                                      <p:cBhvr>
                                        <p:cTn id="317" dur="1" fill="hold">
                                          <p:stCondLst>
                                            <p:cond delay="0"/>
                                          </p:stCondLst>
                                        </p:cTn>
                                        <p:tgtEl>
                                          <p:spTgt spid="111"/>
                                        </p:tgtEl>
                                        <p:attrNameLst>
                                          <p:attrName>style.visibility</p:attrName>
                                        </p:attrNameLst>
                                      </p:cBhvr>
                                      <p:to>
                                        <p:strVal val="visible"/>
                                      </p:to>
                                    </p:set>
                                    <p:animEffect transition="in" filter="fade">
                                      <p:cBhvr>
                                        <p:cTn id="318" dur="500"/>
                                        <p:tgtEl>
                                          <p:spTgt spid="111"/>
                                        </p:tgtEl>
                                      </p:cBhvr>
                                    </p:animEffec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grpId="0" nodeType="clickEffect">
                                  <p:stCondLst>
                                    <p:cond delay="0"/>
                                  </p:stCondLst>
                                  <p:childTnLst>
                                    <p:set>
                                      <p:cBhvr>
                                        <p:cTn id="322" dur="1" fill="hold">
                                          <p:stCondLst>
                                            <p:cond delay="0"/>
                                          </p:stCondLst>
                                        </p:cTn>
                                        <p:tgtEl>
                                          <p:spTgt spid="148"/>
                                        </p:tgtEl>
                                        <p:attrNameLst>
                                          <p:attrName>style.visibility</p:attrName>
                                        </p:attrNameLst>
                                      </p:cBhvr>
                                      <p:to>
                                        <p:strVal val="visible"/>
                                      </p:to>
                                    </p:set>
                                    <p:animEffect transition="in" filter="fade">
                                      <p:cBhvr>
                                        <p:cTn id="323" dur="500"/>
                                        <p:tgtEl>
                                          <p:spTgt spid="148"/>
                                        </p:tgtEl>
                                      </p:cBhvr>
                                    </p:animEffect>
                                  </p:childTnLst>
                                </p:cTn>
                              </p:par>
                            </p:childTnLst>
                          </p:cTn>
                        </p:par>
                      </p:childTnLst>
                    </p:cTn>
                  </p:par>
                  <p:par>
                    <p:cTn id="324" fill="hold">
                      <p:stCondLst>
                        <p:cond delay="indefinite"/>
                      </p:stCondLst>
                      <p:childTnLst>
                        <p:par>
                          <p:cTn id="325" fill="hold">
                            <p:stCondLst>
                              <p:cond delay="0"/>
                            </p:stCondLst>
                            <p:childTnLst>
                              <p:par>
                                <p:cTn id="326" presetID="10" presetClass="entr" presetSubtype="0" fill="hold" nodeType="clickEffect">
                                  <p:stCondLst>
                                    <p:cond delay="0"/>
                                  </p:stCondLst>
                                  <p:childTnLst>
                                    <p:set>
                                      <p:cBhvr>
                                        <p:cTn id="327" dur="1" fill="hold">
                                          <p:stCondLst>
                                            <p:cond delay="0"/>
                                          </p:stCondLst>
                                        </p:cTn>
                                        <p:tgtEl>
                                          <p:spTgt spid="134"/>
                                        </p:tgtEl>
                                        <p:attrNameLst>
                                          <p:attrName>style.visibility</p:attrName>
                                        </p:attrNameLst>
                                      </p:cBhvr>
                                      <p:to>
                                        <p:strVal val="visible"/>
                                      </p:to>
                                    </p:set>
                                    <p:animEffect transition="in" filter="fade">
                                      <p:cBhvr>
                                        <p:cTn id="328" dur="500"/>
                                        <p:tgtEl>
                                          <p:spTgt spid="134"/>
                                        </p:tgtEl>
                                      </p:cBhvr>
                                    </p:animEffect>
                                  </p:childTnLst>
                                </p:cTn>
                              </p:par>
                            </p:childTnLst>
                          </p:cTn>
                        </p:par>
                      </p:childTnLst>
                    </p:cTn>
                  </p:par>
                  <p:par>
                    <p:cTn id="329" fill="hold">
                      <p:stCondLst>
                        <p:cond delay="indefinite"/>
                      </p:stCondLst>
                      <p:childTnLst>
                        <p:par>
                          <p:cTn id="330" fill="hold">
                            <p:stCondLst>
                              <p:cond delay="0"/>
                            </p:stCondLst>
                            <p:childTnLst>
                              <p:par>
                                <p:cTn id="331" presetID="10" presetClass="entr" presetSubtype="0" fill="hold" grpId="0" nodeType="clickEffect">
                                  <p:stCondLst>
                                    <p:cond delay="0"/>
                                  </p:stCondLst>
                                  <p:childTnLst>
                                    <p:set>
                                      <p:cBhvr>
                                        <p:cTn id="332" dur="1" fill="hold">
                                          <p:stCondLst>
                                            <p:cond delay="0"/>
                                          </p:stCondLst>
                                        </p:cTn>
                                        <p:tgtEl>
                                          <p:spTgt spid="149"/>
                                        </p:tgtEl>
                                        <p:attrNameLst>
                                          <p:attrName>style.visibility</p:attrName>
                                        </p:attrNameLst>
                                      </p:cBhvr>
                                      <p:to>
                                        <p:strVal val="visible"/>
                                      </p:to>
                                    </p:set>
                                    <p:animEffect transition="in" filter="fade">
                                      <p:cBhvr>
                                        <p:cTn id="333" dur="500"/>
                                        <p:tgtEl>
                                          <p:spTgt spid="149"/>
                                        </p:tgtEl>
                                      </p:cBhvr>
                                    </p:animEffect>
                                  </p:childTnLst>
                                </p:cTn>
                              </p:par>
                            </p:childTnLst>
                          </p:cTn>
                        </p:par>
                      </p:childTnLst>
                    </p:cTn>
                  </p:par>
                  <p:par>
                    <p:cTn id="334" fill="hold">
                      <p:stCondLst>
                        <p:cond delay="indefinite"/>
                      </p:stCondLst>
                      <p:childTnLst>
                        <p:par>
                          <p:cTn id="335" fill="hold">
                            <p:stCondLst>
                              <p:cond delay="0"/>
                            </p:stCondLst>
                            <p:childTnLst>
                              <p:par>
                                <p:cTn id="336" presetID="10" presetClass="entr" presetSubtype="0" fill="hold" nodeType="clickEffect">
                                  <p:stCondLst>
                                    <p:cond delay="0"/>
                                  </p:stCondLst>
                                  <p:childTnLst>
                                    <p:set>
                                      <p:cBhvr>
                                        <p:cTn id="337" dur="1" fill="hold">
                                          <p:stCondLst>
                                            <p:cond delay="0"/>
                                          </p:stCondLst>
                                        </p:cTn>
                                        <p:tgtEl>
                                          <p:spTgt spid="116"/>
                                        </p:tgtEl>
                                        <p:attrNameLst>
                                          <p:attrName>style.visibility</p:attrName>
                                        </p:attrNameLst>
                                      </p:cBhvr>
                                      <p:to>
                                        <p:strVal val="visible"/>
                                      </p:to>
                                    </p:set>
                                    <p:animEffect transition="in" filter="fade">
                                      <p:cBhvr>
                                        <p:cTn id="338" dur="500"/>
                                        <p:tgtEl>
                                          <p:spTgt spid="116"/>
                                        </p:tgtEl>
                                      </p:cBhvr>
                                    </p:animEffect>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grpId="0" nodeType="clickEffect">
                                  <p:stCondLst>
                                    <p:cond delay="0"/>
                                  </p:stCondLst>
                                  <p:childTnLst>
                                    <p:set>
                                      <p:cBhvr>
                                        <p:cTn id="342" dur="1" fill="hold">
                                          <p:stCondLst>
                                            <p:cond delay="0"/>
                                          </p:stCondLst>
                                        </p:cTn>
                                        <p:tgtEl>
                                          <p:spTgt spid="150"/>
                                        </p:tgtEl>
                                        <p:attrNameLst>
                                          <p:attrName>style.visibility</p:attrName>
                                        </p:attrNameLst>
                                      </p:cBhvr>
                                      <p:to>
                                        <p:strVal val="visible"/>
                                      </p:to>
                                    </p:set>
                                    <p:animEffect transition="in" filter="fade">
                                      <p:cBhvr>
                                        <p:cTn id="343" dur="500"/>
                                        <p:tgtEl>
                                          <p:spTgt spid="150"/>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131"/>
                                        </p:tgtEl>
                                        <p:attrNameLst>
                                          <p:attrName>style.visibility</p:attrName>
                                        </p:attrNameLst>
                                      </p:cBhvr>
                                      <p:to>
                                        <p:strVal val="visible"/>
                                      </p:to>
                                    </p:set>
                                    <p:animEffect transition="in" filter="fade">
                                      <p:cBhvr>
                                        <p:cTn id="348" dur="500"/>
                                        <p:tgtEl>
                                          <p:spTgt spid="131"/>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grpId="0" nodeType="clickEffect">
                                  <p:stCondLst>
                                    <p:cond delay="0"/>
                                  </p:stCondLst>
                                  <p:childTnLst>
                                    <p:set>
                                      <p:cBhvr>
                                        <p:cTn id="352" dur="1" fill="hold">
                                          <p:stCondLst>
                                            <p:cond delay="0"/>
                                          </p:stCondLst>
                                        </p:cTn>
                                        <p:tgtEl>
                                          <p:spTgt spid="152"/>
                                        </p:tgtEl>
                                        <p:attrNameLst>
                                          <p:attrName>style.visibility</p:attrName>
                                        </p:attrNameLst>
                                      </p:cBhvr>
                                      <p:to>
                                        <p:strVal val="visible"/>
                                      </p:to>
                                    </p:set>
                                    <p:animEffect transition="in" filter="fade">
                                      <p:cBhvr>
                                        <p:cTn id="353" dur="500"/>
                                        <p:tgtEl>
                                          <p:spTgt spid="152"/>
                                        </p:tgtEl>
                                      </p:cBhvr>
                                    </p:animEffect>
                                  </p:childTnLst>
                                </p:cTn>
                              </p:par>
                            </p:childTnLst>
                          </p:cTn>
                        </p:par>
                      </p:childTnLst>
                    </p:cTn>
                  </p:par>
                  <p:par>
                    <p:cTn id="354" fill="hold">
                      <p:stCondLst>
                        <p:cond delay="indefinite"/>
                      </p:stCondLst>
                      <p:childTnLst>
                        <p:par>
                          <p:cTn id="355" fill="hold">
                            <p:stCondLst>
                              <p:cond delay="0"/>
                            </p:stCondLst>
                            <p:childTnLst>
                              <p:par>
                                <p:cTn id="356" presetID="10" presetClass="entr" presetSubtype="0" fill="hold" nodeType="clickEffect">
                                  <p:stCondLst>
                                    <p:cond delay="0"/>
                                  </p:stCondLst>
                                  <p:childTnLst>
                                    <p:set>
                                      <p:cBhvr>
                                        <p:cTn id="357" dur="1" fill="hold">
                                          <p:stCondLst>
                                            <p:cond delay="0"/>
                                          </p:stCondLst>
                                        </p:cTn>
                                        <p:tgtEl>
                                          <p:spTgt spid="133"/>
                                        </p:tgtEl>
                                        <p:attrNameLst>
                                          <p:attrName>style.visibility</p:attrName>
                                        </p:attrNameLst>
                                      </p:cBhvr>
                                      <p:to>
                                        <p:strVal val="visible"/>
                                      </p:to>
                                    </p:set>
                                    <p:animEffect transition="in" filter="fade">
                                      <p:cBhvr>
                                        <p:cTn id="358" dur="500"/>
                                        <p:tgtEl>
                                          <p:spTgt spid="133"/>
                                        </p:tgtEl>
                                      </p:cBhvr>
                                    </p:animEffect>
                                  </p:childTnLst>
                                </p:cTn>
                              </p:par>
                            </p:childTnLst>
                          </p:cTn>
                        </p:par>
                      </p:childTnLst>
                    </p:cTn>
                  </p:par>
                  <p:par>
                    <p:cTn id="359" fill="hold">
                      <p:stCondLst>
                        <p:cond delay="indefinite"/>
                      </p:stCondLst>
                      <p:childTnLst>
                        <p:par>
                          <p:cTn id="360" fill="hold">
                            <p:stCondLst>
                              <p:cond delay="0"/>
                            </p:stCondLst>
                            <p:childTnLst>
                              <p:par>
                                <p:cTn id="361" presetID="10" presetClass="entr" presetSubtype="0" fill="hold" grpId="0" nodeType="clickEffect">
                                  <p:stCondLst>
                                    <p:cond delay="0"/>
                                  </p:stCondLst>
                                  <p:childTnLst>
                                    <p:set>
                                      <p:cBhvr>
                                        <p:cTn id="362" dur="1" fill="hold">
                                          <p:stCondLst>
                                            <p:cond delay="0"/>
                                          </p:stCondLst>
                                        </p:cTn>
                                        <p:tgtEl>
                                          <p:spTgt spid="154"/>
                                        </p:tgtEl>
                                        <p:attrNameLst>
                                          <p:attrName>style.visibility</p:attrName>
                                        </p:attrNameLst>
                                      </p:cBhvr>
                                      <p:to>
                                        <p:strVal val="visible"/>
                                      </p:to>
                                    </p:set>
                                    <p:animEffect transition="in" filter="fade">
                                      <p:cBhvr>
                                        <p:cTn id="363" dur="500"/>
                                        <p:tgtEl>
                                          <p:spTgt spid="154"/>
                                        </p:tgtEl>
                                      </p:cBhvr>
                                    </p:animEffect>
                                  </p:childTnLst>
                                </p:cTn>
                              </p:par>
                            </p:childTnLst>
                          </p:cTn>
                        </p:par>
                      </p:childTnLst>
                    </p:cTn>
                  </p:par>
                  <p:par>
                    <p:cTn id="364" fill="hold">
                      <p:stCondLst>
                        <p:cond delay="indefinite"/>
                      </p:stCondLst>
                      <p:childTnLst>
                        <p:par>
                          <p:cTn id="365" fill="hold">
                            <p:stCondLst>
                              <p:cond delay="0"/>
                            </p:stCondLst>
                            <p:childTnLst>
                              <p:par>
                                <p:cTn id="366" presetID="10" presetClass="entr" presetSubtype="0" fill="hold" grpId="0" nodeType="clickEffect">
                                  <p:stCondLst>
                                    <p:cond delay="0"/>
                                  </p:stCondLst>
                                  <p:childTnLst>
                                    <p:set>
                                      <p:cBhvr>
                                        <p:cTn id="367" dur="1" fill="hold">
                                          <p:stCondLst>
                                            <p:cond delay="0"/>
                                          </p:stCondLst>
                                        </p:cTn>
                                        <p:tgtEl>
                                          <p:spTgt spid="151"/>
                                        </p:tgtEl>
                                        <p:attrNameLst>
                                          <p:attrName>style.visibility</p:attrName>
                                        </p:attrNameLst>
                                      </p:cBhvr>
                                      <p:to>
                                        <p:strVal val="visible"/>
                                      </p:to>
                                    </p:set>
                                    <p:animEffect transition="in" filter="fade">
                                      <p:cBhvr>
                                        <p:cTn id="368" dur="500"/>
                                        <p:tgtEl>
                                          <p:spTgt spid="151"/>
                                        </p:tgtEl>
                                      </p:cBhvr>
                                    </p:animEffect>
                                  </p:childTnLst>
                                </p:cTn>
                              </p:par>
                            </p:childTnLst>
                          </p:cTn>
                        </p:par>
                      </p:childTnLst>
                    </p:cTn>
                  </p:par>
                  <p:par>
                    <p:cTn id="369" fill="hold">
                      <p:stCondLst>
                        <p:cond delay="indefinite"/>
                      </p:stCondLst>
                      <p:childTnLst>
                        <p:par>
                          <p:cTn id="370" fill="hold">
                            <p:stCondLst>
                              <p:cond delay="0"/>
                            </p:stCondLst>
                            <p:childTnLst>
                              <p:par>
                                <p:cTn id="371" presetID="10" presetClass="entr" presetSubtype="0" fill="hold" grpId="0" nodeType="clickEffect">
                                  <p:stCondLst>
                                    <p:cond delay="0"/>
                                  </p:stCondLst>
                                  <p:childTnLst>
                                    <p:set>
                                      <p:cBhvr>
                                        <p:cTn id="372" dur="1" fill="hold">
                                          <p:stCondLst>
                                            <p:cond delay="0"/>
                                          </p:stCondLst>
                                        </p:cTn>
                                        <p:tgtEl>
                                          <p:spTgt spid="114"/>
                                        </p:tgtEl>
                                        <p:attrNameLst>
                                          <p:attrName>style.visibility</p:attrName>
                                        </p:attrNameLst>
                                      </p:cBhvr>
                                      <p:to>
                                        <p:strVal val="visible"/>
                                      </p:to>
                                    </p:set>
                                    <p:animEffect transition="in" filter="fade">
                                      <p:cBhvr>
                                        <p:cTn id="373" dur="500"/>
                                        <p:tgtEl>
                                          <p:spTgt spid="114"/>
                                        </p:tgtEl>
                                      </p:cBhvr>
                                    </p:animEffect>
                                  </p:childTnLst>
                                </p:cTn>
                              </p:par>
                              <p:par>
                                <p:cTn id="374" presetID="10" presetClass="entr" presetSubtype="0" fill="hold" nodeType="withEffect">
                                  <p:stCondLst>
                                    <p:cond delay="0"/>
                                  </p:stCondLst>
                                  <p:childTnLst>
                                    <p:set>
                                      <p:cBhvr>
                                        <p:cTn id="375" dur="1" fill="hold">
                                          <p:stCondLst>
                                            <p:cond delay="0"/>
                                          </p:stCondLst>
                                        </p:cTn>
                                        <p:tgtEl>
                                          <p:spTgt spid="103"/>
                                        </p:tgtEl>
                                        <p:attrNameLst>
                                          <p:attrName>style.visibility</p:attrName>
                                        </p:attrNameLst>
                                      </p:cBhvr>
                                      <p:to>
                                        <p:strVal val="visible"/>
                                      </p:to>
                                    </p:set>
                                    <p:animEffect transition="in" filter="fade">
                                      <p:cBhvr>
                                        <p:cTn id="376" dur="500"/>
                                        <p:tgtEl>
                                          <p:spTgt spid="103"/>
                                        </p:tgtEl>
                                      </p:cBhvr>
                                    </p:animEffect>
                                  </p:childTnLst>
                                </p:cTn>
                              </p:par>
                            </p:childTnLst>
                          </p:cTn>
                        </p:par>
                      </p:childTnLst>
                    </p:cTn>
                  </p:par>
                  <p:par>
                    <p:cTn id="377" fill="hold">
                      <p:stCondLst>
                        <p:cond delay="indefinite"/>
                      </p:stCondLst>
                      <p:childTnLst>
                        <p:par>
                          <p:cTn id="378" fill="hold">
                            <p:stCondLst>
                              <p:cond delay="0"/>
                            </p:stCondLst>
                            <p:childTnLst>
                              <p:par>
                                <p:cTn id="379" presetID="10" presetClass="entr" presetSubtype="0" fill="hold" grpId="0" nodeType="clickEffect">
                                  <p:stCondLst>
                                    <p:cond delay="0"/>
                                  </p:stCondLst>
                                  <p:childTnLst>
                                    <p:set>
                                      <p:cBhvr>
                                        <p:cTn id="380" dur="1" fill="hold">
                                          <p:stCondLst>
                                            <p:cond delay="0"/>
                                          </p:stCondLst>
                                        </p:cTn>
                                        <p:tgtEl>
                                          <p:spTgt spid="105"/>
                                        </p:tgtEl>
                                        <p:attrNameLst>
                                          <p:attrName>style.visibility</p:attrName>
                                        </p:attrNameLst>
                                      </p:cBhvr>
                                      <p:to>
                                        <p:strVal val="visible"/>
                                      </p:to>
                                    </p:set>
                                    <p:animEffect transition="in" filter="fade">
                                      <p:cBhvr>
                                        <p:cTn id="381" dur="500"/>
                                        <p:tgtEl>
                                          <p:spTgt spid="105"/>
                                        </p:tgtEl>
                                      </p:cBhvr>
                                    </p:animEffect>
                                  </p:childTnLst>
                                </p:cTn>
                              </p:par>
                              <p:par>
                                <p:cTn id="382" presetID="10" presetClass="entr" presetSubtype="0" fill="hold" grpId="0" nodeType="withEffect">
                                  <p:stCondLst>
                                    <p:cond delay="0"/>
                                  </p:stCondLst>
                                  <p:childTnLst>
                                    <p:set>
                                      <p:cBhvr>
                                        <p:cTn id="383" dur="1" fill="hold">
                                          <p:stCondLst>
                                            <p:cond delay="0"/>
                                          </p:stCondLst>
                                        </p:cTn>
                                        <p:tgtEl>
                                          <p:spTgt spid="109"/>
                                        </p:tgtEl>
                                        <p:attrNameLst>
                                          <p:attrName>style.visibility</p:attrName>
                                        </p:attrNameLst>
                                      </p:cBhvr>
                                      <p:to>
                                        <p:strVal val="visible"/>
                                      </p:to>
                                    </p:set>
                                    <p:animEffect transition="in" filter="fade">
                                      <p:cBhvr>
                                        <p:cTn id="384" dur="500"/>
                                        <p:tgtEl>
                                          <p:spTgt spid="109"/>
                                        </p:tgtEl>
                                      </p:cBhvr>
                                    </p:animEffect>
                                  </p:childTnLst>
                                </p:cTn>
                              </p:par>
                              <p:par>
                                <p:cTn id="385" presetID="10" presetClass="entr" presetSubtype="0" fill="hold" grpId="0" nodeType="withEffect">
                                  <p:stCondLst>
                                    <p:cond delay="0"/>
                                  </p:stCondLst>
                                  <p:childTnLst>
                                    <p:set>
                                      <p:cBhvr>
                                        <p:cTn id="386" dur="1" fill="hold">
                                          <p:stCondLst>
                                            <p:cond delay="0"/>
                                          </p:stCondLst>
                                        </p:cTn>
                                        <p:tgtEl>
                                          <p:spTgt spid="112"/>
                                        </p:tgtEl>
                                        <p:attrNameLst>
                                          <p:attrName>style.visibility</p:attrName>
                                        </p:attrNameLst>
                                      </p:cBhvr>
                                      <p:to>
                                        <p:strVal val="visible"/>
                                      </p:to>
                                    </p:set>
                                    <p:animEffect transition="in" filter="fade">
                                      <p:cBhvr>
                                        <p:cTn id="387" dur="500"/>
                                        <p:tgtEl>
                                          <p:spTgt spid="112"/>
                                        </p:tgtEl>
                                      </p:cBhvr>
                                    </p:animEffect>
                                  </p:childTnLst>
                                </p:cTn>
                              </p:par>
                            </p:childTnLst>
                          </p:cTn>
                        </p:par>
                      </p:childTnLst>
                    </p:cTn>
                  </p:par>
                  <p:par>
                    <p:cTn id="388" fill="hold">
                      <p:stCondLst>
                        <p:cond delay="indefinite"/>
                      </p:stCondLst>
                      <p:childTnLst>
                        <p:par>
                          <p:cTn id="389" fill="hold">
                            <p:stCondLst>
                              <p:cond delay="0"/>
                            </p:stCondLst>
                            <p:childTnLst>
                              <p:par>
                                <p:cTn id="390" presetID="10" presetClass="entr" presetSubtype="0" fill="hold" grpId="0" nodeType="clickEffect">
                                  <p:stCondLst>
                                    <p:cond delay="0"/>
                                  </p:stCondLst>
                                  <p:childTnLst>
                                    <p:set>
                                      <p:cBhvr>
                                        <p:cTn id="391" dur="1" fill="hold">
                                          <p:stCondLst>
                                            <p:cond delay="0"/>
                                          </p:stCondLst>
                                        </p:cTn>
                                        <p:tgtEl>
                                          <p:spTgt spid="155"/>
                                        </p:tgtEl>
                                        <p:attrNameLst>
                                          <p:attrName>style.visibility</p:attrName>
                                        </p:attrNameLst>
                                      </p:cBhvr>
                                      <p:to>
                                        <p:strVal val="visible"/>
                                      </p:to>
                                    </p:set>
                                    <p:animEffect transition="in" filter="fade">
                                      <p:cBhvr>
                                        <p:cTn id="392" dur="500"/>
                                        <p:tgtEl>
                                          <p:spTgt spid="155"/>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nodeType="clickEffect">
                                  <p:stCondLst>
                                    <p:cond delay="0"/>
                                  </p:stCondLst>
                                  <p:childTnLst>
                                    <p:set>
                                      <p:cBhvr>
                                        <p:cTn id="396" dur="1" fill="hold">
                                          <p:stCondLst>
                                            <p:cond delay="0"/>
                                          </p:stCondLst>
                                        </p:cTn>
                                        <p:tgtEl>
                                          <p:spTgt spid="162"/>
                                        </p:tgtEl>
                                        <p:attrNameLst>
                                          <p:attrName>style.visibility</p:attrName>
                                        </p:attrNameLst>
                                      </p:cBhvr>
                                      <p:to>
                                        <p:strVal val="visible"/>
                                      </p:to>
                                    </p:set>
                                    <p:animEffect transition="in" filter="fade">
                                      <p:cBhvr>
                                        <p:cTn id="397" dur="500"/>
                                        <p:tgtEl>
                                          <p:spTgt spid="162"/>
                                        </p:tgtEl>
                                      </p:cBhvr>
                                    </p:animEffect>
                                  </p:childTnLst>
                                </p:cTn>
                              </p:par>
                            </p:childTnLst>
                          </p:cTn>
                        </p:par>
                      </p:childTnLst>
                    </p:cTn>
                  </p:par>
                  <p:par>
                    <p:cTn id="398" fill="hold">
                      <p:stCondLst>
                        <p:cond delay="indefinite"/>
                      </p:stCondLst>
                      <p:childTnLst>
                        <p:par>
                          <p:cTn id="399" fill="hold">
                            <p:stCondLst>
                              <p:cond delay="0"/>
                            </p:stCondLst>
                            <p:childTnLst>
                              <p:par>
                                <p:cTn id="400" presetID="10" presetClass="entr" presetSubtype="0" fill="hold" grpId="0" nodeType="clickEffect">
                                  <p:stCondLst>
                                    <p:cond delay="0"/>
                                  </p:stCondLst>
                                  <p:childTnLst>
                                    <p:set>
                                      <p:cBhvr>
                                        <p:cTn id="401" dur="1" fill="hold">
                                          <p:stCondLst>
                                            <p:cond delay="0"/>
                                          </p:stCondLst>
                                        </p:cTn>
                                        <p:tgtEl>
                                          <p:spTgt spid="156"/>
                                        </p:tgtEl>
                                        <p:attrNameLst>
                                          <p:attrName>style.visibility</p:attrName>
                                        </p:attrNameLst>
                                      </p:cBhvr>
                                      <p:to>
                                        <p:strVal val="visible"/>
                                      </p:to>
                                    </p:set>
                                    <p:animEffect transition="in" filter="fade">
                                      <p:cBhvr>
                                        <p:cTn id="402" dur="500"/>
                                        <p:tgtEl>
                                          <p:spTgt spid="156"/>
                                        </p:tgtEl>
                                      </p:cBhvr>
                                    </p:animEffect>
                                  </p:childTnLst>
                                </p:cTn>
                              </p:par>
                            </p:childTnLst>
                          </p:cTn>
                        </p:par>
                      </p:childTnLst>
                    </p:cTn>
                  </p:par>
                  <p:par>
                    <p:cTn id="403" fill="hold">
                      <p:stCondLst>
                        <p:cond delay="indefinite"/>
                      </p:stCondLst>
                      <p:childTnLst>
                        <p:par>
                          <p:cTn id="404" fill="hold">
                            <p:stCondLst>
                              <p:cond delay="0"/>
                            </p:stCondLst>
                            <p:childTnLst>
                              <p:par>
                                <p:cTn id="405" presetID="10" presetClass="entr" presetSubtype="0" fill="hold" nodeType="clickEffect">
                                  <p:stCondLst>
                                    <p:cond delay="0"/>
                                  </p:stCondLst>
                                  <p:childTnLst>
                                    <p:set>
                                      <p:cBhvr>
                                        <p:cTn id="406" dur="1" fill="hold">
                                          <p:stCondLst>
                                            <p:cond delay="0"/>
                                          </p:stCondLst>
                                        </p:cTn>
                                        <p:tgtEl>
                                          <p:spTgt spid="161"/>
                                        </p:tgtEl>
                                        <p:attrNameLst>
                                          <p:attrName>style.visibility</p:attrName>
                                        </p:attrNameLst>
                                      </p:cBhvr>
                                      <p:to>
                                        <p:strVal val="visible"/>
                                      </p:to>
                                    </p:set>
                                    <p:animEffect transition="in" filter="fade">
                                      <p:cBhvr>
                                        <p:cTn id="407" dur="500"/>
                                        <p:tgtEl>
                                          <p:spTgt spid="161"/>
                                        </p:tgtEl>
                                      </p:cBhvr>
                                    </p:animEffec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grpId="0" nodeType="clickEffect">
                                  <p:stCondLst>
                                    <p:cond delay="0"/>
                                  </p:stCondLst>
                                  <p:childTnLst>
                                    <p:set>
                                      <p:cBhvr>
                                        <p:cTn id="411" dur="1" fill="hold">
                                          <p:stCondLst>
                                            <p:cond delay="0"/>
                                          </p:stCondLst>
                                        </p:cTn>
                                        <p:tgtEl>
                                          <p:spTgt spid="157"/>
                                        </p:tgtEl>
                                        <p:attrNameLst>
                                          <p:attrName>style.visibility</p:attrName>
                                        </p:attrNameLst>
                                      </p:cBhvr>
                                      <p:to>
                                        <p:strVal val="visible"/>
                                      </p:to>
                                    </p:set>
                                    <p:animEffect transition="in" filter="fade">
                                      <p:cBhvr>
                                        <p:cTn id="412" dur="500"/>
                                        <p:tgtEl>
                                          <p:spTgt spid="157"/>
                                        </p:tgtEl>
                                      </p:cBhvr>
                                    </p:animEffect>
                                  </p:childTnLst>
                                </p:cTn>
                              </p:par>
                            </p:childTnLst>
                          </p:cTn>
                        </p:par>
                      </p:childTnLst>
                    </p:cTn>
                  </p:par>
                  <p:par>
                    <p:cTn id="413" fill="hold">
                      <p:stCondLst>
                        <p:cond delay="indefinite"/>
                      </p:stCondLst>
                      <p:childTnLst>
                        <p:par>
                          <p:cTn id="414" fill="hold">
                            <p:stCondLst>
                              <p:cond delay="0"/>
                            </p:stCondLst>
                            <p:childTnLst>
                              <p:par>
                                <p:cTn id="415" presetID="10" presetClass="entr" presetSubtype="0" fill="hold" nodeType="clickEffect">
                                  <p:stCondLst>
                                    <p:cond delay="0"/>
                                  </p:stCondLst>
                                  <p:childTnLst>
                                    <p:set>
                                      <p:cBhvr>
                                        <p:cTn id="416" dur="1" fill="hold">
                                          <p:stCondLst>
                                            <p:cond delay="0"/>
                                          </p:stCondLst>
                                        </p:cTn>
                                        <p:tgtEl>
                                          <p:spTgt spid="121"/>
                                        </p:tgtEl>
                                        <p:attrNameLst>
                                          <p:attrName>style.visibility</p:attrName>
                                        </p:attrNameLst>
                                      </p:cBhvr>
                                      <p:to>
                                        <p:strVal val="visible"/>
                                      </p:to>
                                    </p:set>
                                    <p:animEffect transition="in" filter="fade">
                                      <p:cBhvr>
                                        <p:cTn id="417" dur="500"/>
                                        <p:tgtEl>
                                          <p:spTgt spid="121"/>
                                        </p:tgtEl>
                                      </p:cBhvr>
                                    </p:animEffect>
                                  </p:childTnLst>
                                </p:cTn>
                              </p:par>
                            </p:childTnLst>
                          </p:cTn>
                        </p:par>
                      </p:childTnLst>
                    </p:cTn>
                  </p:par>
                  <p:par>
                    <p:cTn id="418" fill="hold">
                      <p:stCondLst>
                        <p:cond delay="indefinite"/>
                      </p:stCondLst>
                      <p:childTnLst>
                        <p:par>
                          <p:cTn id="419" fill="hold">
                            <p:stCondLst>
                              <p:cond delay="0"/>
                            </p:stCondLst>
                            <p:childTnLst>
                              <p:par>
                                <p:cTn id="420" presetID="10" presetClass="entr" presetSubtype="0" fill="hold" grpId="0" nodeType="clickEffect">
                                  <p:stCondLst>
                                    <p:cond delay="0"/>
                                  </p:stCondLst>
                                  <p:childTnLst>
                                    <p:set>
                                      <p:cBhvr>
                                        <p:cTn id="421" dur="1" fill="hold">
                                          <p:stCondLst>
                                            <p:cond delay="0"/>
                                          </p:stCondLst>
                                        </p:cTn>
                                        <p:tgtEl>
                                          <p:spTgt spid="158"/>
                                        </p:tgtEl>
                                        <p:attrNameLst>
                                          <p:attrName>style.visibility</p:attrName>
                                        </p:attrNameLst>
                                      </p:cBhvr>
                                      <p:to>
                                        <p:strVal val="visible"/>
                                      </p:to>
                                    </p:set>
                                    <p:animEffect transition="in" filter="fade">
                                      <p:cBhvr>
                                        <p:cTn id="422" dur="500"/>
                                        <p:tgtEl>
                                          <p:spTgt spid="158"/>
                                        </p:tgtEl>
                                      </p:cBhvr>
                                    </p:animEffect>
                                  </p:childTnLst>
                                </p:cTn>
                              </p:par>
                            </p:childTnLst>
                          </p:cTn>
                        </p:par>
                      </p:childTnLst>
                    </p:cTn>
                  </p:par>
                  <p:par>
                    <p:cTn id="423" fill="hold">
                      <p:stCondLst>
                        <p:cond delay="indefinite"/>
                      </p:stCondLst>
                      <p:childTnLst>
                        <p:par>
                          <p:cTn id="424" fill="hold">
                            <p:stCondLst>
                              <p:cond delay="0"/>
                            </p:stCondLst>
                            <p:childTnLst>
                              <p:par>
                                <p:cTn id="425" presetID="10" presetClass="entr" presetSubtype="0" fill="hold" nodeType="clickEffect">
                                  <p:stCondLst>
                                    <p:cond delay="0"/>
                                  </p:stCondLst>
                                  <p:childTnLst>
                                    <p:set>
                                      <p:cBhvr>
                                        <p:cTn id="426" dur="1" fill="hold">
                                          <p:stCondLst>
                                            <p:cond delay="0"/>
                                          </p:stCondLst>
                                        </p:cTn>
                                        <p:tgtEl>
                                          <p:spTgt spid="160"/>
                                        </p:tgtEl>
                                        <p:attrNameLst>
                                          <p:attrName>style.visibility</p:attrName>
                                        </p:attrNameLst>
                                      </p:cBhvr>
                                      <p:to>
                                        <p:strVal val="visible"/>
                                      </p:to>
                                    </p:set>
                                    <p:animEffect transition="in" filter="fade">
                                      <p:cBhvr>
                                        <p:cTn id="427" dur="500"/>
                                        <p:tgtEl>
                                          <p:spTgt spid="160"/>
                                        </p:tgtEl>
                                      </p:cBhvr>
                                    </p:animEffect>
                                  </p:childTnLst>
                                </p:cTn>
                              </p:par>
                            </p:childTnLst>
                          </p:cTn>
                        </p:par>
                      </p:childTnLst>
                    </p:cTn>
                  </p:par>
                  <p:par>
                    <p:cTn id="428" fill="hold">
                      <p:stCondLst>
                        <p:cond delay="indefinite"/>
                      </p:stCondLst>
                      <p:childTnLst>
                        <p:par>
                          <p:cTn id="429" fill="hold">
                            <p:stCondLst>
                              <p:cond delay="0"/>
                            </p:stCondLst>
                            <p:childTnLst>
                              <p:par>
                                <p:cTn id="430" presetID="10" presetClass="entr" presetSubtype="0" fill="hold" grpId="0" nodeType="clickEffect">
                                  <p:stCondLst>
                                    <p:cond delay="0"/>
                                  </p:stCondLst>
                                  <p:childTnLst>
                                    <p:set>
                                      <p:cBhvr>
                                        <p:cTn id="431" dur="1" fill="hold">
                                          <p:stCondLst>
                                            <p:cond delay="0"/>
                                          </p:stCondLst>
                                        </p:cTn>
                                        <p:tgtEl>
                                          <p:spTgt spid="159"/>
                                        </p:tgtEl>
                                        <p:attrNameLst>
                                          <p:attrName>style.visibility</p:attrName>
                                        </p:attrNameLst>
                                      </p:cBhvr>
                                      <p:to>
                                        <p:strVal val="visible"/>
                                      </p:to>
                                    </p:set>
                                    <p:animEffect transition="in" filter="fade">
                                      <p:cBhvr>
                                        <p:cTn id="432" dur="500"/>
                                        <p:tgtEl>
                                          <p:spTgt spid="159"/>
                                        </p:tgtEl>
                                      </p:cBhvr>
                                    </p:animEffect>
                                  </p:childTnLst>
                                </p:cTn>
                              </p:par>
                            </p:childTnLst>
                          </p:cTn>
                        </p:par>
                      </p:childTnLst>
                    </p:cTn>
                  </p:par>
                  <p:par>
                    <p:cTn id="433" fill="hold">
                      <p:stCondLst>
                        <p:cond delay="indefinite"/>
                      </p:stCondLst>
                      <p:childTnLst>
                        <p:par>
                          <p:cTn id="434" fill="hold">
                            <p:stCondLst>
                              <p:cond delay="0"/>
                            </p:stCondLst>
                            <p:childTnLst>
                              <p:par>
                                <p:cTn id="435" presetID="10" presetClass="entr" presetSubtype="0" fill="hold" grpId="0" nodeType="clickEffect">
                                  <p:stCondLst>
                                    <p:cond delay="0"/>
                                  </p:stCondLst>
                                  <p:childTnLst>
                                    <p:set>
                                      <p:cBhvr>
                                        <p:cTn id="436" dur="1" fill="hold">
                                          <p:stCondLst>
                                            <p:cond delay="0"/>
                                          </p:stCondLst>
                                        </p:cTn>
                                        <p:tgtEl>
                                          <p:spTgt spid="119"/>
                                        </p:tgtEl>
                                        <p:attrNameLst>
                                          <p:attrName>style.visibility</p:attrName>
                                        </p:attrNameLst>
                                      </p:cBhvr>
                                      <p:to>
                                        <p:strVal val="visible"/>
                                      </p:to>
                                    </p:set>
                                    <p:animEffect transition="in" filter="fade">
                                      <p:cBhvr>
                                        <p:cTn id="437" dur="500"/>
                                        <p:tgtEl>
                                          <p:spTgt spid="119"/>
                                        </p:tgtEl>
                                      </p:cBhvr>
                                    </p:animEffect>
                                  </p:childTnLst>
                                </p:cTn>
                              </p:par>
                            </p:childTnLst>
                          </p:cTn>
                        </p:par>
                      </p:childTnLst>
                    </p:cTn>
                  </p:par>
                  <p:par>
                    <p:cTn id="438" fill="hold">
                      <p:stCondLst>
                        <p:cond delay="indefinite"/>
                      </p:stCondLst>
                      <p:childTnLst>
                        <p:par>
                          <p:cTn id="439" fill="hold">
                            <p:stCondLst>
                              <p:cond delay="0"/>
                            </p:stCondLst>
                            <p:childTnLst>
                              <p:par>
                                <p:cTn id="440" presetID="10" presetClass="entr" presetSubtype="0" fill="hold" grpId="0" nodeType="clickEffect">
                                  <p:stCondLst>
                                    <p:cond delay="0"/>
                                  </p:stCondLst>
                                  <p:childTnLst>
                                    <p:set>
                                      <p:cBhvr>
                                        <p:cTn id="441" dur="1" fill="hold">
                                          <p:stCondLst>
                                            <p:cond delay="0"/>
                                          </p:stCondLst>
                                        </p:cTn>
                                        <p:tgtEl>
                                          <p:spTgt spid="117"/>
                                        </p:tgtEl>
                                        <p:attrNameLst>
                                          <p:attrName>style.visibility</p:attrName>
                                        </p:attrNameLst>
                                      </p:cBhvr>
                                      <p:to>
                                        <p:strVal val="visible"/>
                                      </p:to>
                                    </p:set>
                                    <p:animEffect transition="in" filter="fade">
                                      <p:cBhvr>
                                        <p:cTn id="442" dur="500"/>
                                        <p:tgtEl>
                                          <p:spTgt spid="117"/>
                                        </p:tgtEl>
                                      </p:cBhvr>
                                    </p:animEffect>
                                  </p:childTnLst>
                                </p:cTn>
                              </p:par>
                              <p:par>
                                <p:cTn id="443" presetID="10" presetClass="entr" presetSubtype="0" fill="hold" nodeType="withEffect">
                                  <p:stCondLst>
                                    <p:cond delay="0"/>
                                  </p:stCondLst>
                                  <p:childTnLst>
                                    <p:set>
                                      <p:cBhvr>
                                        <p:cTn id="444" dur="1" fill="hold">
                                          <p:stCondLst>
                                            <p:cond delay="0"/>
                                          </p:stCondLst>
                                        </p:cTn>
                                        <p:tgtEl>
                                          <p:spTgt spid="102"/>
                                        </p:tgtEl>
                                        <p:attrNameLst>
                                          <p:attrName>style.visibility</p:attrName>
                                        </p:attrNameLst>
                                      </p:cBhvr>
                                      <p:to>
                                        <p:strVal val="visible"/>
                                      </p:to>
                                    </p:set>
                                    <p:animEffect transition="in" filter="fade">
                                      <p:cBhvr>
                                        <p:cTn id="445" dur="500"/>
                                        <p:tgtEl>
                                          <p:spTgt spid="102"/>
                                        </p:tgtEl>
                                      </p:cBhvr>
                                    </p:animEffect>
                                  </p:childTnLst>
                                </p:cTn>
                              </p:par>
                            </p:childTnLst>
                          </p:cTn>
                        </p:par>
                      </p:childTnLst>
                    </p:cTn>
                  </p:par>
                  <p:par>
                    <p:cTn id="446" fill="hold">
                      <p:stCondLst>
                        <p:cond delay="indefinite"/>
                      </p:stCondLst>
                      <p:childTnLst>
                        <p:par>
                          <p:cTn id="447" fill="hold">
                            <p:stCondLst>
                              <p:cond delay="0"/>
                            </p:stCondLst>
                            <p:childTnLst>
                              <p:par>
                                <p:cTn id="448" presetID="10" presetClass="entr" presetSubtype="0" fill="hold" grpId="0" nodeType="clickEffect">
                                  <p:stCondLst>
                                    <p:cond delay="0"/>
                                  </p:stCondLst>
                                  <p:childTnLst>
                                    <p:set>
                                      <p:cBhvr>
                                        <p:cTn id="449" dur="1" fill="hold">
                                          <p:stCondLst>
                                            <p:cond delay="0"/>
                                          </p:stCondLst>
                                        </p:cTn>
                                        <p:tgtEl>
                                          <p:spTgt spid="106"/>
                                        </p:tgtEl>
                                        <p:attrNameLst>
                                          <p:attrName>style.visibility</p:attrName>
                                        </p:attrNameLst>
                                      </p:cBhvr>
                                      <p:to>
                                        <p:strVal val="visible"/>
                                      </p:to>
                                    </p:set>
                                    <p:animEffect transition="in" filter="fade">
                                      <p:cBhvr>
                                        <p:cTn id="450" dur="500"/>
                                        <p:tgtEl>
                                          <p:spTgt spid="106"/>
                                        </p:tgtEl>
                                      </p:cBhvr>
                                    </p:animEffect>
                                  </p:childTnLst>
                                </p:cTn>
                              </p:par>
                              <p:par>
                                <p:cTn id="451" presetID="10" presetClass="entr" presetSubtype="0" fill="hold" grpId="0" nodeType="withEffect">
                                  <p:stCondLst>
                                    <p:cond delay="0"/>
                                  </p:stCondLst>
                                  <p:childTnLst>
                                    <p:set>
                                      <p:cBhvr>
                                        <p:cTn id="452" dur="1" fill="hold">
                                          <p:stCondLst>
                                            <p:cond delay="0"/>
                                          </p:stCondLst>
                                        </p:cTn>
                                        <p:tgtEl>
                                          <p:spTgt spid="110"/>
                                        </p:tgtEl>
                                        <p:attrNameLst>
                                          <p:attrName>style.visibility</p:attrName>
                                        </p:attrNameLst>
                                      </p:cBhvr>
                                      <p:to>
                                        <p:strVal val="visible"/>
                                      </p:to>
                                    </p:set>
                                    <p:animEffect transition="in" filter="fade">
                                      <p:cBhvr>
                                        <p:cTn id="453" dur="500"/>
                                        <p:tgtEl>
                                          <p:spTgt spid="110"/>
                                        </p:tgtEl>
                                      </p:cBhvr>
                                    </p:animEffect>
                                  </p:childTnLst>
                                </p:cTn>
                              </p:par>
                              <p:par>
                                <p:cTn id="454" presetID="10" presetClass="entr" presetSubtype="0" fill="hold" grpId="0" nodeType="withEffect">
                                  <p:stCondLst>
                                    <p:cond delay="0"/>
                                  </p:stCondLst>
                                  <p:childTnLst>
                                    <p:set>
                                      <p:cBhvr>
                                        <p:cTn id="455" dur="1" fill="hold">
                                          <p:stCondLst>
                                            <p:cond delay="0"/>
                                          </p:stCondLst>
                                        </p:cTn>
                                        <p:tgtEl>
                                          <p:spTgt spid="113"/>
                                        </p:tgtEl>
                                        <p:attrNameLst>
                                          <p:attrName>style.visibility</p:attrName>
                                        </p:attrNameLst>
                                      </p:cBhvr>
                                      <p:to>
                                        <p:strVal val="visible"/>
                                      </p:to>
                                    </p:set>
                                    <p:animEffect transition="in" filter="fade">
                                      <p:cBhvr>
                                        <p:cTn id="456" dur="500"/>
                                        <p:tgtEl>
                                          <p:spTgt spid="113"/>
                                        </p:tgtEl>
                                      </p:cBhvr>
                                    </p:animEffect>
                                  </p:childTnLst>
                                </p:cTn>
                              </p:par>
                            </p:childTnLst>
                          </p:cTn>
                        </p:par>
                      </p:childTnLst>
                    </p:cTn>
                  </p:par>
                  <p:par>
                    <p:cTn id="457" fill="hold">
                      <p:stCondLst>
                        <p:cond delay="indefinite"/>
                      </p:stCondLst>
                      <p:childTnLst>
                        <p:par>
                          <p:cTn id="458" fill="hold">
                            <p:stCondLst>
                              <p:cond delay="0"/>
                            </p:stCondLst>
                            <p:childTnLst>
                              <p:par>
                                <p:cTn id="459" presetID="10" presetClass="entr" presetSubtype="0" fill="hold" grpId="0" nodeType="clickEffect">
                                  <p:stCondLst>
                                    <p:cond delay="0"/>
                                  </p:stCondLst>
                                  <p:childTnLst>
                                    <p:set>
                                      <p:cBhvr>
                                        <p:cTn id="460" dur="1" fill="hold">
                                          <p:stCondLst>
                                            <p:cond delay="0"/>
                                          </p:stCondLst>
                                        </p:cTn>
                                        <p:tgtEl>
                                          <p:spTgt spid="177"/>
                                        </p:tgtEl>
                                        <p:attrNameLst>
                                          <p:attrName>style.visibility</p:attrName>
                                        </p:attrNameLst>
                                      </p:cBhvr>
                                      <p:to>
                                        <p:strVal val="visible"/>
                                      </p:to>
                                    </p:set>
                                    <p:animEffect transition="in" filter="fade">
                                      <p:cBhvr>
                                        <p:cTn id="461" dur="500"/>
                                        <p:tgtEl>
                                          <p:spTgt spid="177"/>
                                        </p:tgtEl>
                                      </p:cBhvr>
                                    </p:animEffect>
                                  </p:childTnLst>
                                </p:cTn>
                              </p:par>
                            </p:childTnLst>
                          </p:cTn>
                        </p:par>
                      </p:childTnLst>
                    </p:cTn>
                  </p:par>
                  <p:par>
                    <p:cTn id="462" fill="hold">
                      <p:stCondLst>
                        <p:cond delay="indefinite"/>
                      </p:stCondLst>
                      <p:childTnLst>
                        <p:par>
                          <p:cTn id="463" fill="hold">
                            <p:stCondLst>
                              <p:cond delay="0"/>
                            </p:stCondLst>
                            <p:childTnLst>
                              <p:par>
                                <p:cTn id="464" presetID="10" presetClass="entr" presetSubtype="0" fill="hold" nodeType="clickEffect">
                                  <p:stCondLst>
                                    <p:cond delay="0"/>
                                  </p:stCondLst>
                                  <p:childTnLst>
                                    <p:set>
                                      <p:cBhvr>
                                        <p:cTn id="465" dur="1" fill="hold">
                                          <p:stCondLst>
                                            <p:cond delay="0"/>
                                          </p:stCondLst>
                                        </p:cTn>
                                        <p:tgtEl>
                                          <p:spTgt spid="185"/>
                                        </p:tgtEl>
                                        <p:attrNameLst>
                                          <p:attrName>style.visibility</p:attrName>
                                        </p:attrNameLst>
                                      </p:cBhvr>
                                      <p:to>
                                        <p:strVal val="visible"/>
                                      </p:to>
                                    </p:set>
                                    <p:animEffect transition="in" filter="fade">
                                      <p:cBhvr>
                                        <p:cTn id="466" dur="500"/>
                                        <p:tgtEl>
                                          <p:spTgt spid="185"/>
                                        </p:tgtEl>
                                      </p:cBhvr>
                                    </p:animEffect>
                                  </p:childTnLst>
                                </p:cTn>
                              </p:par>
                            </p:childTnLst>
                          </p:cTn>
                        </p:par>
                      </p:childTnLst>
                    </p:cTn>
                  </p:par>
                  <p:par>
                    <p:cTn id="467" fill="hold">
                      <p:stCondLst>
                        <p:cond delay="indefinite"/>
                      </p:stCondLst>
                      <p:childTnLst>
                        <p:par>
                          <p:cTn id="468" fill="hold">
                            <p:stCondLst>
                              <p:cond delay="0"/>
                            </p:stCondLst>
                            <p:childTnLst>
                              <p:par>
                                <p:cTn id="469" presetID="10" presetClass="entr" presetSubtype="0" fill="hold" grpId="0" nodeType="clickEffect">
                                  <p:stCondLst>
                                    <p:cond delay="0"/>
                                  </p:stCondLst>
                                  <p:childTnLst>
                                    <p:set>
                                      <p:cBhvr>
                                        <p:cTn id="470" dur="1" fill="hold">
                                          <p:stCondLst>
                                            <p:cond delay="0"/>
                                          </p:stCondLst>
                                        </p:cTn>
                                        <p:tgtEl>
                                          <p:spTgt spid="181"/>
                                        </p:tgtEl>
                                        <p:attrNameLst>
                                          <p:attrName>style.visibility</p:attrName>
                                        </p:attrNameLst>
                                      </p:cBhvr>
                                      <p:to>
                                        <p:strVal val="visible"/>
                                      </p:to>
                                    </p:set>
                                    <p:animEffect transition="in" filter="fade">
                                      <p:cBhvr>
                                        <p:cTn id="471" dur="500"/>
                                        <p:tgtEl>
                                          <p:spTgt spid="181"/>
                                        </p:tgtEl>
                                      </p:cBhvr>
                                    </p:animEffect>
                                  </p:childTnLst>
                                </p:cTn>
                              </p:par>
                            </p:childTnLst>
                          </p:cTn>
                        </p:par>
                      </p:childTnLst>
                    </p:cTn>
                  </p:par>
                  <p:par>
                    <p:cTn id="472" fill="hold">
                      <p:stCondLst>
                        <p:cond delay="indefinite"/>
                      </p:stCondLst>
                      <p:childTnLst>
                        <p:par>
                          <p:cTn id="473" fill="hold">
                            <p:stCondLst>
                              <p:cond delay="0"/>
                            </p:stCondLst>
                            <p:childTnLst>
                              <p:par>
                                <p:cTn id="474" presetID="10" presetClass="entr" presetSubtype="0" fill="hold" nodeType="clickEffect">
                                  <p:stCondLst>
                                    <p:cond delay="0"/>
                                  </p:stCondLst>
                                  <p:childTnLst>
                                    <p:set>
                                      <p:cBhvr>
                                        <p:cTn id="475" dur="1" fill="hold">
                                          <p:stCondLst>
                                            <p:cond delay="0"/>
                                          </p:stCondLst>
                                        </p:cTn>
                                        <p:tgtEl>
                                          <p:spTgt spid="120"/>
                                        </p:tgtEl>
                                        <p:attrNameLst>
                                          <p:attrName>style.visibility</p:attrName>
                                        </p:attrNameLst>
                                      </p:cBhvr>
                                      <p:to>
                                        <p:strVal val="visible"/>
                                      </p:to>
                                    </p:set>
                                    <p:animEffect transition="in" filter="fade">
                                      <p:cBhvr>
                                        <p:cTn id="476" dur="500"/>
                                        <p:tgtEl>
                                          <p:spTgt spid="120"/>
                                        </p:tgtEl>
                                      </p:cBhvr>
                                    </p:animEffect>
                                  </p:childTnLst>
                                </p:cTn>
                              </p:par>
                            </p:childTnLst>
                          </p:cTn>
                        </p:par>
                      </p:childTnLst>
                    </p:cTn>
                  </p:par>
                  <p:par>
                    <p:cTn id="477" fill="hold">
                      <p:stCondLst>
                        <p:cond delay="indefinite"/>
                      </p:stCondLst>
                      <p:childTnLst>
                        <p:par>
                          <p:cTn id="478" fill="hold">
                            <p:stCondLst>
                              <p:cond delay="0"/>
                            </p:stCondLst>
                            <p:childTnLst>
                              <p:par>
                                <p:cTn id="479" presetID="10" presetClass="entr" presetSubtype="0" fill="hold" grpId="0" nodeType="clickEffect">
                                  <p:stCondLst>
                                    <p:cond delay="0"/>
                                  </p:stCondLst>
                                  <p:childTnLst>
                                    <p:set>
                                      <p:cBhvr>
                                        <p:cTn id="480" dur="1" fill="hold">
                                          <p:stCondLst>
                                            <p:cond delay="0"/>
                                          </p:stCondLst>
                                        </p:cTn>
                                        <p:tgtEl>
                                          <p:spTgt spid="183"/>
                                        </p:tgtEl>
                                        <p:attrNameLst>
                                          <p:attrName>style.visibility</p:attrName>
                                        </p:attrNameLst>
                                      </p:cBhvr>
                                      <p:to>
                                        <p:strVal val="visible"/>
                                      </p:to>
                                    </p:set>
                                    <p:animEffect transition="in" filter="fade">
                                      <p:cBhvr>
                                        <p:cTn id="481" dur="500"/>
                                        <p:tgtEl>
                                          <p:spTgt spid="183"/>
                                        </p:tgtEl>
                                      </p:cBhvr>
                                    </p:animEffect>
                                  </p:childTnLst>
                                </p:cTn>
                              </p:par>
                            </p:childTnLst>
                          </p:cTn>
                        </p:par>
                      </p:childTnLst>
                    </p:cTn>
                  </p:par>
                  <p:par>
                    <p:cTn id="482" fill="hold">
                      <p:stCondLst>
                        <p:cond delay="indefinite"/>
                      </p:stCondLst>
                      <p:childTnLst>
                        <p:par>
                          <p:cTn id="483" fill="hold">
                            <p:stCondLst>
                              <p:cond delay="0"/>
                            </p:stCondLst>
                            <p:childTnLst>
                              <p:par>
                                <p:cTn id="484" presetID="10" presetClass="entr" presetSubtype="0" fill="hold" nodeType="clickEffect">
                                  <p:stCondLst>
                                    <p:cond delay="0"/>
                                  </p:stCondLst>
                                  <p:childTnLst>
                                    <p:set>
                                      <p:cBhvr>
                                        <p:cTn id="485" dur="1" fill="hold">
                                          <p:stCondLst>
                                            <p:cond delay="0"/>
                                          </p:stCondLst>
                                        </p:cTn>
                                        <p:tgtEl>
                                          <p:spTgt spid="186"/>
                                        </p:tgtEl>
                                        <p:attrNameLst>
                                          <p:attrName>style.visibility</p:attrName>
                                        </p:attrNameLst>
                                      </p:cBhvr>
                                      <p:to>
                                        <p:strVal val="visible"/>
                                      </p:to>
                                    </p:set>
                                    <p:animEffect transition="in" filter="fade">
                                      <p:cBhvr>
                                        <p:cTn id="486" dur="500"/>
                                        <p:tgtEl>
                                          <p:spTgt spid="186"/>
                                        </p:tgtEl>
                                      </p:cBhvr>
                                    </p:animEffect>
                                  </p:childTnLst>
                                </p:cTn>
                              </p:par>
                            </p:childTnLst>
                          </p:cTn>
                        </p:par>
                      </p:childTnLst>
                    </p:cTn>
                  </p:par>
                  <p:par>
                    <p:cTn id="487" fill="hold">
                      <p:stCondLst>
                        <p:cond delay="indefinite"/>
                      </p:stCondLst>
                      <p:childTnLst>
                        <p:par>
                          <p:cTn id="488" fill="hold">
                            <p:stCondLst>
                              <p:cond delay="0"/>
                            </p:stCondLst>
                            <p:childTnLst>
                              <p:par>
                                <p:cTn id="489" presetID="10" presetClass="entr" presetSubtype="0" fill="hold" grpId="0" nodeType="clickEffect">
                                  <p:stCondLst>
                                    <p:cond delay="0"/>
                                  </p:stCondLst>
                                  <p:childTnLst>
                                    <p:set>
                                      <p:cBhvr>
                                        <p:cTn id="490" dur="1" fill="hold">
                                          <p:stCondLst>
                                            <p:cond delay="0"/>
                                          </p:stCondLst>
                                        </p:cTn>
                                        <p:tgtEl>
                                          <p:spTgt spid="184"/>
                                        </p:tgtEl>
                                        <p:attrNameLst>
                                          <p:attrName>style.visibility</p:attrName>
                                        </p:attrNameLst>
                                      </p:cBhvr>
                                      <p:to>
                                        <p:strVal val="visible"/>
                                      </p:to>
                                    </p:set>
                                    <p:animEffect transition="in" filter="fade">
                                      <p:cBhvr>
                                        <p:cTn id="491" dur="500"/>
                                        <p:tgtEl>
                                          <p:spTgt spid="184"/>
                                        </p:tgtEl>
                                      </p:cBhvr>
                                    </p:animEffect>
                                  </p:childTnLst>
                                </p:cTn>
                              </p:par>
                            </p:childTnLst>
                          </p:cTn>
                        </p:par>
                      </p:childTnLst>
                    </p:cTn>
                  </p:par>
                  <p:par>
                    <p:cTn id="492" fill="hold">
                      <p:stCondLst>
                        <p:cond delay="indefinite"/>
                      </p:stCondLst>
                      <p:childTnLst>
                        <p:par>
                          <p:cTn id="493" fill="hold">
                            <p:stCondLst>
                              <p:cond delay="0"/>
                            </p:stCondLst>
                            <p:childTnLst>
                              <p:par>
                                <p:cTn id="494" presetID="10" presetClass="entr" presetSubtype="0" fill="hold" nodeType="clickEffect">
                                  <p:stCondLst>
                                    <p:cond delay="0"/>
                                  </p:stCondLst>
                                  <p:childTnLst>
                                    <p:set>
                                      <p:cBhvr>
                                        <p:cTn id="495" dur="1" fill="hold">
                                          <p:stCondLst>
                                            <p:cond delay="0"/>
                                          </p:stCondLst>
                                        </p:cTn>
                                        <p:tgtEl>
                                          <p:spTgt spid="187"/>
                                        </p:tgtEl>
                                        <p:attrNameLst>
                                          <p:attrName>style.visibility</p:attrName>
                                        </p:attrNameLst>
                                      </p:cBhvr>
                                      <p:to>
                                        <p:strVal val="visible"/>
                                      </p:to>
                                    </p:set>
                                    <p:animEffect transition="in" filter="fade">
                                      <p:cBhvr>
                                        <p:cTn id="496" dur="500"/>
                                        <p:tgtEl>
                                          <p:spTgt spid="187"/>
                                        </p:tgtEl>
                                      </p:cBhvr>
                                    </p:animEffect>
                                  </p:childTnLst>
                                </p:cTn>
                              </p:par>
                            </p:childTnLst>
                          </p:cTn>
                        </p:par>
                      </p:childTnLst>
                    </p:cTn>
                  </p:par>
                  <p:par>
                    <p:cTn id="497" fill="hold">
                      <p:stCondLst>
                        <p:cond delay="indefinite"/>
                      </p:stCondLst>
                      <p:childTnLst>
                        <p:par>
                          <p:cTn id="498" fill="hold">
                            <p:stCondLst>
                              <p:cond delay="0"/>
                            </p:stCondLst>
                            <p:childTnLst>
                              <p:par>
                                <p:cTn id="499" presetID="10" presetClass="entr" presetSubtype="0" fill="hold" grpId="0" nodeType="clickEffect">
                                  <p:stCondLst>
                                    <p:cond delay="0"/>
                                  </p:stCondLst>
                                  <p:childTnLst>
                                    <p:set>
                                      <p:cBhvr>
                                        <p:cTn id="500" dur="1" fill="hold">
                                          <p:stCondLst>
                                            <p:cond delay="0"/>
                                          </p:stCondLst>
                                        </p:cTn>
                                        <p:tgtEl>
                                          <p:spTgt spid="196"/>
                                        </p:tgtEl>
                                        <p:attrNameLst>
                                          <p:attrName>style.visibility</p:attrName>
                                        </p:attrNameLst>
                                      </p:cBhvr>
                                      <p:to>
                                        <p:strVal val="visible"/>
                                      </p:to>
                                    </p:set>
                                    <p:animEffect transition="in" filter="fade">
                                      <p:cBhvr>
                                        <p:cTn id="501" dur="500"/>
                                        <p:tgtEl>
                                          <p:spTgt spid="196"/>
                                        </p:tgtEl>
                                      </p:cBhvr>
                                    </p:animEffect>
                                  </p:childTnLst>
                                </p:cTn>
                              </p:par>
                            </p:childTnLst>
                          </p:cTn>
                        </p:par>
                      </p:childTnLst>
                    </p:cTn>
                  </p:par>
                  <p:par>
                    <p:cTn id="502" fill="hold">
                      <p:stCondLst>
                        <p:cond delay="indefinite"/>
                      </p:stCondLst>
                      <p:childTnLst>
                        <p:par>
                          <p:cTn id="503" fill="hold">
                            <p:stCondLst>
                              <p:cond delay="0"/>
                            </p:stCondLst>
                            <p:childTnLst>
                              <p:par>
                                <p:cTn id="504" presetID="10" presetClass="entr" presetSubtype="0" fill="hold" grpId="0" nodeType="clickEffect">
                                  <p:stCondLst>
                                    <p:cond delay="0"/>
                                  </p:stCondLst>
                                  <p:childTnLst>
                                    <p:set>
                                      <p:cBhvr>
                                        <p:cTn id="505" dur="1" fill="hold">
                                          <p:stCondLst>
                                            <p:cond delay="0"/>
                                          </p:stCondLst>
                                        </p:cTn>
                                        <p:tgtEl>
                                          <p:spTgt spid="118"/>
                                        </p:tgtEl>
                                        <p:attrNameLst>
                                          <p:attrName>style.visibility</p:attrName>
                                        </p:attrNameLst>
                                      </p:cBhvr>
                                      <p:to>
                                        <p:strVal val="visible"/>
                                      </p:to>
                                    </p:set>
                                    <p:animEffect transition="in" filter="fade">
                                      <p:cBhvr>
                                        <p:cTn id="506" dur="500"/>
                                        <p:tgtEl>
                                          <p:spTgt spid="118"/>
                                        </p:tgtEl>
                                      </p:cBhvr>
                                    </p:animEffect>
                                  </p:childTnLst>
                                </p:cTn>
                              </p:par>
                            </p:childTnLst>
                          </p:cTn>
                        </p:par>
                      </p:childTnLst>
                    </p:cTn>
                  </p:par>
                  <p:par>
                    <p:cTn id="507" fill="hold">
                      <p:stCondLst>
                        <p:cond delay="indefinite"/>
                      </p:stCondLst>
                      <p:childTnLst>
                        <p:par>
                          <p:cTn id="508" fill="hold">
                            <p:stCondLst>
                              <p:cond delay="0"/>
                            </p:stCondLst>
                            <p:childTnLst>
                              <p:par>
                                <p:cTn id="509" presetID="10" presetClass="entr" presetSubtype="0" fill="hold" grpId="0" nodeType="clickEffect">
                                  <p:stCondLst>
                                    <p:cond delay="0"/>
                                  </p:stCondLst>
                                  <p:childTnLst>
                                    <p:set>
                                      <p:cBhvr>
                                        <p:cTn id="510" dur="1" fill="hold">
                                          <p:stCondLst>
                                            <p:cond delay="0"/>
                                          </p:stCondLst>
                                        </p:cTn>
                                        <p:tgtEl>
                                          <p:spTgt spid="198"/>
                                        </p:tgtEl>
                                        <p:attrNameLst>
                                          <p:attrName>style.visibility</p:attrName>
                                        </p:attrNameLst>
                                      </p:cBhvr>
                                      <p:to>
                                        <p:strVal val="visible"/>
                                      </p:to>
                                    </p:set>
                                    <p:animEffect transition="in" filter="fade">
                                      <p:cBhvr>
                                        <p:cTn id="511" dur="500"/>
                                        <p:tgtEl>
                                          <p:spTgt spid="198"/>
                                        </p:tgtEl>
                                      </p:cBhvr>
                                    </p:animEffect>
                                  </p:childTnLst>
                                </p:cTn>
                              </p:par>
                              <p:par>
                                <p:cTn id="512" presetID="10" presetClass="entr" presetSubtype="0" fill="hold" grpId="0" nodeType="withEffect">
                                  <p:stCondLst>
                                    <p:cond delay="0"/>
                                  </p:stCondLst>
                                  <p:childTnLst>
                                    <p:set>
                                      <p:cBhvr>
                                        <p:cTn id="513" dur="1" fill="hold">
                                          <p:stCondLst>
                                            <p:cond delay="0"/>
                                          </p:stCondLst>
                                        </p:cTn>
                                        <p:tgtEl>
                                          <p:spTgt spid="203"/>
                                        </p:tgtEl>
                                        <p:attrNameLst>
                                          <p:attrName>style.visibility</p:attrName>
                                        </p:attrNameLst>
                                      </p:cBhvr>
                                      <p:to>
                                        <p:strVal val="visible"/>
                                      </p:to>
                                    </p:set>
                                    <p:animEffect transition="in" filter="fade">
                                      <p:cBhvr>
                                        <p:cTn id="514" dur="500"/>
                                        <p:tgtEl>
                                          <p:spTgt spid="203"/>
                                        </p:tgtEl>
                                      </p:cBhvr>
                                    </p:animEffect>
                                  </p:childTnLst>
                                </p:cTn>
                              </p:par>
                              <p:par>
                                <p:cTn id="515" presetID="10" presetClass="exit" presetSubtype="0" fill="hold" grpId="1" nodeType="withEffect">
                                  <p:stCondLst>
                                    <p:cond delay="0"/>
                                  </p:stCondLst>
                                  <p:childTnLst>
                                    <p:animEffect transition="out" filter="fade">
                                      <p:cBhvr>
                                        <p:cTn id="516" dur="500"/>
                                        <p:tgtEl>
                                          <p:spTgt spid="202"/>
                                        </p:tgtEl>
                                      </p:cBhvr>
                                    </p:animEffect>
                                    <p:set>
                                      <p:cBhvr>
                                        <p:cTn id="517" dur="1" fill="hold">
                                          <p:stCondLst>
                                            <p:cond delay="499"/>
                                          </p:stCondLst>
                                        </p:cTn>
                                        <p:tgtEl>
                                          <p:spTgt spid="202"/>
                                        </p:tgtEl>
                                        <p:attrNameLst>
                                          <p:attrName>style.visibility</p:attrName>
                                        </p:attrNameLst>
                                      </p:cBhvr>
                                      <p:to>
                                        <p:strVal val="hidden"/>
                                      </p:to>
                                    </p:set>
                                  </p:childTnLst>
                                </p:cTn>
                              </p:par>
                              <p:par>
                                <p:cTn id="518" presetID="10" presetClass="exit" presetSubtype="0" fill="hold" grpId="1" nodeType="withEffect">
                                  <p:stCondLst>
                                    <p:cond delay="0"/>
                                  </p:stCondLst>
                                  <p:childTnLst>
                                    <p:animEffect transition="out" filter="fade">
                                      <p:cBhvr>
                                        <p:cTn id="519" dur="500"/>
                                        <p:tgtEl>
                                          <p:spTgt spid="201"/>
                                        </p:tgtEl>
                                      </p:cBhvr>
                                    </p:animEffect>
                                    <p:set>
                                      <p:cBhvr>
                                        <p:cTn id="520" dur="1" fill="hold">
                                          <p:stCondLst>
                                            <p:cond delay="499"/>
                                          </p:stCondLst>
                                        </p:cTn>
                                        <p:tgtEl>
                                          <p:spTgt spid="201"/>
                                        </p:tgtEl>
                                        <p:attrNameLst>
                                          <p:attrName>style.visibility</p:attrName>
                                        </p:attrNameLst>
                                      </p:cBhvr>
                                      <p:to>
                                        <p:strVal val="hidden"/>
                                      </p:to>
                                    </p:set>
                                  </p:childTnLst>
                                </p:cTn>
                              </p:par>
                              <p:par>
                                <p:cTn id="521" presetID="10" presetClass="exit" presetSubtype="0" fill="hold" grpId="1" nodeType="withEffect">
                                  <p:stCondLst>
                                    <p:cond delay="0"/>
                                  </p:stCondLst>
                                  <p:childTnLst>
                                    <p:animEffect transition="out" filter="fade">
                                      <p:cBhvr>
                                        <p:cTn id="522" dur="500"/>
                                        <p:tgtEl>
                                          <p:spTgt spid="114"/>
                                        </p:tgtEl>
                                      </p:cBhvr>
                                    </p:animEffect>
                                    <p:set>
                                      <p:cBhvr>
                                        <p:cTn id="523" dur="1" fill="hold">
                                          <p:stCondLst>
                                            <p:cond delay="499"/>
                                          </p:stCondLst>
                                        </p:cTn>
                                        <p:tgtEl>
                                          <p:spTgt spid="114"/>
                                        </p:tgtEl>
                                        <p:attrNameLst>
                                          <p:attrName>style.visibility</p:attrName>
                                        </p:attrNameLst>
                                      </p:cBhvr>
                                      <p:to>
                                        <p:strVal val="hidden"/>
                                      </p:to>
                                    </p:set>
                                  </p:childTnLst>
                                </p:cTn>
                              </p:par>
                              <p:par>
                                <p:cTn id="524" presetID="10" presetClass="exit" presetSubtype="0" fill="hold" grpId="1" nodeType="withEffect">
                                  <p:stCondLst>
                                    <p:cond delay="0"/>
                                  </p:stCondLst>
                                  <p:childTnLst>
                                    <p:animEffect transition="out" filter="fade">
                                      <p:cBhvr>
                                        <p:cTn id="525" dur="500"/>
                                        <p:tgtEl>
                                          <p:spTgt spid="117"/>
                                        </p:tgtEl>
                                      </p:cBhvr>
                                    </p:animEffect>
                                    <p:set>
                                      <p:cBhvr>
                                        <p:cTn id="526" dur="1" fill="hold">
                                          <p:stCondLst>
                                            <p:cond delay="499"/>
                                          </p:stCondLst>
                                        </p:cTn>
                                        <p:tgtEl>
                                          <p:spTgt spid="117"/>
                                        </p:tgtEl>
                                        <p:attrNameLst>
                                          <p:attrName>style.visibility</p:attrName>
                                        </p:attrNameLst>
                                      </p:cBhvr>
                                      <p:to>
                                        <p:strVal val="hidden"/>
                                      </p:to>
                                    </p:set>
                                  </p:childTnLst>
                                </p:cTn>
                              </p:par>
                              <p:par>
                                <p:cTn id="527" presetID="10" presetClass="entr" presetSubtype="0" fill="hold" grpId="0" nodeType="withEffect">
                                  <p:stCondLst>
                                    <p:cond delay="0"/>
                                  </p:stCondLst>
                                  <p:childTnLst>
                                    <p:set>
                                      <p:cBhvr>
                                        <p:cTn id="528" dur="1" fill="hold">
                                          <p:stCondLst>
                                            <p:cond delay="0"/>
                                          </p:stCondLst>
                                        </p:cTn>
                                        <p:tgtEl>
                                          <p:spTgt spid="163"/>
                                        </p:tgtEl>
                                        <p:attrNameLst>
                                          <p:attrName>style.visibility</p:attrName>
                                        </p:attrNameLst>
                                      </p:cBhvr>
                                      <p:to>
                                        <p:strVal val="visible"/>
                                      </p:to>
                                    </p:set>
                                    <p:animEffect transition="in" filter="fade">
                                      <p:cBhvr>
                                        <p:cTn id="529" dur="500"/>
                                        <p:tgtEl>
                                          <p:spTgt spid="163"/>
                                        </p:tgtEl>
                                      </p:cBhvr>
                                    </p:animEffect>
                                  </p:childTnLst>
                                </p:cTn>
                              </p:par>
                              <p:par>
                                <p:cTn id="530" presetID="10" presetClass="entr" presetSubtype="0" fill="hold" grpId="0" nodeType="withEffect">
                                  <p:stCondLst>
                                    <p:cond delay="0"/>
                                  </p:stCondLst>
                                  <p:childTnLst>
                                    <p:set>
                                      <p:cBhvr>
                                        <p:cTn id="531" dur="1" fill="hold">
                                          <p:stCondLst>
                                            <p:cond delay="0"/>
                                          </p:stCondLst>
                                        </p:cTn>
                                        <p:tgtEl>
                                          <p:spTgt spid="164"/>
                                        </p:tgtEl>
                                        <p:attrNameLst>
                                          <p:attrName>style.visibility</p:attrName>
                                        </p:attrNameLst>
                                      </p:cBhvr>
                                      <p:to>
                                        <p:strVal val="visible"/>
                                      </p:to>
                                    </p:set>
                                    <p:animEffect transition="in" filter="fade">
                                      <p:cBhvr>
                                        <p:cTn id="532" dur="500"/>
                                        <p:tgtEl>
                                          <p:spTgt spid="164"/>
                                        </p:tgtEl>
                                      </p:cBhvr>
                                    </p:animEffect>
                                  </p:childTnLst>
                                </p:cTn>
                              </p:par>
                            </p:childTnLst>
                          </p:cTn>
                        </p:par>
                      </p:childTnLst>
                    </p:cTn>
                  </p:par>
                  <p:par>
                    <p:cTn id="533" fill="hold">
                      <p:stCondLst>
                        <p:cond delay="indefinite"/>
                      </p:stCondLst>
                      <p:childTnLst>
                        <p:par>
                          <p:cTn id="534" fill="hold">
                            <p:stCondLst>
                              <p:cond delay="0"/>
                            </p:stCondLst>
                            <p:childTnLst>
                              <p:par>
                                <p:cTn id="535" presetID="10" presetClass="exit" presetSubtype="0" fill="hold" grpId="1" nodeType="clickEffect">
                                  <p:stCondLst>
                                    <p:cond delay="0"/>
                                  </p:stCondLst>
                                  <p:childTnLst>
                                    <p:animEffect transition="out" filter="fade">
                                      <p:cBhvr>
                                        <p:cTn id="536" dur="500"/>
                                        <p:tgtEl>
                                          <p:spTgt spid="196"/>
                                        </p:tgtEl>
                                      </p:cBhvr>
                                    </p:animEffect>
                                    <p:set>
                                      <p:cBhvr>
                                        <p:cTn id="537" dur="1" fill="hold">
                                          <p:stCondLst>
                                            <p:cond delay="499"/>
                                          </p:stCondLst>
                                        </p:cTn>
                                        <p:tgtEl>
                                          <p:spTgt spid="196"/>
                                        </p:tgtEl>
                                        <p:attrNameLst>
                                          <p:attrName>style.visibility</p:attrName>
                                        </p:attrNameLst>
                                      </p:cBhvr>
                                      <p:to>
                                        <p:strVal val="hidden"/>
                                      </p:to>
                                    </p:set>
                                  </p:childTnLst>
                                </p:cTn>
                              </p:par>
                              <p:par>
                                <p:cTn id="538" presetID="10" presetClass="exit" presetSubtype="0" fill="hold" grpId="1" nodeType="withEffect">
                                  <p:stCondLst>
                                    <p:cond delay="0"/>
                                  </p:stCondLst>
                                  <p:childTnLst>
                                    <p:animEffect transition="out" filter="fade">
                                      <p:cBhvr>
                                        <p:cTn id="539" dur="500"/>
                                        <p:tgtEl>
                                          <p:spTgt spid="118"/>
                                        </p:tgtEl>
                                      </p:cBhvr>
                                    </p:animEffect>
                                    <p:set>
                                      <p:cBhvr>
                                        <p:cTn id="540" dur="1" fill="hold">
                                          <p:stCondLst>
                                            <p:cond delay="499"/>
                                          </p:stCondLst>
                                        </p:cTn>
                                        <p:tgtEl>
                                          <p:spTgt spid="118"/>
                                        </p:tgtEl>
                                        <p:attrNameLst>
                                          <p:attrName>style.visibility</p:attrName>
                                        </p:attrNameLst>
                                      </p:cBhvr>
                                      <p:to>
                                        <p:strVal val="hidden"/>
                                      </p:to>
                                    </p:set>
                                  </p:childTnLst>
                                </p:cTn>
                              </p:par>
                            </p:childTnLst>
                          </p:cTn>
                        </p:par>
                      </p:childTnLst>
                    </p:cTn>
                  </p:par>
                  <p:par>
                    <p:cTn id="541" fill="hold">
                      <p:stCondLst>
                        <p:cond delay="indefinite"/>
                      </p:stCondLst>
                      <p:childTnLst>
                        <p:par>
                          <p:cTn id="542" fill="hold">
                            <p:stCondLst>
                              <p:cond delay="0"/>
                            </p:stCondLst>
                            <p:childTnLst>
                              <p:par>
                                <p:cTn id="543" presetID="10" presetClass="exit" presetSubtype="0" fill="hold" grpId="1" nodeType="clickEffect">
                                  <p:stCondLst>
                                    <p:cond delay="0"/>
                                  </p:stCondLst>
                                  <p:childTnLst>
                                    <p:animEffect transition="out" filter="fade">
                                      <p:cBhvr>
                                        <p:cTn id="544" dur="500"/>
                                        <p:tgtEl>
                                          <p:spTgt spid="184"/>
                                        </p:tgtEl>
                                      </p:cBhvr>
                                    </p:animEffect>
                                    <p:set>
                                      <p:cBhvr>
                                        <p:cTn id="545" dur="1" fill="hold">
                                          <p:stCondLst>
                                            <p:cond delay="499"/>
                                          </p:stCondLst>
                                        </p:cTn>
                                        <p:tgtEl>
                                          <p:spTgt spid="184"/>
                                        </p:tgtEl>
                                        <p:attrNameLst>
                                          <p:attrName>style.visibility</p:attrName>
                                        </p:attrNameLst>
                                      </p:cBhvr>
                                      <p:to>
                                        <p:strVal val="hidden"/>
                                      </p:to>
                                    </p:set>
                                  </p:childTnLst>
                                </p:cTn>
                              </p:par>
                            </p:childTnLst>
                          </p:cTn>
                        </p:par>
                      </p:childTnLst>
                    </p:cTn>
                  </p:par>
                  <p:par>
                    <p:cTn id="546" fill="hold">
                      <p:stCondLst>
                        <p:cond delay="indefinite"/>
                      </p:stCondLst>
                      <p:childTnLst>
                        <p:par>
                          <p:cTn id="547" fill="hold">
                            <p:stCondLst>
                              <p:cond delay="0"/>
                            </p:stCondLst>
                            <p:childTnLst>
                              <p:par>
                                <p:cTn id="548" presetID="10" presetClass="exit" presetSubtype="0" fill="hold" nodeType="clickEffect">
                                  <p:stCondLst>
                                    <p:cond delay="0"/>
                                  </p:stCondLst>
                                  <p:childTnLst>
                                    <p:animEffect transition="out" filter="fade">
                                      <p:cBhvr>
                                        <p:cTn id="549" dur="500"/>
                                        <p:tgtEl>
                                          <p:spTgt spid="187"/>
                                        </p:tgtEl>
                                      </p:cBhvr>
                                    </p:animEffect>
                                    <p:set>
                                      <p:cBhvr>
                                        <p:cTn id="550" dur="1" fill="hold">
                                          <p:stCondLst>
                                            <p:cond delay="499"/>
                                          </p:stCondLst>
                                        </p:cTn>
                                        <p:tgtEl>
                                          <p:spTgt spid="187"/>
                                        </p:tgtEl>
                                        <p:attrNameLst>
                                          <p:attrName>style.visibility</p:attrName>
                                        </p:attrNameLst>
                                      </p:cBhvr>
                                      <p:to>
                                        <p:strVal val="hidden"/>
                                      </p:to>
                                    </p:set>
                                  </p:childTnLst>
                                </p:cTn>
                              </p:par>
                            </p:childTnLst>
                          </p:cTn>
                        </p:par>
                      </p:childTnLst>
                    </p:cTn>
                  </p:par>
                  <p:par>
                    <p:cTn id="551" fill="hold">
                      <p:stCondLst>
                        <p:cond delay="indefinite"/>
                      </p:stCondLst>
                      <p:childTnLst>
                        <p:par>
                          <p:cTn id="552" fill="hold">
                            <p:stCondLst>
                              <p:cond delay="0"/>
                            </p:stCondLst>
                            <p:childTnLst>
                              <p:par>
                                <p:cTn id="553" presetID="10" presetClass="exit" presetSubtype="0" fill="hold" grpId="1" nodeType="clickEffect">
                                  <p:stCondLst>
                                    <p:cond delay="0"/>
                                  </p:stCondLst>
                                  <p:childTnLst>
                                    <p:animEffect transition="out" filter="fade">
                                      <p:cBhvr>
                                        <p:cTn id="554" dur="500"/>
                                        <p:tgtEl>
                                          <p:spTgt spid="183"/>
                                        </p:tgtEl>
                                      </p:cBhvr>
                                    </p:animEffect>
                                    <p:set>
                                      <p:cBhvr>
                                        <p:cTn id="555" dur="1" fill="hold">
                                          <p:stCondLst>
                                            <p:cond delay="499"/>
                                          </p:stCondLst>
                                        </p:cTn>
                                        <p:tgtEl>
                                          <p:spTgt spid="183"/>
                                        </p:tgtEl>
                                        <p:attrNameLst>
                                          <p:attrName>style.visibility</p:attrName>
                                        </p:attrNameLst>
                                      </p:cBhvr>
                                      <p:to>
                                        <p:strVal val="hidden"/>
                                      </p:to>
                                    </p:set>
                                  </p:childTnLst>
                                </p:cTn>
                              </p:par>
                            </p:childTnLst>
                          </p:cTn>
                        </p:par>
                      </p:childTnLst>
                    </p:cTn>
                  </p:par>
                  <p:par>
                    <p:cTn id="556" fill="hold">
                      <p:stCondLst>
                        <p:cond delay="indefinite"/>
                      </p:stCondLst>
                      <p:childTnLst>
                        <p:par>
                          <p:cTn id="557" fill="hold">
                            <p:stCondLst>
                              <p:cond delay="0"/>
                            </p:stCondLst>
                            <p:childTnLst>
                              <p:par>
                                <p:cTn id="558" presetID="10" presetClass="exit" presetSubtype="0" fill="hold" nodeType="clickEffect">
                                  <p:stCondLst>
                                    <p:cond delay="0"/>
                                  </p:stCondLst>
                                  <p:childTnLst>
                                    <p:animEffect transition="out" filter="fade">
                                      <p:cBhvr>
                                        <p:cTn id="559" dur="500"/>
                                        <p:tgtEl>
                                          <p:spTgt spid="186"/>
                                        </p:tgtEl>
                                      </p:cBhvr>
                                    </p:animEffect>
                                    <p:set>
                                      <p:cBhvr>
                                        <p:cTn id="560" dur="1" fill="hold">
                                          <p:stCondLst>
                                            <p:cond delay="499"/>
                                          </p:stCondLst>
                                        </p:cTn>
                                        <p:tgtEl>
                                          <p:spTgt spid="186"/>
                                        </p:tgtEl>
                                        <p:attrNameLst>
                                          <p:attrName>style.visibility</p:attrName>
                                        </p:attrNameLst>
                                      </p:cBhvr>
                                      <p:to>
                                        <p:strVal val="hidden"/>
                                      </p:to>
                                    </p:set>
                                  </p:childTnLst>
                                </p:cTn>
                              </p:par>
                            </p:childTnLst>
                          </p:cTn>
                        </p:par>
                      </p:childTnLst>
                    </p:cTn>
                  </p:par>
                  <p:par>
                    <p:cTn id="561" fill="hold">
                      <p:stCondLst>
                        <p:cond delay="indefinite"/>
                      </p:stCondLst>
                      <p:childTnLst>
                        <p:par>
                          <p:cTn id="562" fill="hold">
                            <p:stCondLst>
                              <p:cond delay="0"/>
                            </p:stCondLst>
                            <p:childTnLst>
                              <p:par>
                                <p:cTn id="563" presetID="10" presetClass="exit" presetSubtype="0" fill="hold" grpId="1" nodeType="clickEffect">
                                  <p:stCondLst>
                                    <p:cond delay="0"/>
                                  </p:stCondLst>
                                  <p:childTnLst>
                                    <p:animEffect transition="out" filter="fade">
                                      <p:cBhvr>
                                        <p:cTn id="564" dur="500"/>
                                        <p:tgtEl>
                                          <p:spTgt spid="181"/>
                                        </p:tgtEl>
                                      </p:cBhvr>
                                    </p:animEffect>
                                    <p:set>
                                      <p:cBhvr>
                                        <p:cTn id="565" dur="1" fill="hold">
                                          <p:stCondLst>
                                            <p:cond delay="499"/>
                                          </p:stCondLst>
                                        </p:cTn>
                                        <p:tgtEl>
                                          <p:spTgt spid="181"/>
                                        </p:tgtEl>
                                        <p:attrNameLst>
                                          <p:attrName>style.visibility</p:attrName>
                                        </p:attrNameLst>
                                      </p:cBhvr>
                                      <p:to>
                                        <p:strVal val="hidden"/>
                                      </p:to>
                                    </p:set>
                                  </p:childTnLst>
                                </p:cTn>
                              </p:par>
                            </p:childTnLst>
                          </p:cTn>
                        </p:par>
                      </p:childTnLst>
                    </p:cTn>
                  </p:par>
                  <p:par>
                    <p:cTn id="566" fill="hold">
                      <p:stCondLst>
                        <p:cond delay="indefinite"/>
                      </p:stCondLst>
                      <p:childTnLst>
                        <p:par>
                          <p:cTn id="567" fill="hold">
                            <p:stCondLst>
                              <p:cond delay="0"/>
                            </p:stCondLst>
                            <p:childTnLst>
                              <p:par>
                                <p:cTn id="568" presetID="10" presetClass="exit" presetSubtype="0" fill="hold" nodeType="clickEffect">
                                  <p:stCondLst>
                                    <p:cond delay="0"/>
                                  </p:stCondLst>
                                  <p:childTnLst>
                                    <p:animEffect transition="out" filter="fade">
                                      <p:cBhvr>
                                        <p:cTn id="569" dur="500"/>
                                        <p:tgtEl>
                                          <p:spTgt spid="120"/>
                                        </p:tgtEl>
                                      </p:cBhvr>
                                    </p:animEffect>
                                    <p:set>
                                      <p:cBhvr>
                                        <p:cTn id="570" dur="1" fill="hold">
                                          <p:stCondLst>
                                            <p:cond delay="499"/>
                                          </p:stCondLst>
                                        </p:cTn>
                                        <p:tgtEl>
                                          <p:spTgt spid="120"/>
                                        </p:tgtEl>
                                        <p:attrNameLst>
                                          <p:attrName>style.visibility</p:attrName>
                                        </p:attrNameLst>
                                      </p:cBhvr>
                                      <p:to>
                                        <p:strVal val="hidden"/>
                                      </p:to>
                                    </p:set>
                                  </p:childTnLst>
                                </p:cTn>
                              </p:par>
                            </p:childTnLst>
                          </p:cTn>
                        </p:par>
                      </p:childTnLst>
                    </p:cTn>
                  </p:par>
                  <p:par>
                    <p:cTn id="571" fill="hold">
                      <p:stCondLst>
                        <p:cond delay="indefinite"/>
                      </p:stCondLst>
                      <p:childTnLst>
                        <p:par>
                          <p:cTn id="572" fill="hold">
                            <p:stCondLst>
                              <p:cond delay="0"/>
                            </p:stCondLst>
                            <p:childTnLst>
                              <p:par>
                                <p:cTn id="573" presetID="10" presetClass="exit" presetSubtype="0" fill="hold" grpId="1" nodeType="clickEffect">
                                  <p:stCondLst>
                                    <p:cond delay="0"/>
                                  </p:stCondLst>
                                  <p:childTnLst>
                                    <p:animEffect transition="out" filter="fade">
                                      <p:cBhvr>
                                        <p:cTn id="574" dur="500"/>
                                        <p:tgtEl>
                                          <p:spTgt spid="177"/>
                                        </p:tgtEl>
                                      </p:cBhvr>
                                    </p:animEffect>
                                    <p:set>
                                      <p:cBhvr>
                                        <p:cTn id="575" dur="1" fill="hold">
                                          <p:stCondLst>
                                            <p:cond delay="499"/>
                                          </p:stCondLst>
                                        </p:cTn>
                                        <p:tgtEl>
                                          <p:spTgt spid="177"/>
                                        </p:tgtEl>
                                        <p:attrNameLst>
                                          <p:attrName>style.visibility</p:attrName>
                                        </p:attrNameLst>
                                      </p:cBhvr>
                                      <p:to>
                                        <p:strVal val="hidden"/>
                                      </p:to>
                                    </p:set>
                                  </p:childTnLst>
                                </p:cTn>
                              </p:par>
                            </p:childTnLst>
                          </p:cTn>
                        </p:par>
                      </p:childTnLst>
                    </p:cTn>
                  </p:par>
                  <p:par>
                    <p:cTn id="576" fill="hold">
                      <p:stCondLst>
                        <p:cond delay="indefinite"/>
                      </p:stCondLst>
                      <p:childTnLst>
                        <p:par>
                          <p:cTn id="577" fill="hold">
                            <p:stCondLst>
                              <p:cond delay="0"/>
                            </p:stCondLst>
                            <p:childTnLst>
                              <p:par>
                                <p:cTn id="578" presetID="10" presetClass="exit" presetSubtype="0" fill="hold" nodeType="clickEffect">
                                  <p:stCondLst>
                                    <p:cond delay="0"/>
                                  </p:stCondLst>
                                  <p:childTnLst>
                                    <p:animEffect transition="out" filter="fade">
                                      <p:cBhvr>
                                        <p:cTn id="579" dur="500"/>
                                        <p:tgtEl>
                                          <p:spTgt spid="185"/>
                                        </p:tgtEl>
                                      </p:cBhvr>
                                    </p:animEffect>
                                    <p:set>
                                      <p:cBhvr>
                                        <p:cTn id="580" dur="1" fill="hold">
                                          <p:stCondLst>
                                            <p:cond delay="499"/>
                                          </p:stCondLst>
                                        </p:cTn>
                                        <p:tgtEl>
                                          <p:spTgt spid="185"/>
                                        </p:tgtEl>
                                        <p:attrNameLst>
                                          <p:attrName>style.visibility</p:attrName>
                                        </p:attrNameLst>
                                      </p:cBhvr>
                                      <p:to>
                                        <p:strVal val="hidden"/>
                                      </p:to>
                                    </p:set>
                                  </p:childTnLst>
                                </p:cTn>
                              </p:par>
                            </p:childTnLst>
                          </p:cTn>
                        </p:par>
                      </p:childTnLst>
                    </p:cTn>
                  </p:par>
                  <p:par>
                    <p:cTn id="581" fill="hold">
                      <p:stCondLst>
                        <p:cond delay="indefinite"/>
                      </p:stCondLst>
                      <p:childTnLst>
                        <p:par>
                          <p:cTn id="582" fill="hold">
                            <p:stCondLst>
                              <p:cond delay="0"/>
                            </p:stCondLst>
                            <p:childTnLst>
                              <p:par>
                                <p:cTn id="583" presetID="10" presetClass="exit" presetSubtype="0" fill="hold" grpId="1" nodeType="clickEffect">
                                  <p:stCondLst>
                                    <p:cond delay="0"/>
                                  </p:stCondLst>
                                  <p:childTnLst>
                                    <p:animEffect transition="out" filter="fade">
                                      <p:cBhvr>
                                        <p:cTn id="584" dur="500"/>
                                        <p:tgtEl>
                                          <p:spTgt spid="159"/>
                                        </p:tgtEl>
                                      </p:cBhvr>
                                    </p:animEffect>
                                    <p:set>
                                      <p:cBhvr>
                                        <p:cTn id="585" dur="1" fill="hold">
                                          <p:stCondLst>
                                            <p:cond delay="499"/>
                                          </p:stCondLst>
                                        </p:cTn>
                                        <p:tgtEl>
                                          <p:spTgt spid="159"/>
                                        </p:tgtEl>
                                        <p:attrNameLst>
                                          <p:attrName>style.visibility</p:attrName>
                                        </p:attrNameLst>
                                      </p:cBhvr>
                                      <p:to>
                                        <p:strVal val="hidden"/>
                                      </p:to>
                                    </p:set>
                                  </p:childTnLst>
                                </p:cTn>
                              </p:par>
                              <p:par>
                                <p:cTn id="586" presetID="10" presetClass="exit" presetSubtype="0" fill="hold" grpId="1" nodeType="withEffect">
                                  <p:stCondLst>
                                    <p:cond delay="0"/>
                                  </p:stCondLst>
                                  <p:childTnLst>
                                    <p:animEffect transition="out" filter="fade">
                                      <p:cBhvr>
                                        <p:cTn id="587" dur="500"/>
                                        <p:tgtEl>
                                          <p:spTgt spid="119"/>
                                        </p:tgtEl>
                                      </p:cBhvr>
                                    </p:animEffect>
                                    <p:set>
                                      <p:cBhvr>
                                        <p:cTn id="588" dur="1" fill="hold">
                                          <p:stCondLst>
                                            <p:cond delay="499"/>
                                          </p:stCondLst>
                                        </p:cTn>
                                        <p:tgtEl>
                                          <p:spTgt spid="119"/>
                                        </p:tgtEl>
                                        <p:attrNameLst>
                                          <p:attrName>style.visibility</p:attrName>
                                        </p:attrNameLst>
                                      </p:cBhvr>
                                      <p:to>
                                        <p:strVal val="hidden"/>
                                      </p:to>
                                    </p:set>
                                  </p:childTnLst>
                                </p:cTn>
                              </p:par>
                            </p:childTnLst>
                          </p:cTn>
                        </p:par>
                      </p:childTnLst>
                    </p:cTn>
                  </p:par>
                  <p:par>
                    <p:cTn id="589" fill="hold">
                      <p:stCondLst>
                        <p:cond delay="indefinite"/>
                      </p:stCondLst>
                      <p:childTnLst>
                        <p:par>
                          <p:cTn id="590" fill="hold">
                            <p:stCondLst>
                              <p:cond delay="0"/>
                            </p:stCondLst>
                            <p:childTnLst>
                              <p:par>
                                <p:cTn id="591" presetID="10" presetClass="exit" presetSubtype="0" fill="hold" grpId="1" nodeType="clickEffect">
                                  <p:stCondLst>
                                    <p:cond delay="0"/>
                                  </p:stCondLst>
                                  <p:childTnLst>
                                    <p:animEffect transition="out" filter="fade">
                                      <p:cBhvr>
                                        <p:cTn id="592" dur="500"/>
                                        <p:tgtEl>
                                          <p:spTgt spid="158"/>
                                        </p:tgtEl>
                                      </p:cBhvr>
                                    </p:animEffect>
                                    <p:set>
                                      <p:cBhvr>
                                        <p:cTn id="593" dur="1" fill="hold">
                                          <p:stCondLst>
                                            <p:cond delay="499"/>
                                          </p:stCondLst>
                                        </p:cTn>
                                        <p:tgtEl>
                                          <p:spTgt spid="158"/>
                                        </p:tgtEl>
                                        <p:attrNameLst>
                                          <p:attrName>style.visibility</p:attrName>
                                        </p:attrNameLst>
                                      </p:cBhvr>
                                      <p:to>
                                        <p:strVal val="hidden"/>
                                      </p:to>
                                    </p:set>
                                  </p:childTnLst>
                                </p:cTn>
                              </p:par>
                            </p:childTnLst>
                          </p:cTn>
                        </p:par>
                      </p:childTnLst>
                    </p:cTn>
                  </p:par>
                  <p:par>
                    <p:cTn id="594" fill="hold">
                      <p:stCondLst>
                        <p:cond delay="indefinite"/>
                      </p:stCondLst>
                      <p:childTnLst>
                        <p:par>
                          <p:cTn id="595" fill="hold">
                            <p:stCondLst>
                              <p:cond delay="0"/>
                            </p:stCondLst>
                            <p:childTnLst>
                              <p:par>
                                <p:cTn id="596" presetID="10" presetClass="exit" presetSubtype="0" fill="hold" nodeType="clickEffect">
                                  <p:stCondLst>
                                    <p:cond delay="0"/>
                                  </p:stCondLst>
                                  <p:childTnLst>
                                    <p:animEffect transition="out" filter="fade">
                                      <p:cBhvr>
                                        <p:cTn id="597" dur="500"/>
                                        <p:tgtEl>
                                          <p:spTgt spid="160"/>
                                        </p:tgtEl>
                                      </p:cBhvr>
                                    </p:animEffect>
                                    <p:set>
                                      <p:cBhvr>
                                        <p:cTn id="598" dur="1" fill="hold">
                                          <p:stCondLst>
                                            <p:cond delay="499"/>
                                          </p:stCondLst>
                                        </p:cTn>
                                        <p:tgtEl>
                                          <p:spTgt spid="160"/>
                                        </p:tgtEl>
                                        <p:attrNameLst>
                                          <p:attrName>style.visibility</p:attrName>
                                        </p:attrNameLst>
                                      </p:cBhvr>
                                      <p:to>
                                        <p:strVal val="hidden"/>
                                      </p:to>
                                    </p:set>
                                  </p:childTnLst>
                                </p:cTn>
                              </p:par>
                            </p:childTnLst>
                          </p:cTn>
                        </p:par>
                      </p:childTnLst>
                    </p:cTn>
                  </p:par>
                  <p:par>
                    <p:cTn id="599" fill="hold">
                      <p:stCondLst>
                        <p:cond delay="indefinite"/>
                      </p:stCondLst>
                      <p:childTnLst>
                        <p:par>
                          <p:cTn id="600" fill="hold">
                            <p:stCondLst>
                              <p:cond delay="0"/>
                            </p:stCondLst>
                            <p:childTnLst>
                              <p:par>
                                <p:cTn id="601" presetID="10" presetClass="exit" presetSubtype="0" fill="hold" grpId="1" nodeType="clickEffect">
                                  <p:stCondLst>
                                    <p:cond delay="0"/>
                                  </p:stCondLst>
                                  <p:childTnLst>
                                    <p:animEffect transition="out" filter="fade">
                                      <p:cBhvr>
                                        <p:cTn id="602" dur="500"/>
                                        <p:tgtEl>
                                          <p:spTgt spid="157"/>
                                        </p:tgtEl>
                                      </p:cBhvr>
                                    </p:animEffect>
                                    <p:set>
                                      <p:cBhvr>
                                        <p:cTn id="603" dur="1" fill="hold">
                                          <p:stCondLst>
                                            <p:cond delay="499"/>
                                          </p:stCondLst>
                                        </p:cTn>
                                        <p:tgtEl>
                                          <p:spTgt spid="157"/>
                                        </p:tgtEl>
                                        <p:attrNameLst>
                                          <p:attrName>style.visibility</p:attrName>
                                        </p:attrNameLst>
                                      </p:cBhvr>
                                      <p:to>
                                        <p:strVal val="hidden"/>
                                      </p:to>
                                    </p:set>
                                  </p:childTnLst>
                                </p:cTn>
                              </p:par>
                            </p:childTnLst>
                          </p:cTn>
                        </p:par>
                      </p:childTnLst>
                    </p:cTn>
                  </p:par>
                  <p:par>
                    <p:cTn id="604" fill="hold">
                      <p:stCondLst>
                        <p:cond delay="indefinite"/>
                      </p:stCondLst>
                      <p:childTnLst>
                        <p:par>
                          <p:cTn id="605" fill="hold">
                            <p:stCondLst>
                              <p:cond delay="0"/>
                            </p:stCondLst>
                            <p:childTnLst>
                              <p:par>
                                <p:cTn id="606" presetID="10" presetClass="exit" presetSubtype="0" fill="hold" nodeType="clickEffect">
                                  <p:stCondLst>
                                    <p:cond delay="0"/>
                                  </p:stCondLst>
                                  <p:childTnLst>
                                    <p:animEffect transition="out" filter="fade">
                                      <p:cBhvr>
                                        <p:cTn id="607" dur="500"/>
                                        <p:tgtEl>
                                          <p:spTgt spid="121"/>
                                        </p:tgtEl>
                                      </p:cBhvr>
                                    </p:animEffect>
                                    <p:set>
                                      <p:cBhvr>
                                        <p:cTn id="608" dur="1" fill="hold">
                                          <p:stCondLst>
                                            <p:cond delay="499"/>
                                          </p:stCondLst>
                                        </p:cTn>
                                        <p:tgtEl>
                                          <p:spTgt spid="121"/>
                                        </p:tgtEl>
                                        <p:attrNameLst>
                                          <p:attrName>style.visibility</p:attrName>
                                        </p:attrNameLst>
                                      </p:cBhvr>
                                      <p:to>
                                        <p:strVal val="hidden"/>
                                      </p:to>
                                    </p:set>
                                  </p:childTnLst>
                                </p:cTn>
                              </p:par>
                            </p:childTnLst>
                          </p:cTn>
                        </p:par>
                      </p:childTnLst>
                    </p:cTn>
                  </p:par>
                  <p:par>
                    <p:cTn id="609" fill="hold">
                      <p:stCondLst>
                        <p:cond delay="indefinite"/>
                      </p:stCondLst>
                      <p:childTnLst>
                        <p:par>
                          <p:cTn id="610" fill="hold">
                            <p:stCondLst>
                              <p:cond delay="0"/>
                            </p:stCondLst>
                            <p:childTnLst>
                              <p:par>
                                <p:cTn id="611" presetID="10" presetClass="exit" presetSubtype="0" fill="hold" grpId="1" nodeType="clickEffect">
                                  <p:stCondLst>
                                    <p:cond delay="0"/>
                                  </p:stCondLst>
                                  <p:childTnLst>
                                    <p:animEffect transition="out" filter="fade">
                                      <p:cBhvr>
                                        <p:cTn id="612" dur="500"/>
                                        <p:tgtEl>
                                          <p:spTgt spid="156"/>
                                        </p:tgtEl>
                                      </p:cBhvr>
                                    </p:animEffect>
                                    <p:set>
                                      <p:cBhvr>
                                        <p:cTn id="613" dur="1" fill="hold">
                                          <p:stCondLst>
                                            <p:cond delay="499"/>
                                          </p:stCondLst>
                                        </p:cTn>
                                        <p:tgtEl>
                                          <p:spTgt spid="156"/>
                                        </p:tgtEl>
                                        <p:attrNameLst>
                                          <p:attrName>style.visibility</p:attrName>
                                        </p:attrNameLst>
                                      </p:cBhvr>
                                      <p:to>
                                        <p:strVal val="hidden"/>
                                      </p:to>
                                    </p:set>
                                  </p:childTnLst>
                                </p:cTn>
                              </p:par>
                            </p:childTnLst>
                          </p:cTn>
                        </p:par>
                      </p:childTnLst>
                    </p:cTn>
                  </p:par>
                  <p:par>
                    <p:cTn id="614" fill="hold">
                      <p:stCondLst>
                        <p:cond delay="indefinite"/>
                      </p:stCondLst>
                      <p:childTnLst>
                        <p:par>
                          <p:cTn id="615" fill="hold">
                            <p:stCondLst>
                              <p:cond delay="0"/>
                            </p:stCondLst>
                            <p:childTnLst>
                              <p:par>
                                <p:cTn id="616" presetID="10" presetClass="exit" presetSubtype="0" fill="hold" nodeType="clickEffect">
                                  <p:stCondLst>
                                    <p:cond delay="0"/>
                                  </p:stCondLst>
                                  <p:childTnLst>
                                    <p:animEffect transition="out" filter="fade">
                                      <p:cBhvr>
                                        <p:cTn id="617" dur="500"/>
                                        <p:tgtEl>
                                          <p:spTgt spid="161"/>
                                        </p:tgtEl>
                                      </p:cBhvr>
                                    </p:animEffect>
                                    <p:set>
                                      <p:cBhvr>
                                        <p:cTn id="618" dur="1" fill="hold">
                                          <p:stCondLst>
                                            <p:cond delay="499"/>
                                          </p:stCondLst>
                                        </p:cTn>
                                        <p:tgtEl>
                                          <p:spTgt spid="161"/>
                                        </p:tgtEl>
                                        <p:attrNameLst>
                                          <p:attrName>style.visibility</p:attrName>
                                        </p:attrNameLst>
                                      </p:cBhvr>
                                      <p:to>
                                        <p:strVal val="hidden"/>
                                      </p:to>
                                    </p:set>
                                  </p:childTnLst>
                                </p:cTn>
                              </p:par>
                            </p:childTnLst>
                          </p:cTn>
                        </p:par>
                      </p:childTnLst>
                    </p:cTn>
                  </p:par>
                  <p:par>
                    <p:cTn id="619" fill="hold">
                      <p:stCondLst>
                        <p:cond delay="indefinite"/>
                      </p:stCondLst>
                      <p:childTnLst>
                        <p:par>
                          <p:cTn id="620" fill="hold">
                            <p:stCondLst>
                              <p:cond delay="0"/>
                            </p:stCondLst>
                            <p:childTnLst>
                              <p:par>
                                <p:cTn id="621" presetID="10" presetClass="exit" presetSubtype="0" fill="hold" grpId="1" nodeType="clickEffect">
                                  <p:stCondLst>
                                    <p:cond delay="0"/>
                                  </p:stCondLst>
                                  <p:childTnLst>
                                    <p:animEffect transition="out" filter="fade">
                                      <p:cBhvr>
                                        <p:cTn id="622" dur="500"/>
                                        <p:tgtEl>
                                          <p:spTgt spid="155"/>
                                        </p:tgtEl>
                                      </p:cBhvr>
                                    </p:animEffect>
                                    <p:set>
                                      <p:cBhvr>
                                        <p:cTn id="623" dur="1" fill="hold">
                                          <p:stCondLst>
                                            <p:cond delay="499"/>
                                          </p:stCondLst>
                                        </p:cTn>
                                        <p:tgtEl>
                                          <p:spTgt spid="155"/>
                                        </p:tgtEl>
                                        <p:attrNameLst>
                                          <p:attrName>style.visibility</p:attrName>
                                        </p:attrNameLst>
                                      </p:cBhvr>
                                      <p:to>
                                        <p:strVal val="hidden"/>
                                      </p:to>
                                    </p:set>
                                  </p:childTnLst>
                                </p:cTn>
                              </p:par>
                            </p:childTnLst>
                          </p:cTn>
                        </p:par>
                      </p:childTnLst>
                    </p:cTn>
                  </p:par>
                  <p:par>
                    <p:cTn id="624" fill="hold">
                      <p:stCondLst>
                        <p:cond delay="indefinite"/>
                      </p:stCondLst>
                      <p:childTnLst>
                        <p:par>
                          <p:cTn id="625" fill="hold">
                            <p:stCondLst>
                              <p:cond delay="0"/>
                            </p:stCondLst>
                            <p:childTnLst>
                              <p:par>
                                <p:cTn id="626" presetID="10" presetClass="exit" presetSubtype="0" fill="hold" nodeType="clickEffect">
                                  <p:stCondLst>
                                    <p:cond delay="0"/>
                                  </p:stCondLst>
                                  <p:childTnLst>
                                    <p:animEffect transition="out" filter="fade">
                                      <p:cBhvr>
                                        <p:cTn id="627" dur="500"/>
                                        <p:tgtEl>
                                          <p:spTgt spid="162"/>
                                        </p:tgtEl>
                                      </p:cBhvr>
                                    </p:animEffect>
                                    <p:set>
                                      <p:cBhvr>
                                        <p:cTn id="628" dur="1" fill="hold">
                                          <p:stCondLst>
                                            <p:cond delay="499"/>
                                          </p:stCondLst>
                                        </p:cTn>
                                        <p:tgtEl>
                                          <p:spTgt spid="162"/>
                                        </p:tgtEl>
                                        <p:attrNameLst>
                                          <p:attrName>style.visibility</p:attrName>
                                        </p:attrNameLst>
                                      </p:cBhvr>
                                      <p:to>
                                        <p:strVal val="hidden"/>
                                      </p:to>
                                    </p:set>
                                  </p:childTnLst>
                                </p:cTn>
                              </p:par>
                            </p:childTnLst>
                          </p:cTn>
                        </p:par>
                      </p:childTnLst>
                    </p:cTn>
                  </p:par>
                  <p:par>
                    <p:cTn id="629" fill="hold">
                      <p:stCondLst>
                        <p:cond delay="indefinite"/>
                      </p:stCondLst>
                      <p:childTnLst>
                        <p:par>
                          <p:cTn id="630" fill="hold">
                            <p:stCondLst>
                              <p:cond delay="0"/>
                            </p:stCondLst>
                            <p:childTnLst>
                              <p:par>
                                <p:cTn id="631" presetID="10" presetClass="exit" presetSubtype="0" fill="hold" grpId="1" nodeType="clickEffect">
                                  <p:stCondLst>
                                    <p:cond delay="0"/>
                                  </p:stCondLst>
                                  <p:childTnLst>
                                    <p:animEffect transition="out" filter="fade">
                                      <p:cBhvr>
                                        <p:cTn id="632" dur="500"/>
                                        <p:tgtEl>
                                          <p:spTgt spid="154"/>
                                        </p:tgtEl>
                                      </p:cBhvr>
                                    </p:animEffect>
                                    <p:set>
                                      <p:cBhvr>
                                        <p:cTn id="633" dur="1" fill="hold">
                                          <p:stCondLst>
                                            <p:cond delay="499"/>
                                          </p:stCondLst>
                                        </p:cTn>
                                        <p:tgtEl>
                                          <p:spTgt spid="154"/>
                                        </p:tgtEl>
                                        <p:attrNameLst>
                                          <p:attrName>style.visibility</p:attrName>
                                        </p:attrNameLst>
                                      </p:cBhvr>
                                      <p:to>
                                        <p:strVal val="hidden"/>
                                      </p:to>
                                    </p:set>
                                  </p:childTnLst>
                                </p:cTn>
                              </p:par>
                              <p:par>
                                <p:cTn id="634" presetID="10" presetClass="exit" presetSubtype="0" fill="hold" grpId="1" nodeType="withEffect">
                                  <p:stCondLst>
                                    <p:cond delay="0"/>
                                  </p:stCondLst>
                                  <p:childTnLst>
                                    <p:animEffect transition="out" filter="fade">
                                      <p:cBhvr>
                                        <p:cTn id="635" dur="500"/>
                                        <p:tgtEl>
                                          <p:spTgt spid="151"/>
                                        </p:tgtEl>
                                      </p:cBhvr>
                                    </p:animEffect>
                                    <p:set>
                                      <p:cBhvr>
                                        <p:cTn id="636" dur="1" fill="hold">
                                          <p:stCondLst>
                                            <p:cond delay="499"/>
                                          </p:stCondLst>
                                        </p:cTn>
                                        <p:tgtEl>
                                          <p:spTgt spid="151"/>
                                        </p:tgtEl>
                                        <p:attrNameLst>
                                          <p:attrName>style.visibility</p:attrName>
                                        </p:attrNameLst>
                                      </p:cBhvr>
                                      <p:to>
                                        <p:strVal val="hidden"/>
                                      </p:to>
                                    </p:set>
                                  </p:childTnLst>
                                </p:cTn>
                              </p:par>
                            </p:childTnLst>
                          </p:cTn>
                        </p:par>
                      </p:childTnLst>
                    </p:cTn>
                  </p:par>
                  <p:par>
                    <p:cTn id="637" fill="hold">
                      <p:stCondLst>
                        <p:cond delay="indefinite"/>
                      </p:stCondLst>
                      <p:childTnLst>
                        <p:par>
                          <p:cTn id="638" fill="hold">
                            <p:stCondLst>
                              <p:cond delay="0"/>
                            </p:stCondLst>
                            <p:childTnLst>
                              <p:par>
                                <p:cTn id="639" presetID="10" presetClass="exit" presetSubtype="0" fill="hold" grpId="1" nodeType="clickEffect">
                                  <p:stCondLst>
                                    <p:cond delay="0"/>
                                  </p:stCondLst>
                                  <p:childTnLst>
                                    <p:animEffect transition="out" filter="fade">
                                      <p:cBhvr>
                                        <p:cTn id="640" dur="500"/>
                                        <p:tgtEl>
                                          <p:spTgt spid="152"/>
                                        </p:tgtEl>
                                      </p:cBhvr>
                                    </p:animEffect>
                                    <p:set>
                                      <p:cBhvr>
                                        <p:cTn id="641" dur="1" fill="hold">
                                          <p:stCondLst>
                                            <p:cond delay="499"/>
                                          </p:stCondLst>
                                        </p:cTn>
                                        <p:tgtEl>
                                          <p:spTgt spid="152"/>
                                        </p:tgtEl>
                                        <p:attrNameLst>
                                          <p:attrName>style.visibility</p:attrName>
                                        </p:attrNameLst>
                                      </p:cBhvr>
                                      <p:to>
                                        <p:strVal val="hidden"/>
                                      </p:to>
                                    </p:set>
                                  </p:childTnLst>
                                </p:cTn>
                              </p:par>
                            </p:childTnLst>
                          </p:cTn>
                        </p:par>
                      </p:childTnLst>
                    </p:cTn>
                  </p:par>
                  <p:par>
                    <p:cTn id="642" fill="hold">
                      <p:stCondLst>
                        <p:cond delay="indefinite"/>
                      </p:stCondLst>
                      <p:childTnLst>
                        <p:par>
                          <p:cTn id="643" fill="hold">
                            <p:stCondLst>
                              <p:cond delay="0"/>
                            </p:stCondLst>
                            <p:childTnLst>
                              <p:par>
                                <p:cTn id="644" presetID="10" presetClass="exit" presetSubtype="0" fill="hold" nodeType="clickEffect">
                                  <p:stCondLst>
                                    <p:cond delay="0"/>
                                  </p:stCondLst>
                                  <p:childTnLst>
                                    <p:animEffect transition="out" filter="fade">
                                      <p:cBhvr>
                                        <p:cTn id="645" dur="500"/>
                                        <p:tgtEl>
                                          <p:spTgt spid="133"/>
                                        </p:tgtEl>
                                      </p:cBhvr>
                                    </p:animEffect>
                                    <p:set>
                                      <p:cBhvr>
                                        <p:cTn id="646" dur="1" fill="hold">
                                          <p:stCondLst>
                                            <p:cond delay="499"/>
                                          </p:stCondLst>
                                        </p:cTn>
                                        <p:tgtEl>
                                          <p:spTgt spid="133"/>
                                        </p:tgtEl>
                                        <p:attrNameLst>
                                          <p:attrName>style.visibility</p:attrName>
                                        </p:attrNameLst>
                                      </p:cBhvr>
                                      <p:to>
                                        <p:strVal val="hidden"/>
                                      </p:to>
                                    </p:set>
                                  </p:childTnLst>
                                </p:cTn>
                              </p:par>
                            </p:childTnLst>
                          </p:cTn>
                        </p:par>
                      </p:childTnLst>
                    </p:cTn>
                  </p:par>
                  <p:par>
                    <p:cTn id="647" fill="hold">
                      <p:stCondLst>
                        <p:cond delay="indefinite"/>
                      </p:stCondLst>
                      <p:childTnLst>
                        <p:par>
                          <p:cTn id="648" fill="hold">
                            <p:stCondLst>
                              <p:cond delay="0"/>
                            </p:stCondLst>
                            <p:childTnLst>
                              <p:par>
                                <p:cTn id="649" presetID="10" presetClass="exit" presetSubtype="0" fill="hold" grpId="1" nodeType="clickEffect">
                                  <p:stCondLst>
                                    <p:cond delay="0"/>
                                  </p:stCondLst>
                                  <p:childTnLst>
                                    <p:animEffect transition="out" filter="fade">
                                      <p:cBhvr>
                                        <p:cTn id="650" dur="500"/>
                                        <p:tgtEl>
                                          <p:spTgt spid="150"/>
                                        </p:tgtEl>
                                      </p:cBhvr>
                                    </p:animEffect>
                                    <p:set>
                                      <p:cBhvr>
                                        <p:cTn id="651" dur="1" fill="hold">
                                          <p:stCondLst>
                                            <p:cond delay="499"/>
                                          </p:stCondLst>
                                        </p:cTn>
                                        <p:tgtEl>
                                          <p:spTgt spid="150"/>
                                        </p:tgtEl>
                                        <p:attrNameLst>
                                          <p:attrName>style.visibility</p:attrName>
                                        </p:attrNameLst>
                                      </p:cBhvr>
                                      <p:to>
                                        <p:strVal val="hidden"/>
                                      </p:to>
                                    </p:set>
                                  </p:childTnLst>
                                </p:cTn>
                              </p:par>
                            </p:childTnLst>
                          </p:cTn>
                        </p:par>
                      </p:childTnLst>
                    </p:cTn>
                  </p:par>
                  <p:par>
                    <p:cTn id="652" fill="hold">
                      <p:stCondLst>
                        <p:cond delay="indefinite"/>
                      </p:stCondLst>
                      <p:childTnLst>
                        <p:par>
                          <p:cTn id="653" fill="hold">
                            <p:stCondLst>
                              <p:cond delay="0"/>
                            </p:stCondLst>
                            <p:childTnLst>
                              <p:par>
                                <p:cTn id="654" presetID="10" presetClass="exit" presetSubtype="0" fill="hold" nodeType="clickEffect">
                                  <p:stCondLst>
                                    <p:cond delay="0"/>
                                  </p:stCondLst>
                                  <p:childTnLst>
                                    <p:animEffect transition="out" filter="fade">
                                      <p:cBhvr>
                                        <p:cTn id="655" dur="500"/>
                                        <p:tgtEl>
                                          <p:spTgt spid="131"/>
                                        </p:tgtEl>
                                      </p:cBhvr>
                                    </p:animEffect>
                                    <p:set>
                                      <p:cBhvr>
                                        <p:cTn id="656" dur="1" fill="hold">
                                          <p:stCondLst>
                                            <p:cond delay="499"/>
                                          </p:stCondLst>
                                        </p:cTn>
                                        <p:tgtEl>
                                          <p:spTgt spid="131"/>
                                        </p:tgtEl>
                                        <p:attrNameLst>
                                          <p:attrName>style.visibility</p:attrName>
                                        </p:attrNameLst>
                                      </p:cBhvr>
                                      <p:to>
                                        <p:strVal val="hidden"/>
                                      </p:to>
                                    </p:set>
                                  </p:childTnLst>
                                </p:cTn>
                              </p:par>
                            </p:childTnLst>
                          </p:cTn>
                        </p:par>
                      </p:childTnLst>
                    </p:cTn>
                  </p:par>
                  <p:par>
                    <p:cTn id="657" fill="hold">
                      <p:stCondLst>
                        <p:cond delay="indefinite"/>
                      </p:stCondLst>
                      <p:childTnLst>
                        <p:par>
                          <p:cTn id="658" fill="hold">
                            <p:stCondLst>
                              <p:cond delay="0"/>
                            </p:stCondLst>
                            <p:childTnLst>
                              <p:par>
                                <p:cTn id="659" presetID="10" presetClass="exit" presetSubtype="0" fill="hold" grpId="1" nodeType="clickEffect">
                                  <p:stCondLst>
                                    <p:cond delay="0"/>
                                  </p:stCondLst>
                                  <p:childTnLst>
                                    <p:animEffect transition="out" filter="fade">
                                      <p:cBhvr>
                                        <p:cTn id="660" dur="500"/>
                                        <p:tgtEl>
                                          <p:spTgt spid="149"/>
                                        </p:tgtEl>
                                      </p:cBhvr>
                                    </p:animEffect>
                                    <p:set>
                                      <p:cBhvr>
                                        <p:cTn id="661" dur="1" fill="hold">
                                          <p:stCondLst>
                                            <p:cond delay="499"/>
                                          </p:stCondLst>
                                        </p:cTn>
                                        <p:tgtEl>
                                          <p:spTgt spid="149"/>
                                        </p:tgtEl>
                                        <p:attrNameLst>
                                          <p:attrName>style.visibility</p:attrName>
                                        </p:attrNameLst>
                                      </p:cBhvr>
                                      <p:to>
                                        <p:strVal val="hidden"/>
                                      </p:to>
                                    </p:set>
                                  </p:childTnLst>
                                </p:cTn>
                              </p:par>
                            </p:childTnLst>
                          </p:cTn>
                        </p:par>
                      </p:childTnLst>
                    </p:cTn>
                  </p:par>
                  <p:par>
                    <p:cTn id="662" fill="hold">
                      <p:stCondLst>
                        <p:cond delay="indefinite"/>
                      </p:stCondLst>
                      <p:childTnLst>
                        <p:par>
                          <p:cTn id="663" fill="hold">
                            <p:stCondLst>
                              <p:cond delay="0"/>
                            </p:stCondLst>
                            <p:childTnLst>
                              <p:par>
                                <p:cTn id="664" presetID="10" presetClass="exit" presetSubtype="0" fill="hold" nodeType="clickEffect">
                                  <p:stCondLst>
                                    <p:cond delay="0"/>
                                  </p:stCondLst>
                                  <p:childTnLst>
                                    <p:animEffect transition="out" filter="fade">
                                      <p:cBhvr>
                                        <p:cTn id="665" dur="500"/>
                                        <p:tgtEl>
                                          <p:spTgt spid="116"/>
                                        </p:tgtEl>
                                      </p:cBhvr>
                                    </p:animEffect>
                                    <p:set>
                                      <p:cBhvr>
                                        <p:cTn id="666" dur="1" fill="hold">
                                          <p:stCondLst>
                                            <p:cond delay="499"/>
                                          </p:stCondLst>
                                        </p:cTn>
                                        <p:tgtEl>
                                          <p:spTgt spid="116"/>
                                        </p:tgtEl>
                                        <p:attrNameLst>
                                          <p:attrName>style.visibility</p:attrName>
                                        </p:attrNameLst>
                                      </p:cBhvr>
                                      <p:to>
                                        <p:strVal val="hidden"/>
                                      </p:to>
                                    </p:set>
                                  </p:childTnLst>
                                </p:cTn>
                              </p:par>
                            </p:childTnLst>
                          </p:cTn>
                        </p:par>
                      </p:childTnLst>
                    </p:cTn>
                  </p:par>
                  <p:par>
                    <p:cTn id="667" fill="hold">
                      <p:stCondLst>
                        <p:cond delay="indefinite"/>
                      </p:stCondLst>
                      <p:childTnLst>
                        <p:par>
                          <p:cTn id="668" fill="hold">
                            <p:stCondLst>
                              <p:cond delay="0"/>
                            </p:stCondLst>
                            <p:childTnLst>
                              <p:par>
                                <p:cTn id="669" presetID="10" presetClass="exit" presetSubtype="0" fill="hold" grpId="1" nodeType="clickEffect">
                                  <p:stCondLst>
                                    <p:cond delay="0"/>
                                  </p:stCondLst>
                                  <p:childTnLst>
                                    <p:animEffect transition="out" filter="fade">
                                      <p:cBhvr>
                                        <p:cTn id="670" dur="500"/>
                                        <p:tgtEl>
                                          <p:spTgt spid="148"/>
                                        </p:tgtEl>
                                      </p:cBhvr>
                                    </p:animEffect>
                                    <p:set>
                                      <p:cBhvr>
                                        <p:cTn id="671" dur="1" fill="hold">
                                          <p:stCondLst>
                                            <p:cond delay="499"/>
                                          </p:stCondLst>
                                        </p:cTn>
                                        <p:tgtEl>
                                          <p:spTgt spid="148"/>
                                        </p:tgtEl>
                                        <p:attrNameLst>
                                          <p:attrName>style.visibility</p:attrName>
                                        </p:attrNameLst>
                                      </p:cBhvr>
                                      <p:to>
                                        <p:strVal val="hidden"/>
                                      </p:to>
                                    </p:set>
                                  </p:childTnLst>
                                </p:cTn>
                              </p:par>
                            </p:childTnLst>
                          </p:cTn>
                        </p:par>
                      </p:childTnLst>
                    </p:cTn>
                  </p:par>
                  <p:par>
                    <p:cTn id="672" fill="hold">
                      <p:stCondLst>
                        <p:cond delay="indefinite"/>
                      </p:stCondLst>
                      <p:childTnLst>
                        <p:par>
                          <p:cTn id="673" fill="hold">
                            <p:stCondLst>
                              <p:cond delay="0"/>
                            </p:stCondLst>
                            <p:childTnLst>
                              <p:par>
                                <p:cTn id="674" presetID="10" presetClass="exit" presetSubtype="0" fill="hold" nodeType="clickEffect">
                                  <p:stCondLst>
                                    <p:cond delay="0"/>
                                  </p:stCondLst>
                                  <p:childTnLst>
                                    <p:animEffect transition="out" filter="fade">
                                      <p:cBhvr>
                                        <p:cTn id="675" dur="500"/>
                                        <p:tgtEl>
                                          <p:spTgt spid="134"/>
                                        </p:tgtEl>
                                      </p:cBhvr>
                                    </p:animEffect>
                                    <p:set>
                                      <p:cBhvr>
                                        <p:cTn id="676" dur="1" fill="hold">
                                          <p:stCondLst>
                                            <p:cond delay="499"/>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p:bldP spid="97" grpId="0"/>
      <p:bldP spid="100" grpId="0" animBg="1"/>
      <p:bldP spid="101" grpId="0"/>
      <p:bldP spid="105" grpId="0" animBg="1"/>
      <p:bldP spid="106" grpId="0" animBg="1"/>
      <p:bldP spid="109" grpId="0"/>
      <p:bldP spid="110" grpId="0"/>
      <p:bldP spid="111" grpId="0"/>
      <p:bldP spid="112" grpId="0"/>
      <p:bldP spid="113" grpId="0"/>
      <p:bldP spid="114" grpId="0" animBg="1"/>
      <p:bldP spid="114" grpId="1" animBg="1"/>
      <p:bldP spid="117" grpId="0" animBg="1"/>
      <p:bldP spid="117" grpId="1" animBg="1"/>
      <p:bldP spid="118" grpId="0" animBg="1"/>
      <p:bldP spid="118" grpId="1" animBg="1"/>
      <p:bldP spid="119" grpId="0" animBg="1"/>
      <p:bldP spid="119"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4" grpId="0" animBg="1"/>
      <p:bldP spid="154" grpId="1" animBg="1"/>
      <p:bldP spid="155" grpId="0" animBg="1"/>
      <p:bldP spid="155" grpId="1" animBg="1"/>
      <p:bldP spid="156" grpId="0" animBg="1"/>
      <p:bldP spid="156" grpId="1" animBg="1"/>
      <p:bldP spid="157" grpId="0" animBg="1"/>
      <p:bldP spid="157" grpId="1" animBg="1"/>
      <p:bldP spid="158" grpId="0" animBg="1"/>
      <p:bldP spid="158" grpId="1" animBg="1"/>
      <p:bldP spid="159" grpId="0" animBg="1"/>
      <p:bldP spid="159" grpId="1" animBg="1"/>
      <p:bldP spid="177" grpId="0" animBg="1"/>
      <p:bldP spid="177" grpId="1" animBg="1"/>
      <p:bldP spid="181" grpId="0" animBg="1"/>
      <p:bldP spid="181" grpId="1" animBg="1"/>
      <p:bldP spid="183" grpId="0" animBg="1"/>
      <p:bldP spid="183" grpId="1" animBg="1"/>
      <p:bldP spid="184" grpId="0" animBg="1"/>
      <p:bldP spid="184" grpId="1" animBg="1"/>
      <p:bldP spid="196" grpId="0" animBg="1"/>
      <p:bldP spid="196" grpId="1" animBg="1"/>
      <p:bldP spid="198" grpId="0" animBg="1"/>
      <p:bldP spid="201" grpId="0" animBg="1"/>
      <p:bldP spid="201" grpId="1" animBg="1"/>
      <p:bldP spid="202" grpId="0"/>
      <p:bldP spid="202" grpId="1"/>
      <p:bldP spid="203" grpId="0"/>
      <p:bldP spid="163" grpId="0" animBg="1"/>
      <p:bldP spid="1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06628" y="85838"/>
            <a:ext cx="11794524" cy="587375"/>
          </a:xfrm>
        </p:spPr>
        <p:txBody>
          <a:bodyPr>
            <a:normAutofit fontScale="90000"/>
          </a:bodyPr>
          <a:lstStyle/>
          <a:p>
            <a:r>
              <a:rPr lang="en-US" altLang="zh-CN"/>
              <a:t>1</a:t>
            </a:r>
            <a:r>
              <a:rPr lang="en-US" altLang="zh-CN" baseline="30000"/>
              <a:t>st</a:t>
            </a:r>
            <a:r>
              <a:rPr lang="en-US" altLang="zh-CN"/>
              <a:t> class of conventional techniques – Random Sampling</a:t>
            </a:r>
            <a:endParaRPr lang="zh-CN" altLang="en-US" dirty="0"/>
          </a:p>
        </p:txBody>
      </p:sp>
      <p:sp>
        <p:nvSpPr>
          <p:cNvPr id="5" name="Oval 4"/>
          <p:cNvSpPr/>
          <p:nvPr/>
        </p:nvSpPr>
        <p:spPr>
          <a:xfrm>
            <a:off x="5870168" y="315586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6" name="Straight Connector 5"/>
          <p:cNvCxnSpPr>
            <a:stCxn id="9" idx="4"/>
            <a:endCxn id="5" idx="0"/>
          </p:cNvCxnSpPr>
          <p:nvPr/>
        </p:nvCxnSpPr>
        <p:spPr>
          <a:xfrm>
            <a:off x="5987206" y="2604348"/>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7" name="Straight Connector 6"/>
          <p:cNvCxnSpPr>
            <a:stCxn id="5" idx="6"/>
            <a:endCxn id="10" idx="2"/>
          </p:cNvCxnSpPr>
          <p:nvPr/>
        </p:nvCxnSpPr>
        <p:spPr>
          <a:xfrm flipV="1">
            <a:off x="6104244" y="3283316"/>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8" name="Straight Connector 7"/>
          <p:cNvCxnSpPr>
            <a:stCxn id="11" idx="7"/>
            <a:endCxn id="5" idx="3"/>
          </p:cNvCxnSpPr>
          <p:nvPr/>
        </p:nvCxnSpPr>
        <p:spPr>
          <a:xfrm flipV="1">
            <a:off x="5761188" y="3373441"/>
            <a:ext cx="143260" cy="219290"/>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9" name="Oval 8"/>
          <p:cNvSpPr/>
          <p:nvPr/>
        </p:nvSpPr>
        <p:spPr>
          <a:xfrm>
            <a:off x="5870168" y="234943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 name="Oval 9"/>
          <p:cNvSpPr/>
          <p:nvPr/>
        </p:nvSpPr>
        <p:spPr>
          <a:xfrm>
            <a:off x="7164901" y="315586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 name="Oval 10"/>
          <p:cNvSpPr/>
          <p:nvPr/>
        </p:nvSpPr>
        <p:spPr>
          <a:xfrm>
            <a:off x="5561392" y="355540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 name="Oval 11"/>
          <p:cNvSpPr/>
          <p:nvPr/>
        </p:nvSpPr>
        <p:spPr>
          <a:xfrm>
            <a:off x="4488928" y="234943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3" name="Straight Connector 12"/>
          <p:cNvCxnSpPr>
            <a:stCxn id="12" idx="6"/>
            <a:endCxn id="9" idx="2"/>
          </p:cNvCxnSpPr>
          <p:nvPr/>
        </p:nvCxnSpPr>
        <p:spPr>
          <a:xfrm>
            <a:off x="4723004" y="2476892"/>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4" name="Oval 13"/>
          <p:cNvSpPr/>
          <p:nvPr/>
        </p:nvSpPr>
        <p:spPr>
          <a:xfrm>
            <a:off x="5565303" y="410691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5" name="Straight Connector 14"/>
          <p:cNvCxnSpPr>
            <a:stCxn id="11" idx="4"/>
            <a:endCxn id="14" idx="0"/>
          </p:cNvCxnSpPr>
          <p:nvPr/>
        </p:nvCxnSpPr>
        <p:spPr>
          <a:xfrm>
            <a:off x="5678430" y="3810311"/>
            <a:ext cx="3911" cy="29660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6" name="Oval 15"/>
          <p:cNvSpPr/>
          <p:nvPr/>
        </p:nvSpPr>
        <p:spPr>
          <a:xfrm>
            <a:off x="7161712" y="234943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7" name="Straight Connector 16"/>
          <p:cNvCxnSpPr>
            <a:stCxn id="10" idx="0"/>
            <a:endCxn id="16" idx="4"/>
          </p:cNvCxnSpPr>
          <p:nvPr/>
        </p:nvCxnSpPr>
        <p:spPr>
          <a:xfrm flipH="1" flipV="1">
            <a:off x="7278750" y="2604347"/>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8" name="Oval 17"/>
          <p:cNvSpPr/>
          <p:nvPr/>
        </p:nvSpPr>
        <p:spPr>
          <a:xfrm>
            <a:off x="4488928" y="155641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9" name="Oval 18"/>
          <p:cNvSpPr/>
          <p:nvPr/>
        </p:nvSpPr>
        <p:spPr>
          <a:xfrm>
            <a:off x="7703612" y="411190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0" name="Straight Connector 19"/>
          <p:cNvCxnSpPr>
            <a:stCxn id="18" idx="4"/>
          </p:cNvCxnSpPr>
          <p:nvPr/>
        </p:nvCxnSpPr>
        <p:spPr>
          <a:xfrm>
            <a:off x="4605966" y="1811324"/>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1" name="Oval 20"/>
          <p:cNvSpPr/>
          <p:nvPr/>
        </p:nvSpPr>
        <p:spPr>
          <a:xfrm>
            <a:off x="7697489" y="119479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2" name="Straight Connector 21"/>
          <p:cNvCxnSpPr>
            <a:stCxn id="30" idx="6"/>
            <a:endCxn id="21" idx="2"/>
          </p:cNvCxnSpPr>
          <p:nvPr/>
        </p:nvCxnSpPr>
        <p:spPr>
          <a:xfrm>
            <a:off x="4723004" y="1294557"/>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p:cNvCxnSpPr>
            <a:stCxn id="16" idx="6"/>
            <a:endCxn id="32" idx="2"/>
          </p:cNvCxnSpPr>
          <p:nvPr/>
        </p:nvCxnSpPr>
        <p:spPr>
          <a:xfrm>
            <a:off x="7395788" y="2476892"/>
            <a:ext cx="301701" cy="2364"/>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24" name="Straight Connector 23"/>
          <p:cNvCxnSpPr>
            <a:stCxn id="14" idx="6"/>
            <a:endCxn id="19" idx="2"/>
          </p:cNvCxnSpPr>
          <p:nvPr/>
        </p:nvCxnSpPr>
        <p:spPr>
          <a:xfrm>
            <a:off x="5799379" y="4234369"/>
            <a:ext cx="1904233" cy="49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Straight Connector 24"/>
          <p:cNvCxnSpPr>
            <a:stCxn id="26" idx="0"/>
            <a:endCxn id="27" idx="4"/>
          </p:cNvCxnSpPr>
          <p:nvPr/>
        </p:nvCxnSpPr>
        <p:spPr>
          <a:xfrm flipV="1">
            <a:off x="3588080" y="1811322"/>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 name="Oval 25"/>
          <p:cNvSpPr/>
          <p:nvPr/>
        </p:nvSpPr>
        <p:spPr>
          <a:xfrm>
            <a:off x="3471042" y="410328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7" name="Oval 26"/>
          <p:cNvSpPr/>
          <p:nvPr/>
        </p:nvSpPr>
        <p:spPr>
          <a:xfrm>
            <a:off x="3475781" y="155641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8" name="Straight Connector 27"/>
          <p:cNvCxnSpPr>
            <a:stCxn id="26" idx="6"/>
            <a:endCxn id="14" idx="2"/>
          </p:cNvCxnSpPr>
          <p:nvPr/>
        </p:nvCxnSpPr>
        <p:spPr>
          <a:xfrm>
            <a:off x="3705118" y="4230738"/>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p:cNvCxnSpPr>
            <a:stCxn id="27" idx="6"/>
            <a:endCxn id="18" idx="2"/>
          </p:cNvCxnSpPr>
          <p:nvPr/>
        </p:nvCxnSpPr>
        <p:spPr>
          <a:xfrm>
            <a:off x="3709857" y="1683867"/>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0" name="Oval 29"/>
          <p:cNvSpPr/>
          <p:nvPr/>
        </p:nvSpPr>
        <p:spPr>
          <a:xfrm>
            <a:off x="4488928" y="116710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1" name="Straight Connector 30"/>
          <p:cNvCxnSpPr>
            <a:stCxn id="30" idx="4"/>
            <a:endCxn id="18" idx="0"/>
          </p:cNvCxnSpPr>
          <p:nvPr/>
        </p:nvCxnSpPr>
        <p:spPr>
          <a:xfrm>
            <a:off x="4605966" y="1422012"/>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Oval 31"/>
          <p:cNvSpPr/>
          <p:nvPr/>
        </p:nvSpPr>
        <p:spPr>
          <a:xfrm>
            <a:off x="7697489" y="235180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3" name="Straight Connector 32"/>
          <p:cNvCxnSpPr>
            <a:stCxn id="19" idx="0"/>
            <a:endCxn id="32" idx="4"/>
          </p:cNvCxnSpPr>
          <p:nvPr/>
        </p:nvCxnSpPr>
        <p:spPr>
          <a:xfrm flipH="1" flipV="1">
            <a:off x="7814527" y="2606711"/>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a:stCxn id="32" idx="0"/>
            <a:endCxn id="21" idx="4"/>
          </p:cNvCxnSpPr>
          <p:nvPr/>
        </p:nvCxnSpPr>
        <p:spPr>
          <a:xfrm flipV="1">
            <a:off x="7814527" y="1449707"/>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156"/>
              <p:cNvSpPr txBox="1"/>
              <p:nvPr/>
            </p:nvSpPr>
            <p:spPr>
              <a:xfrm>
                <a:off x="3772582" y="160044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35" name="TextBox 156"/>
              <p:cNvSpPr txBox="1">
                <a:spLocks noRot="1" noChangeAspect="1" noMove="1" noResize="1" noEditPoints="1" noAdjustHandles="1" noChangeArrowheads="1" noChangeShapeType="1" noTextEdit="1"/>
              </p:cNvSpPr>
              <p:nvPr/>
            </p:nvSpPr>
            <p:spPr>
              <a:xfrm>
                <a:off x="3772582" y="1600445"/>
                <a:ext cx="531364" cy="461665"/>
              </a:xfrm>
              <a:prstGeom prst="rect">
                <a:avLst/>
              </a:prstGeom>
              <a:blipFill rotWithShape="0">
                <a:blip r:embed="rId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156"/>
              <p:cNvSpPr txBox="1"/>
              <p:nvPr/>
            </p:nvSpPr>
            <p:spPr>
              <a:xfrm>
                <a:off x="4355476" y="411361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36" name="TextBox 156"/>
              <p:cNvSpPr txBox="1">
                <a:spLocks noRot="1" noChangeAspect="1" noMove="1" noResize="1" noEditPoints="1" noAdjustHandles="1" noChangeArrowheads="1" noChangeShapeType="1" noTextEdit="1"/>
              </p:cNvSpPr>
              <p:nvPr/>
            </p:nvSpPr>
            <p:spPr>
              <a:xfrm>
                <a:off x="4355476" y="4113613"/>
                <a:ext cx="531364"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56"/>
              <p:cNvSpPr txBox="1"/>
              <p:nvPr/>
            </p:nvSpPr>
            <p:spPr>
              <a:xfrm>
                <a:off x="6653670" y="412221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37" name="TextBox 156"/>
              <p:cNvSpPr txBox="1">
                <a:spLocks noRot="1" noChangeAspect="1" noMove="1" noResize="1" noEditPoints="1" noAdjustHandles="1" noChangeArrowheads="1" noChangeShapeType="1" noTextEdit="1"/>
              </p:cNvSpPr>
              <p:nvPr/>
            </p:nvSpPr>
            <p:spPr>
              <a:xfrm>
                <a:off x="6653670" y="4122218"/>
                <a:ext cx="654090" cy="461665"/>
              </a:xfrm>
              <a:prstGeom prst="rect">
                <a:avLst/>
              </a:prstGeom>
              <a:blipFill rotWithShape="0">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4557972" y="1814922"/>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38" name="TextBox 156"/>
              <p:cNvSpPr txBox="1">
                <a:spLocks noRot="1" noChangeAspect="1" noMove="1" noResize="1" noEditPoints="1" noAdjustHandles="1" noChangeArrowheads="1" noChangeShapeType="1" noTextEdit="1"/>
              </p:cNvSpPr>
              <p:nvPr/>
            </p:nvSpPr>
            <p:spPr>
              <a:xfrm>
                <a:off x="4557972" y="1814922"/>
                <a:ext cx="525336" cy="461665"/>
              </a:xfrm>
              <a:prstGeom prst="rect">
                <a:avLst/>
              </a:prstGeom>
              <a:blipFill rotWithShape="0">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4577919" y="1203961"/>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39" name="TextBox 156"/>
              <p:cNvSpPr txBox="1">
                <a:spLocks noRot="1" noChangeAspect="1" noMove="1" noResize="1" noEditPoints="1" noAdjustHandles="1" noChangeArrowheads="1" noChangeShapeType="1" noTextEdit="1"/>
              </p:cNvSpPr>
              <p:nvPr/>
            </p:nvSpPr>
            <p:spPr>
              <a:xfrm>
                <a:off x="4577919" y="1203961"/>
                <a:ext cx="531364" cy="461665"/>
              </a:xfrm>
              <a:prstGeom prst="rect">
                <a:avLst/>
              </a:prstGeom>
              <a:blipFill rotWithShape="0">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56"/>
              <p:cNvSpPr txBox="1"/>
              <p:nvPr/>
            </p:nvSpPr>
            <p:spPr>
              <a:xfrm>
                <a:off x="5972817" y="1232417"/>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40" name="TextBox 156"/>
              <p:cNvSpPr txBox="1">
                <a:spLocks noRot="1" noChangeAspect="1" noMove="1" noResize="1" noEditPoints="1" noAdjustHandles="1" noChangeArrowheads="1" noChangeShapeType="1" noTextEdit="1"/>
              </p:cNvSpPr>
              <p:nvPr/>
            </p:nvSpPr>
            <p:spPr>
              <a:xfrm>
                <a:off x="5972817" y="1232417"/>
                <a:ext cx="531364" cy="461665"/>
              </a:xfrm>
              <a:prstGeom prst="rect">
                <a:avLst/>
              </a:prstGeom>
              <a:blipFill rotWithShape="0">
                <a:blip r:embed="rId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156"/>
              <p:cNvSpPr txBox="1"/>
              <p:nvPr/>
            </p:nvSpPr>
            <p:spPr>
              <a:xfrm>
                <a:off x="5082802" y="2418437"/>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41" name="TextBox 156"/>
              <p:cNvSpPr txBox="1">
                <a:spLocks noRot="1" noChangeAspect="1" noMove="1" noResize="1" noEditPoints="1" noAdjustHandles="1" noChangeArrowheads="1" noChangeShapeType="1" noTextEdit="1"/>
              </p:cNvSpPr>
              <p:nvPr/>
            </p:nvSpPr>
            <p:spPr>
              <a:xfrm>
                <a:off x="5082802" y="2418437"/>
                <a:ext cx="531364" cy="461665"/>
              </a:xfrm>
              <a:prstGeom prst="rect">
                <a:avLst/>
              </a:prstGeom>
              <a:blipFill rotWithShape="0">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156"/>
              <p:cNvSpPr txBox="1"/>
              <p:nvPr/>
            </p:nvSpPr>
            <p:spPr>
              <a:xfrm>
                <a:off x="4984326" y="3669148"/>
                <a:ext cx="87020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42" name="TextBox 156"/>
              <p:cNvSpPr txBox="1">
                <a:spLocks noRot="1" noChangeAspect="1" noMove="1" noResize="1" noEditPoints="1" noAdjustHandles="1" noChangeArrowheads="1" noChangeShapeType="1" noTextEdit="1"/>
              </p:cNvSpPr>
              <p:nvPr/>
            </p:nvSpPr>
            <p:spPr>
              <a:xfrm>
                <a:off x="4984326" y="3669148"/>
                <a:ext cx="870203" cy="46166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156"/>
              <p:cNvSpPr txBox="1"/>
              <p:nvPr/>
            </p:nvSpPr>
            <p:spPr>
              <a:xfrm>
                <a:off x="5437578" y="3072497"/>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43" name="TextBox 156"/>
              <p:cNvSpPr txBox="1">
                <a:spLocks noRot="1" noChangeAspect="1" noMove="1" noResize="1" noEditPoints="1" noAdjustHandles="1" noChangeArrowheads="1" noChangeShapeType="1" noTextEdit="1"/>
              </p:cNvSpPr>
              <p:nvPr/>
            </p:nvSpPr>
            <p:spPr>
              <a:xfrm>
                <a:off x="5437578" y="3072497"/>
                <a:ext cx="524952" cy="461665"/>
              </a:xfrm>
              <a:prstGeom prst="rect">
                <a:avLst/>
              </a:prstGeom>
              <a:blipFill rotWithShape="0">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156"/>
              <p:cNvSpPr txBox="1"/>
              <p:nvPr/>
            </p:nvSpPr>
            <p:spPr>
              <a:xfrm>
                <a:off x="5944564" y="2632962"/>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44" name="TextBox 156"/>
              <p:cNvSpPr txBox="1">
                <a:spLocks noRot="1" noChangeAspect="1" noMove="1" noResize="1" noEditPoints="1" noAdjustHandles="1" noChangeArrowheads="1" noChangeShapeType="1" noTextEdit="1"/>
              </p:cNvSpPr>
              <p:nvPr/>
            </p:nvSpPr>
            <p:spPr>
              <a:xfrm>
                <a:off x="5944564" y="2632962"/>
                <a:ext cx="531364" cy="46166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156"/>
              <p:cNvSpPr txBox="1"/>
              <p:nvPr/>
            </p:nvSpPr>
            <p:spPr>
              <a:xfrm>
                <a:off x="6391682" y="3217095"/>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45" name="TextBox 156"/>
              <p:cNvSpPr txBox="1">
                <a:spLocks noRot="1" noChangeAspect="1" noMove="1" noResize="1" noEditPoints="1" noAdjustHandles="1" noChangeArrowheads="1" noChangeShapeType="1" noTextEdit="1"/>
              </p:cNvSpPr>
              <p:nvPr/>
            </p:nvSpPr>
            <p:spPr>
              <a:xfrm>
                <a:off x="6391682" y="3217095"/>
                <a:ext cx="654090" cy="461665"/>
              </a:xfrm>
              <a:prstGeom prst="rect">
                <a:avLst/>
              </a:prstGeom>
              <a:blipFill rotWithShape="0">
                <a:blip r:embed="rId1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156"/>
              <p:cNvSpPr txBox="1"/>
              <p:nvPr/>
            </p:nvSpPr>
            <p:spPr>
              <a:xfrm>
                <a:off x="6690645" y="260722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46" name="TextBox 156"/>
              <p:cNvSpPr txBox="1">
                <a:spLocks noRot="1" noChangeAspect="1" noMove="1" noResize="1" noEditPoints="1" noAdjustHandles="1" noChangeArrowheads="1" noChangeShapeType="1" noTextEdit="1"/>
              </p:cNvSpPr>
              <p:nvPr/>
            </p:nvSpPr>
            <p:spPr>
              <a:xfrm>
                <a:off x="6690645" y="2607226"/>
                <a:ext cx="654090" cy="461665"/>
              </a:xfrm>
              <a:prstGeom prst="rect">
                <a:avLst/>
              </a:prstGeom>
              <a:blipFill rotWithShape="0">
                <a:blip r:embed="rId1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156"/>
              <p:cNvSpPr txBox="1"/>
              <p:nvPr/>
            </p:nvSpPr>
            <p:spPr>
              <a:xfrm>
                <a:off x="7234586" y="196942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47" name="TextBox 156"/>
              <p:cNvSpPr txBox="1">
                <a:spLocks noRot="1" noChangeAspect="1" noMove="1" noResize="1" noEditPoints="1" noAdjustHandles="1" noChangeArrowheads="1" noChangeShapeType="1" noTextEdit="1"/>
              </p:cNvSpPr>
              <p:nvPr/>
            </p:nvSpPr>
            <p:spPr>
              <a:xfrm>
                <a:off x="7234586" y="1969429"/>
                <a:ext cx="654090" cy="461665"/>
              </a:xfrm>
              <a:prstGeom prst="rect">
                <a:avLst/>
              </a:prstGeom>
              <a:blipFill rotWithShape="0">
                <a:blip r:embed="rId1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56"/>
              <p:cNvSpPr txBox="1"/>
              <p:nvPr/>
            </p:nvSpPr>
            <p:spPr>
              <a:xfrm>
                <a:off x="7751280" y="159649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48" name="TextBox 156"/>
              <p:cNvSpPr txBox="1">
                <a:spLocks noRot="1" noChangeAspect="1" noMove="1" noResize="1" noEditPoints="1" noAdjustHandles="1" noChangeArrowheads="1" noChangeShapeType="1" noTextEdit="1"/>
              </p:cNvSpPr>
              <p:nvPr/>
            </p:nvSpPr>
            <p:spPr>
              <a:xfrm>
                <a:off x="7751280" y="1596497"/>
                <a:ext cx="654090" cy="461665"/>
              </a:xfrm>
              <a:prstGeom prst="rect">
                <a:avLst/>
              </a:prstGeom>
              <a:blipFill rotWithShape="0">
                <a:blip r:embed="rId1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156"/>
              <p:cNvSpPr txBox="1"/>
              <p:nvPr/>
            </p:nvSpPr>
            <p:spPr>
              <a:xfrm>
                <a:off x="7751280" y="304550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49" name="TextBox 156"/>
              <p:cNvSpPr txBox="1">
                <a:spLocks noRot="1" noChangeAspect="1" noMove="1" noResize="1" noEditPoints="1" noAdjustHandles="1" noChangeArrowheads="1" noChangeShapeType="1" noTextEdit="1"/>
              </p:cNvSpPr>
              <p:nvPr/>
            </p:nvSpPr>
            <p:spPr>
              <a:xfrm>
                <a:off x="7751280" y="3045508"/>
                <a:ext cx="654090" cy="461665"/>
              </a:xfrm>
              <a:prstGeom prst="rect">
                <a:avLst/>
              </a:prstGeom>
              <a:blipFill rotWithShape="0">
                <a:blip r:embed="rId1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156"/>
              <p:cNvSpPr txBox="1"/>
              <p:nvPr/>
            </p:nvSpPr>
            <p:spPr>
              <a:xfrm>
                <a:off x="3514018" y="2649270"/>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50" name="TextBox 156"/>
              <p:cNvSpPr txBox="1">
                <a:spLocks noRot="1" noChangeAspect="1" noMove="1" noResize="1" noEditPoints="1" noAdjustHandles="1" noChangeArrowheads="1" noChangeShapeType="1" noTextEdit="1"/>
              </p:cNvSpPr>
              <p:nvPr/>
            </p:nvSpPr>
            <p:spPr>
              <a:xfrm>
                <a:off x="3514018" y="2649270"/>
                <a:ext cx="524246" cy="461665"/>
              </a:xfrm>
              <a:prstGeom prst="rect">
                <a:avLst/>
              </a:prstGeom>
              <a:blipFill rotWithShape="0">
                <a:blip r:embed="rId17"/>
                <a:stretch>
                  <a:fillRect b="-1333"/>
                </a:stretch>
              </a:blipFill>
            </p:spPr>
            <p:txBody>
              <a:bodyPr/>
              <a:lstStyle/>
              <a:p>
                <a:r>
                  <a:rPr lang="en-US">
                    <a:noFill/>
                  </a:rPr>
                  <a:t> </a:t>
                </a:r>
              </a:p>
            </p:txBody>
          </p:sp>
        </mc:Fallback>
      </mc:AlternateContent>
      <p:pic>
        <p:nvPicPr>
          <p:cNvPr id="52" name="图片 2"/>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9418" y="3077365"/>
            <a:ext cx="202454" cy="358634"/>
          </a:xfrm>
          <a:prstGeom prst="rect">
            <a:avLst/>
          </a:prstGeom>
          <a:solidFill>
            <a:srgbClr val="FF0000"/>
          </a:solidFill>
          <a:ln w="38100">
            <a:noFill/>
            <a:miter lim="800000"/>
            <a:headEnd/>
            <a:tailEnd/>
          </a:ln>
        </p:spPr>
      </p:pic>
      <p:cxnSp>
        <p:nvCxnSpPr>
          <p:cNvPr id="53" name="Straight Connector 52"/>
          <p:cNvCxnSpPr>
            <a:stCxn id="5" idx="6"/>
            <a:endCxn id="10" idx="2"/>
          </p:cNvCxnSpPr>
          <p:nvPr/>
        </p:nvCxnSpPr>
        <p:spPr>
          <a:xfrm flipV="1">
            <a:off x="6104244" y="3283316"/>
            <a:ext cx="1060657" cy="1"/>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56" name="Straight Connector 55"/>
          <p:cNvCxnSpPr>
            <a:stCxn id="18" idx="4"/>
            <a:endCxn id="12" idx="0"/>
          </p:cNvCxnSpPr>
          <p:nvPr/>
        </p:nvCxnSpPr>
        <p:spPr>
          <a:xfrm>
            <a:off x="4605966" y="1811324"/>
            <a:ext cx="0" cy="538112"/>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57" name="Straight Connector 56"/>
          <p:cNvCxnSpPr>
            <a:stCxn id="21" idx="4"/>
            <a:endCxn id="32" idx="0"/>
          </p:cNvCxnSpPr>
          <p:nvPr/>
        </p:nvCxnSpPr>
        <p:spPr>
          <a:xfrm>
            <a:off x="7814527" y="1449707"/>
            <a:ext cx="0" cy="902093"/>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58" name="Straight Connector 57"/>
          <p:cNvCxnSpPr>
            <a:endCxn id="14" idx="0"/>
          </p:cNvCxnSpPr>
          <p:nvPr/>
        </p:nvCxnSpPr>
        <p:spPr>
          <a:xfrm>
            <a:off x="5680385" y="3786411"/>
            <a:ext cx="1956" cy="320502"/>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59" name="Straight Connector 58"/>
          <p:cNvCxnSpPr>
            <a:stCxn id="27" idx="4"/>
            <a:endCxn id="26" idx="0"/>
          </p:cNvCxnSpPr>
          <p:nvPr/>
        </p:nvCxnSpPr>
        <p:spPr>
          <a:xfrm flipH="1">
            <a:off x="3588080" y="1811322"/>
            <a:ext cx="4739" cy="2291960"/>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60" name="Straight Connector 59"/>
          <p:cNvCxnSpPr>
            <a:stCxn id="9" idx="4"/>
            <a:endCxn id="5" idx="0"/>
          </p:cNvCxnSpPr>
          <p:nvPr/>
        </p:nvCxnSpPr>
        <p:spPr>
          <a:xfrm>
            <a:off x="5987206" y="2604348"/>
            <a:ext cx="0" cy="551513"/>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1548279" y="5237519"/>
            <a:ext cx="9911804" cy="830997"/>
          </a:xfrm>
          <a:prstGeom prst="rect">
            <a:avLst/>
          </a:prstGeom>
          <a:noFill/>
        </p:spPr>
        <p:txBody>
          <a:bodyPr wrap="square" rtlCol="0">
            <a:spAutoFit/>
          </a:bodyPr>
          <a:lstStyle/>
          <a:p>
            <a:pPr marL="342900" indent="-342900">
              <a:buFont typeface="Arial" panose="020B0604020202020204" pitchFamily="34" charset="0"/>
              <a:buChar char="•"/>
            </a:pPr>
            <a:r>
              <a:rPr lang="en-US" sz="2400"/>
              <a:t>Pros: High randomness.</a:t>
            </a:r>
          </a:p>
          <a:p>
            <a:pPr marL="342900" indent="-342900">
              <a:buFont typeface="Arial" panose="020B0604020202020204" pitchFamily="34" charset="0"/>
              <a:buChar char="•"/>
            </a:pPr>
            <a:r>
              <a:rPr lang="en-US" sz="2400"/>
              <a:t>Cons: High cost, inaccurate feedback.</a:t>
            </a:r>
          </a:p>
        </p:txBody>
      </p:sp>
      <p:sp>
        <p:nvSpPr>
          <p:cNvPr id="61" name="Oval 60"/>
          <p:cNvSpPr/>
          <p:nvPr/>
        </p:nvSpPr>
        <p:spPr>
          <a:xfrm>
            <a:off x="2714956" y="731030"/>
            <a:ext cx="5798420" cy="40049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70158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fade">
                                      <p:cBhvr>
                                        <p:cTn id="118" dur="500"/>
                                        <p:tgtEl>
                                          <p:spTgt spid="4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fade">
                                      <p:cBhvr>
                                        <p:cTn id="121" dur="500"/>
                                        <p:tgtEl>
                                          <p:spTgt spid="4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fade">
                                      <p:cBhvr>
                                        <p:cTn id="124" dur="500"/>
                                        <p:tgtEl>
                                          <p:spTgt spid="4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6"/>
                                        </p:tgtEl>
                                        <p:attrNameLst>
                                          <p:attrName>style.visibility</p:attrName>
                                        </p:attrNameLst>
                                      </p:cBhvr>
                                      <p:to>
                                        <p:strVal val="visible"/>
                                      </p:to>
                                    </p:set>
                                    <p:animEffect transition="in" filter="fade">
                                      <p:cBhvr>
                                        <p:cTn id="130" dur="500"/>
                                        <p:tgtEl>
                                          <p:spTgt spid="4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500"/>
                                        <p:tgtEl>
                                          <p:spTgt spid="4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500"/>
                                        <p:tgtEl>
                                          <p:spTgt spid="4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fade">
                                      <p:cBhvr>
                                        <p:cTn id="139" dur="500"/>
                                        <p:tgtEl>
                                          <p:spTgt spid="4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500"/>
                                        <p:tgtEl>
                                          <p:spTgt spid="50"/>
                                        </p:tgtEl>
                                      </p:cBhvr>
                                    </p:animEffect>
                                  </p:childTnLst>
                                </p:cTn>
                              </p:par>
                              <p:par>
                                <p:cTn id="143" presetID="10" presetClass="entr" presetSubtype="0" fill="hold" nodeType="with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fade">
                                      <p:cBhvr>
                                        <p:cTn id="145" dur="500"/>
                                        <p:tgtEl>
                                          <p:spTgt spid="52"/>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fade">
                                      <p:cBhvr>
                                        <p:cTn id="150" dur="500"/>
                                        <p:tgtEl>
                                          <p:spTgt spid="53"/>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56"/>
                                        </p:tgtEl>
                                        <p:attrNameLst>
                                          <p:attrName>style.visibility</p:attrName>
                                        </p:attrNameLst>
                                      </p:cBhvr>
                                      <p:to>
                                        <p:strVal val="visible"/>
                                      </p:to>
                                    </p:set>
                                    <p:animEffect transition="in" filter="fade">
                                      <p:cBhvr>
                                        <p:cTn id="155" dur="500"/>
                                        <p:tgtEl>
                                          <p:spTgt spid="5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fade">
                                      <p:cBhvr>
                                        <p:cTn id="160" dur="500"/>
                                        <p:tgtEl>
                                          <p:spTgt spid="57"/>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58"/>
                                        </p:tgtEl>
                                        <p:attrNameLst>
                                          <p:attrName>style.visibility</p:attrName>
                                        </p:attrNameLst>
                                      </p:cBhvr>
                                      <p:to>
                                        <p:strVal val="visible"/>
                                      </p:to>
                                    </p:set>
                                    <p:animEffect transition="in" filter="fade">
                                      <p:cBhvr>
                                        <p:cTn id="165" dur="500"/>
                                        <p:tgtEl>
                                          <p:spTgt spid="58"/>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59"/>
                                        </p:tgtEl>
                                        <p:attrNameLst>
                                          <p:attrName>style.visibility</p:attrName>
                                        </p:attrNameLst>
                                      </p:cBhvr>
                                      <p:to>
                                        <p:strVal val="visible"/>
                                      </p:to>
                                    </p:set>
                                    <p:animEffect transition="in" filter="fade">
                                      <p:cBhvr>
                                        <p:cTn id="170" dur="500"/>
                                        <p:tgtEl>
                                          <p:spTgt spid="59"/>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fade">
                                      <p:cBhvr>
                                        <p:cTn id="175" dur="500"/>
                                        <p:tgtEl>
                                          <p:spTgt spid="60"/>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7"/>
                                        </p:tgtEl>
                                        <p:attrNameLst>
                                          <p:attrName>style.visibility</p:attrName>
                                        </p:attrNameLst>
                                      </p:cBhvr>
                                      <p:to>
                                        <p:strVal val="visible"/>
                                      </p:to>
                                    </p:set>
                                    <p:animEffect transition="in" filter="fade">
                                      <p:cBhvr>
                                        <p:cTn id="178" dur="500"/>
                                        <p:tgtEl>
                                          <p:spTgt spid="7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61"/>
                                        </p:tgtEl>
                                        <p:attrNameLst>
                                          <p:attrName>style.visibility</p:attrName>
                                        </p:attrNameLst>
                                      </p:cBhvr>
                                      <p:to>
                                        <p:strVal val="visible"/>
                                      </p:to>
                                    </p:set>
                                    <p:animEffect transition="in" filter="fade">
                                      <p:cBhvr>
                                        <p:cTn id="18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P spid="14" grpId="0" animBg="1"/>
      <p:bldP spid="16" grpId="0" animBg="1"/>
      <p:bldP spid="18" grpId="0" animBg="1"/>
      <p:bldP spid="19" grpId="0" animBg="1"/>
      <p:bldP spid="21" grpId="0" animBg="1"/>
      <p:bldP spid="26" grpId="0" animBg="1"/>
      <p:bldP spid="27" grpId="0" animBg="1"/>
      <p:bldP spid="30" grpId="0" animBg="1"/>
      <p:bldP spid="32" grpId="0" animBg="1"/>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77" grpId="0"/>
      <p:bldP spid="6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40957" y="85838"/>
            <a:ext cx="12115800" cy="587375"/>
          </a:xfrm>
        </p:spPr>
        <p:txBody>
          <a:bodyPr>
            <a:normAutofit fontScale="90000"/>
          </a:bodyPr>
          <a:lstStyle/>
          <a:p>
            <a:r>
              <a:rPr lang="en-US" altLang="zh-CN"/>
              <a:t>2</a:t>
            </a:r>
            <a:r>
              <a:rPr lang="en-US" altLang="zh-CN" baseline="30000"/>
              <a:t>nd</a:t>
            </a:r>
            <a:r>
              <a:rPr lang="en-US" altLang="zh-CN"/>
              <a:t> class of conventional techniques – Network Expansion</a:t>
            </a:r>
            <a:endParaRPr lang="zh-CN" altLang="en-US" dirty="0"/>
          </a:p>
        </p:txBody>
      </p:sp>
      <p:sp>
        <p:nvSpPr>
          <p:cNvPr id="7" name="Oval 6"/>
          <p:cNvSpPr/>
          <p:nvPr/>
        </p:nvSpPr>
        <p:spPr>
          <a:xfrm>
            <a:off x="5788397" y="309430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8" name="Straight Connector 7"/>
          <p:cNvCxnSpPr>
            <a:stCxn id="11" idx="4"/>
            <a:endCxn id="7" idx="0"/>
          </p:cNvCxnSpPr>
          <p:nvPr/>
        </p:nvCxnSpPr>
        <p:spPr>
          <a:xfrm>
            <a:off x="5905435" y="2542788"/>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9" name="Straight Connector 8"/>
          <p:cNvCxnSpPr>
            <a:stCxn id="7" idx="6"/>
            <a:endCxn id="12" idx="2"/>
          </p:cNvCxnSpPr>
          <p:nvPr/>
        </p:nvCxnSpPr>
        <p:spPr>
          <a:xfrm flipV="1">
            <a:off x="6022473" y="3221756"/>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10" name="Straight Connector 9"/>
          <p:cNvCxnSpPr>
            <a:stCxn id="13" idx="7"/>
            <a:endCxn id="7" idx="3"/>
          </p:cNvCxnSpPr>
          <p:nvPr/>
        </p:nvCxnSpPr>
        <p:spPr>
          <a:xfrm flipV="1">
            <a:off x="5679417" y="3311881"/>
            <a:ext cx="143260" cy="219290"/>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1" name="Oval 10"/>
          <p:cNvSpPr/>
          <p:nvPr/>
        </p:nvSpPr>
        <p:spPr>
          <a:xfrm>
            <a:off x="5788397" y="228787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 name="Oval 11"/>
          <p:cNvSpPr/>
          <p:nvPr/>
        </p:nvSpPr>
        <p:spPr>
          <a:xfrm>
            <a:off x="7083130" y="309430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3" name="Oval 12"/>
          <p:cNvSpPr/>
          <p:nvPr/>
        </p:nvSpPr>
        <p:spPr>
          <a:xfrm>
            <a:off x="5479621" y="349384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4" name="Oval 13"/>
          <p:cNvSpPr/>
          <p:nvPr/>
        </p:nvSpPr>
        <p:spPr>
          <a:xfrm>
            <a:off x="4407157" y="228787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5" name="Straight Connector 14"/>
          <p:cNvCxnSpPr>
            <a:stCxn id="14" idx="6"/>
            <a:endCxn id="11" idx="2"/>
          </p:cNvCxnSpPr>
          <p:nvPr/>
        </p:nvCxnSpPr>
        <p:spPr>
          <a:xfrm>
            <a:off x="4641233" y="2415332"/>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6" name="Oval 15"/>
          <p:cNvSpPr/>
          <p:nvPr/>
        </p:nvSpPr>
        <p:spPr>
          <a:xfrm>
            <a:off x="5483532" y="404535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7" name="Straight Connector 16"/>
          <p:cNvCxnSpPr>
            <a:stCxn id="13" idx="4"/>
            <a:endCxn id="16" idx="0"/>
          </p:cNvCxnSpPr>
          <p:nvPr/>
        </p:nvCxnSpPr>
        <p:spPr>
          <a:xfrm>
            <a:off x="5596659" y="3748751"/>
            <a:ext cx="3911" cy="29660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8" name="Oval 17"/>
          <p:cNvSpPr/>
          <p:nvPr/>
        </p:nvSpPr>
        <p:spPr>
          <a:xfrm>
            <a:off x="7079941" y="228787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9" name="Straight Connector 18"/>
          <p:cNvCxnSpPr>
            <a:stCxn id="12" idx="0"/>
            <a:endCxn id="18" idx="4"/>
          </p:cNvCxnSpPr>
          <p:nvPr/>
        </p:nvCxnSpPr>
        <p:spPr>
          <a:xfrm flipH="1" flipV="1">
            <a:off x="7196979" y="2542787"/>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0" name="Oval 19"/>
          <p:cNvSpPr/>
          <p:nvPr/>
        </p:nvSpPr>
        <p:spPr>
          <a:xfrm>
            <a:off x="4407157" y="149485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1" name="Oval 20"/>
          <p:cNvSpPr/>
          <p:nvPr/>
        </p:nvSpPr>
        <p:spPr>
          <a:xfrm>
            <a:off x="7621841" y="405034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2" name="Straight Connector 21"/>
          <p:cNvCxnSpPr>
            <a:stCxn id="20" idx="4"/>
          </p:cNvCxnSpPr>
          <p:nvPr/>
        </p:nvCxnSpPr>
        <p:spPr>
          <a:xfrm>
            <a:off x="4524195" y="1749764"/>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3" name="Oval 22"/>
          <p:cNvSpPr/>
          <p:nvPr/>
        </p:nvSpPr>
        <p:spPr>
          <a:xfrm>
            <a:off x="7615718" y="113323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4" name="Straight Connector 23"/>
          <p:cNvCxnSpPr>
            <a:stCxn id="32" idx="6"/>
            <a:endCxn id="23" idx="2"/>
          </p:cNvCxnSpPr>
          <p:nvPr/>
        </p:nvCxnSpPr>
        <p:spPr>
          <a:xfrm>
            <a:off x="4641233" y="1232997"/>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Straight Connector 24"/>
          <p:cNvCxnSpPr>
            <a:stCxn id="18" idx="6"/>
            <a:endCxn id="34" idx="2"/>
          </p:cNvCxnSpPr>
          <p:nvPr/>
        </p:nvCxnSpPr>
        <p:spPr>
          <a:xfrm>
            <a:off x="7314017" y="2415332"/>
            <a:ext cx="301701" cy="2364"/>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26" name="Straight Connector 25"/>
          <p:cNvCxnSpPr>
            <a:stCxn id="16" idx="6"/>
            <a:endCxn id="21" idx="2"/>
          </p:cNvCxnSpPr>
          <p:nvPr/>
        </p:nvCxnSpPr>
        <p:spPr>
          <a:xfrm>
            <a:off x="5717608" y="4172809"/>
            <a:ext cx="1904233" cy="49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p:cNvCxnSpPr>
            <a:stCxn id="28" idx="0"/>
            <a:endCxn id="29" idx="4"/>
          </p:cNvCxnSpPr>
          <p:nvPr/>
        </p:nvCxnSpPr>
        <p:spPr>
          <a:xfrm flipV="1">
            <a:off x="3506309" y="1749762"/>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8" name="Oval 27"/>
          <p:cNvSpPr/>
          <p:nvPr/>
        </p:nvSpPr>
        <p:spPr>
          <a:xfrm>
            <a:off x="3389271" y="404172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9" name="Oval 28"/>
          <p:cNvSpPr/>
          <p:nvPr/>
        </p:nvSpPr>
        <p:spPr>
          <a:xfrm>
            <a:off x="3394010" y="149485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0" name="Straight Connector 29"/>
          <p:cNvCxnSpPr>
            <a:stCxn id="28" idx="6"/>
            <a:endCxn id="16" idx="2"/>
          </p:cNvCxnSpPr>
          <p:nvPr/>
        </p:nvCxnSpPr>
        <p:spPr>
          <a:xfrm>
            <a:off x="3623347" y="4169178"/>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30"/>
          <p:cNvCxnSpPr>
            <a:stCxn id="29" idx="6"/>
            <a:endCxn id="20" idx="2"/>
          </p:cNvCxnSpPr>
          <p:nvPr/>
        </p:nvCxnSpPr>
        <p:spPr>
          <a:xfrm>
            <a:off x="3628086" y="1622307"/>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Oval 31"/>
          <p:cNvSpPr/>
          <p:nvPr/>
        </p:nvSpPr>
        <p:spPr>
          <a:xfrm>
            <a:off x="4407157" y="110554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3" name="Straight Connector 32"/>
          <p:cNvCxnSpPr>
            <a:stCxn id="32" idx="4"/>
            <a:endCxn id="20" idx="0"/>
          </p:cNvCxnSpPr>
          <p:nvPr/>
        </p:nvCxnSpPr>
        <p:spPr>
          <a:xfrm>
            <a:off x="4524195" y="1360452"/>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4" name="Oval 33"/>
          <p:cNvSpPr/>
          <p:nvPr/>
        </p:nvSpPr>
        <p:spPr>
          <a:xfrm>
            <a:off x="7615718" y="229024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5" name="Straight Connector 34"/>
          <p:cNvCxnSpPr>
            <a:stCxn id="21" idx="0"/>
            <a:endCxn id="34" idx="4"/>
          </p:cNvCxnSpPr>
          <p:nvPr/>
        </p:nvCxnSpPr>
        <p:spPr>
          <a:xfrm flipH="1" flipV="1">
            <a:off x="7732756" y="2545151"/>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6" name="Straight Connector 35"/>
          <p:cNvCxnSpPr>
            <a:stCxn id="34" idx="0"/>
            <a:endCxn id="23" idx="4"/>
          </p:cNvCxnSpPr>
          <p:nvPr/>
        </p:nvCxnSpPr>
        <p:spPr>
          <a:xfrm flipV="1">
            <a:off x="7732756" y="1388147"/>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156"/>
              <p:cNvSpPr txBox="1"/>
              <p:nvPr/>
            </p:nvSpPr>
            <p:spPr>
              <a:xfrm>
                <a:off x="3690811" y="153888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37" name="TextBox 156"/>
              <p:cNvSpPr txBox="1">
                <a:spLocks noRot="1" noChangeAspect="1" noMove="1" noResize="1" noEditPoints="1" noAdjustHandles="1" noChangeArrowheads="1" noChangeShapeType="1" noTextEdit="1"/>
              </p:cNvSpPr>
              <p:nvPr/>
            </p:nvSpPr>
            <p:spPr>
              <a:xfrm>
                <a:off x="3690811" y="1538885"/>
                <a:ext cx="531364"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4273705" y="405205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38" name="TextBox 156"/>
              <p:cNvSpPr txBox="1">
                <a:spLocks noRot="1" noChangeAspect="1" noMove="1" noResize="1" noEditPoints="1" noAdjustHandles="1" noChangeArrowheads="1" noChangeShapeType="1" noTextEdit="1"/>
              </p:cNvSpPr>
              <p:nvPr/>
            </p:nvSpPr>
            <p:spPr>
              <a:xfrm>
                <a:off x="4273705" y="4052053"/>
                <a:ext cx="531364" cy="461665"/>
              </a:xfrm>
              <a:prstGeom prst="rect">
                <a:avLst/>
              </a:prstGeom>
              <a:blipFill rotWithShape="0">
                <a:blip r:embed="rId4"/>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6571899" y="406065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39" name="TextBox 156"/>
              <p:cNvSpPr txBox="1">
                <a:spLocks noRot="1" noChangeAspect="1" noMove="1" noResize="1" noEditPoints="1" noAdjustHandles="1" noChangeArrowheads="1" noChangeShapeType="1" noTextEdit="1"/>
              </p:cNvSpPr>
              <p:nvPr/>
            </p:nvSpPr>
            <p:spPr>
              <a:xfrm>
                <a:off x="6571899" y="4060658"/>
                <a:ext cx="654090"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56"/>
              <p:cNvSpPr txBox="1"/>
              <p:nvPr/>
            </p:nvSpPr>
            <p:spPr>
              <a:xfrm>
                <a:off x="4476201" y="1753362"/>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40" name="TextBox 156"/>
              <p:cNvSpPr txBox="1">
                <a:spLocks noRot="1" noChangeAspect="1" noMove="1" noResize="1" noEditPoints="1" noAdjustHandles="1" noChangeArrowheads="1" noChangeShapeType="1" noTextEdit="1"/>
              </p:cNvSpPr>
              <p:nvPr/>
            </p:nvSpPr>
            <p:spPr>
              <a:xfrm>
                <a:off x="4476201" y="1753362"/>
                <a:ext cx="525336" cy="461665"/>
              </a:xfrm>
              <a:prstGeom prst="rect">
                <a:avLst/>
              </a:prstGeom>
              <a:blipFill rotWithShape="0">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156"/>
              <p:cNvSpPr txBox="1"/>
              <p:nvPr/>
            </p:nvSpPr>
            <p:spPr>
              <a:xfrm>
                <a:off x="4496148" y="1142401"/>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41" name="TextBox 156"/>
              <p:cNvSpPr txBox="1">
                <a:spLocks noRot="1" noChangeAspect="1" noMove="1" noResize="1" noEditPoints="1" noAdjustHandles="1" noChangeArrowheads="1" noChangeShapeType="1" noTextEdit="1"/>
              </p:cNvSpPr>
              <p:nvPr/>
            </p:nvSpPr>
            <p:spPr>
              <a:xfrm>
                <a:off x="4496148" y="1142401"/>
                <a:ext cx="531364" cy="461665"/>
              </a:xfrm>
              <a:prstGeom prst="rect">
                <a:avLst/>
              </a:prstGeom>
              <a:blipFill rotWithShape="0">
                <a:blip r:embed="rId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156"/>
              <p:cNvSpPr txBox="1"/>
              <p:nvPr/>
            </p:nvSpPr>
            <p:spPr>
              <a:xfrm>
                <a:off x="5891046" y="1170857"/>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42" name="TextBox 156"/>
              <p:cNvSpPr txBox="1">
                <a:spLocks noRot="1" noChangeAspect="1" noMove="1" noResize="1" noEditPoints="1" noAdjustHandles="1" noChangeArrowheads="1" noChangeShapeType="1" noTextEdit="1"/>
              </p:cNvSpPr>
              <p:nvPr/>
            </p:nvSpPr>
            <p:spPr>
              <a:xfrm>
                <a:off x="5891046" y="1170857"/>
                <a:ext cx="531364" cy="461665"/>
              </a:xfrm>
              <a:prstGeom prst="rect">
                <a:avLst/>
              </a:prstGeom>
              <a:blipFill rotWithShape="0">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156"/>
              <p:cNvSpPr txBox="1"/>
              <p:nvPr/>
            </p:nvSpPr>
            <p:spPr>
              <a:xfrm>
                <a:off x="5001031" y="2356877"/>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43" name="TextBox 156"/>
              <p:cNvSpPr txBox="1">
                <a:spLocks noRot="1" noChangeAspect="1" noMove="1" noResize="1" noEditPoints="1" noAdjustHandles="1" noChangeArrowheads="1" noChangeShapeType="1" noTextEdit="1"/>
              </p:cNvSpPr>
              <p:nvPr/>
            </p:nvSpPr>
            <p:spPr>
              <a:xfrm>
                <a:off x="5001031" y="2356877"/>
                <a:ext cx="531364" cy="461665"/>
              </a:xfrm>
              <a:prstGeom prst="rect">
                <a:avLst/>
              </a:prstGeom>
              <a:blipFill rotWithShape="0">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156"/>
              <p:cNvSpPr txBox="1"/>
              <p:nvPr/>
            </p:nvSpPr>
            <p:spPr>
              <a:xfrm>
                <a:off x="4902555" y="3607588"/>
                <a:ext cx="87020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44" name="TextBox 156"/>
              <p:cNvSpPr txBox="1">
                <a:spLocks noRot="1" noChangeAspect="1" noMove="1" noResize="1" noEditPoints="1" noAdjustHandles="1" noChangeArrowheads="1" noChangeShapeType="1" noTextEdit="1"/>
              </p:cNvSpPr>
              <p:nvPr/>
            </p:nvSpPr>
            <p:spPr>
              <a:xfrm>
                <a:off x="4902555" y="3607588"/>
                <a:ext cx="870203" cy="46166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156"/>
              <p:cNvSpPr txBox="1"/>
              <p:nvPr/>
            </p:nvSpPr>
            <p:spPr>
              <a:xfrm>
                <a:off x="5273981" y="3035983"/>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45" name="TextBox 156"/>
              <p:cNvSpPr txBox="1">
                <a:spLocks noRot="1" noChangeAspect="1" noMove="1" noResize="1" noEditPoints="1" noAdjustHandles="1" noChangeArrowheads="1" noChangeShapeType="1" noTextEdit="1"/>
              </p:cNvSpPr>
              <p:nvPr/>
            </p:nvSpPr>
            <p:spPr>
              <a:xfrm>
                <a:off x="5273981" y="3035983"/>
                <a:ext cx="524952" cy="461665"/>
              </a:xfrm>
              <a:prstGeom prst="rect">
                <a:avLst/>
              </a:prstGeom>
              <a:blipFill rotWithShape="0">
                <a:blip r:embed="rId1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156"/>
              <p:cNvSpPr txBox="1"/>
              <p:nvPr/>
            </p:nvSpPr>
            <p:spPr>
              <a:xfrm>
                <a:off x="5862793" y="2571402"/>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46" name="TextBox 156"/>
              <p:cNvSpPr txBox="1">
                <a:spLocks noRot="1" noChangeAspect="1" noMove="1" noResize="1" noEditPoints="1" noAdjustHandles="1" noChangeArrowheads="1" noChangeShapeType="1" noTextEdit="1"/>
              </p:cNvSpPr>
              <p:nvPr/>
            </p:nvSpPr>
            <p:spPr>
              <a:xfrm>
                <a:off x="5862793" y="2571402"/>
                <a:ext cx="531364" cy="46166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156"/>
              <p:cNvSpPr txBox="1"/>
              <p:nvPr/>
            </p:nvSpPr>
            <p:spPr>
              <a:xfrm>
                <a:off x="6309911" y="3155535"/>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47" name="TextBox 156"/>
              <p:cNvSpPr txBox="1">
                <a:spLocks noRot="1" noChangeAspect="1" noMove="1" noResize="1" noEditPoints="1" noAdjustHandles="1" noChangeArrowheads="1" noChangeShapeType="1" noTextEdit="1"/>
              </p:cNvSpPr>
              <p:nvPr/>
            </p:nvSpPr>
            <p:spPr>
              <a:xfrm>
                <a:off x="6309911" y="3155535"/>
                <a:ext cx="654090" cy="461665"/>
              </a:xfrm>
              <a:prstGeom prst="rect">
                <a:avLst/>
              </a:prstGeom>
              <a:blipFill rotWithShape="0">
                <a:blip r:embed="rId1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56"/>
              <p:cNvSpPr txBox="1"/>
              <p:nvPr/>
            </p:nvSpPr>
            <p:spPr>
              <a:xfrm>
                <a:off x="6608874" y="254566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48" name="TextBox 156"/>
              <p:cNvSpPr txBox="1">
                <a:spLocks noRot="1" noChangeAspect="1" noMove="1" noResize="1" noEditPoints="1" noAdjustHandles="1" noChangeArrowheads="1" noChangeShapeType="1" noTextEdit="1"/>
              </p:cNvSpPr>
              <p:nvPr/>
            </p:nvSpPr>
            <p:spPr>
              <a:xfrm>
                <a:off x="6608874" y="2545666"/>
                <a:ext cx="654090" cy="461665"/>
              </a:xfrm>
              <a:prstGeom prst="rect">
                <a:avLst/>
              </a:prstGeom>
              <a:blipFill rotWithShape="0">
                <a:blip r:embed="rId1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156"/>
              <p:cNvSpPr txBox="1"/>
              <p:nvPr/>
            </p:nvSpPr>
            <p:spPr>
              <a:xfrm>
                <a:off x="7152815" y="190786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49" name="TextBox 156"/>
              <p:cNvSpPr txBox="1">
                <a:spLocks noRot="1" noChangeAspect="1" noMove="1" noResize="1" noEditPoints="1" noAdjustHandles="1" noChangeArrowheads="1" noChangeShapeType="1" noTextEdit="1"/>
              </p:cNvSpPr>
              <p:nvPr/>
            </p:nvSpPr>
            <p:spPr>
              <a:xfrm>
                <a:off x="7152815" y="1907869"/>
                <a:ext cx="654090" cy="461665"/>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156"/>
              <p:cNvSpPr txBox="1"/>
              <p:nvPr/>
            </p:nvSpPr>
            <p:spPr>
              <a:xfrm>
                <a:off x="7669509" y="153493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50" name="TextBox 156"/>
              <p:cNvSpPr txBox="1">
                <a:spLocks noRot="1" noChangeAspect="1" noMove="1" noResize="1" noEditPoints="1" noAdjustHandles="1" noChangeArrowheads="1" noChangeShapeType="1" noTextEdit="1"/>
              </p:cNvSpPr>
              <p:nvPr/>
            </p:nvSpPr>
            <p:spPr>
              <a:xfrm>
                <a:off x="7669509" y="1534937"/>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156"/>
              <p:cNvSpPr txBox="1"/>
              <p:nvPr/>
            </p:nvSpPr>
            <p:spPr>
              <a:xfrm>
                <a:off x="7669509" y="298394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51" name="TextBox 156"/>
              <p:cNvSpPr txBox="1">
                <a:spLocks noRot="1" noChangeAspect="1" noMove="1" noResize="1" noEditPoints="1" noAdjustHandles="1" noChangeArrowheads="1" noChangeShapeType="1" noTextEdit="1"/>
              </p:cNvSpPr>
              <p:nvPr/>
            </p:nvSpPr>
            <p:spPr>
              <a:xfrm>
                <a:off x="7669509" y="2983948"/>
                <a:ext cx="654090" cy="461665"/>
              </a:xfrm>
              <a:prstGeom prst="rect">
                <a:avLst/>
              </a:prstGeom>
              <a:blipFill rotWithShape="0">
                <a:blip r:embed="rId1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156"/>
              <p:cNvSpPr txBox="1"/>
              <p:nvPr/>
            </p:nvSpPr>
            <p:spPr>
              <a:xfrm>
                <a:off x="3432247" y="2587710"/>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52" name="TextBox 156"/>
              <p:cNvSpPr txBox="1">
                <a:spLocks noRot="1" noChangeAspect="1" noMove="1" noResize="1" noEditPoints="1" noAdjustHandles="1" noChangeArrowheads="1" noChangeShapeType="1" noTextEdit="1"/>
              </p:cNvSpPr>
              <p:nvPr/>
            </p:nvSpPr>
            <p:spPr>
              <a:xfrm>
                <a:off x="3432247" y="2587710"/>
                <a:ext cx="524246" cy="461665"/>
              </a:xfrm>
              <a:prstGeom prst="rect">
                <a:avLst/>
              </a:prstGeom>
              <a:blipFill rotWithShape="0">
                <a:blip r:embed="rId18"/>
                <a:stretch>
                  <a:fillRect b="-1316"/>
                </a:stretch>
              </a:blipFill>
            </p:spPr>
            <p:txBody>
              <a:bodyPr/>
              <a:lstStyle/>
              <a:p>
                <a:r>
                  <a:rPr lang="en-US">
                    <a:noFill/>
                  </a:rPr>
                  <a:t> </a:t>
                </a:r>
              </a:p>
            </p:txBody>
          </p:sp>
        </mc:Fallback>
      </mc:AlternateContent>
      <p:pic>
        <p:nvPicPr>
          <p:cNvPr id="53"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625499" y="2990577"/>
            <a:ext cx="202454" cy="358634"/>
          </a:xfrm>
          <a:prstGeom prst="rect">
            <a:avLst/>
          </a:prstGeom>
          <a:solidFill>
            <a:srgbClr val="FF0000"/>
          </a:solidFill>
          <a:ln w="38100">
            <a:noFill/>
            <a:miter lim="800000"/>
            <a:headEnd/>
            <a:tailEnd/>
          </a:ln>
        </p:spPr>
      </p:pic>
      <p:cxnSp>
        <p:nvCxnSpPr>
          <p:cNvPr id="54" name="Straight Connector 53"/>
          <p:cNvCxnSpPr>
            <a:stCxn id="7" idx="6"/>
            <a:endCxn id="12" idx="2"/>
          </p:cNvCxnSpPr>
          <p:nvPr/>
        </p:nvCxnSpPr>
        <p:spPr>
          <a:xfrm flipV="1">
            <a:off x="6022473" y="3221756"/>
            <a:ext cx="1060657" cy="1"/>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55" name="Straight Connector 54"/>
          <p:cNvCxnSpPr>
            <a:stCxn id="18" idx="4"/>
            <a:endCxn id="12" idx="0"/>
          </p:cNvCxnSpPr>
          <p:nvPr/>
        </p:nvCxnSpPr>
        <p:spPr>
          <a:xfrm>
            <a:off x="7196979" y="2542787"/>
            <a:ext cx="3189" cy="551513"/>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56" name="Straight Connector 55"/>
          <p:cNvCxnSpPr>
            <a:stCxn id="11" idx="4"/>
            <a:endCxn id="7" idx="0"/>
          </p:cNvCxnSpPr>
          <p:nvPr/>
        </p:nvCxnSpPr>
        <p:spPr>
          <a:xfrm>
            <a:off x="5905435" y="2542788"/>
            <a:ext cx="0" cy="551513"/>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57" name="Straight Connector 56"/>
          <p:cNvCxnSpPr>
            <a:stCxn id="7" idx="3"/>
            <a:endCxn id="13" idx="7"/>
          </p:cNvCxnSpPr>
          <p:nvPr/>
        </p:nvCxnSpPr>
        <p:spPr>
          <a:xfrm flipH="1">
            <a:off x="5679417" y="3311881"/>
            <a:ext cx="143260" cy="219290"/>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58" name="Straight Connector 57"/>
          <p:cNvCxnSpPr>
            <a:stCxn id="18" idx="6"/>
            <a:endCxn id="34" idx="2"/>
          </p:cNvCxnSpPr>
          <p:nvPr/>
        </p:nvCxnSpPr>
        <p:spPr>
          <a:xfrm>
            <a:off x="7314017" y="2415332"/>
            <a:ext cx="301701" cy="2364"/>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60" name="Straight Connector 59"/>
          <p:cNvCxnSpPr>
            <a:stCxn id="11" idx="2"/>
            <a:endCxn id="14" idx="6"/>
          </p:cNvCxnSpPr>
          <p:nvPr/>
        </p:nvCxnSpPr>
        <p:spPr>
          <a:xfrm flipH="1" flipV="1">
            <a:off x="4641233" y="2415332"/>
            <a:ext cx="1147164" cy="1"/>
          </a:xfrm>
          <a:prstGeom prst="line">
            <a:avLst/>
          </a:prstGeom>
          <a:ln w="76200">
            <a:solidFill>
              <a:srgbClr val="FF0000"/>
            </a:solidFill>
            <a:prstDash val="solid"/>
          </a:ln>
        </p:spPr>
        <p:style>
          <a:lnRef idx="1">
            <a:schemeClr val="dk1"/>
          </a:lnRef>
          <a:fillRef idx="0">
            <a:schemeClr val="dk1"/>
          </a:fillRef>
          <a:effectRef idx="0">
            <a:schemeClr val="dk1"/>
          </a:effectRef>
          <a:fontRef idx="minor">
            <a:schemeClr val="tx1"/>
          </a:fontRef>
        </p:style>
      </p:cxnSp>
      <p:sp>
        <p:nvSpPr>
          <p:cNvPr id="76" name="TextBox 75"/>
          <p:cNvSpPr txBox="1"/>
          <p:nvPr/>
        </p:nvSpPr>
        <p:spPr>
          <a:xfrm>
            <a:off x="1715176" y="4842518"/>
            <a:ext cx="10154176" cy="830997"/>
          </a:xfrm>
          <a:prstGeom prst="rect">
            <a:avLst/>
          </a:prstGeom>
          <a:noFill/>
        </p:spPr>
        <p:txBody>
          <a:bodyPr wrap="square" rtlCol="0">
            <a:spAutoFit/>
          </a:bodyPr>
          <a:lstStyle/>
          <a:p>
            <a:pPr marL="342900" indent="-342900">
              <a:buFont typeface="Arial" panose="020B0604020202020204" pitchFamily="34" charset="0"/>
              <a:buChar char="•"/>
            </a:pPr>
            <a:r>
              <a:rPr lang="en-US" sz="2400"/>
              <a:t>Pros: The tight structure can do scalable and efficient query processing.</a:t>
            </a:r>
          </a:p>
          <a:p>
            <a:pPr marL="342900" indent="-342900">
              <a:buFont typeface="Arial" panose="020B0604020202020204" pitchFamily="34" charset="0"/>
              <a:buChar char="•"/>
            </a:pPr>
            <a:r>
              <a:rPr lang="en-US" sz="2400"/>
              <a:t>Cons: </a:t>
            </a:r>
            <a:r>
              <a:rPr lang="en-US" altLang="zh-CN" sz="2400"/>
              <a:t>Unidirectional, single-level.</a:t>
            </a:r>
            <a:endParaRPr lang="en-US" sz="2400"/>
          </a:p>
        </p:txBody>
      </p:sp>
      <p:sp>
        <p:nvSpPr>
          <p:cNvPr id="59" name="Oval 58"/>
          <p:cNvSpPr/>
          <p:nvPr/>
        </p:nvSpPr>
        <p:spPr>
          <a:xfrm>
            <a:off x="4526676" y="1456875"/>
            <a:ext cx="3236608" cy="23005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38116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10"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par>
                                <p:cTn id="92" presetID="10" presetClass="entr" presetSubtype="0" fill="hold"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500"/>
                                        <p:tgtEl>
                                          <p:spTgt spid="4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fade">
                                      <p:cBhvr>
                                        <p:cTn id="118" dur="500"/>
                                        <p:tgtEl>
                                          <p:spTgt spid="4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fade">
                                      <p:cBhvr>
                                        <p:cTn id="121" dur="500"/>
                                        <p:tgtEl>
                                          <p:spTgt spid="4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fade">
                                      <p:cBhvr>
                                        <p:cTn id="124" dur="500"/>
                                        <p:tgtEl>
                                          <p:spTgt spid="4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9"/>
                                        </p:tgtEl>
                                        <p:attrNameLst>
                                          <p:attrName>style.visibility</p:attrName>
                                        </p:attrNameLst>
                                      </p:cBhvr>
                                      <p:to>
                                        <p:strVal val="visible"/>
                                      </p:to>
                                    </p:set>
                                    <p:animEffect transition="in" filter="fade">
                                      <p:cBhvr>
                                        <p:cTn id="133" dur="500"/>
                                        <p:tgtEl>
                                          <p:spTgt spid="49"/>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fade">
                                      <p:cBhvr>
                                        <p:cTn id="136" dur="500"/>
                                        <p:tgtEl>
                                          <p:spTgt spid="5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fade">
                                      <p:cBhvr>
                                        <p:cTn id="139" dur="500"/>
                                        <p:tgtEl>
                                          <p:spTgt spid="5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par>
                                <p:cTn id="143" presetID="10" presetClass="entr" presetSubtype="0" fill="hold"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fade">
                                      <p:cBhvr>
                                        <p:cTn id="145" dur="500"/>
                                        <p:tgtEl>
                                          <p:spTgt spid="53"/>
                                        </p:tgtEl>
                                      </p:cBhvr>
                                    </p:animEffect>
                                  </p:childTnLst>
                                </p:cTn>
                              </p:par>
                              <p:par>
                                <p:cTn id="146" presetID="10" presetClass="entr" presetSubtype="0" fill="hold" nodeType="with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fade">
                                      <p:cBhvr>
                                        <p:cTn id="148" dur="500"/>
                                        <p:tgtEl>
                                          <p:spTgt spid="5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fad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56"/>
                                        </p:tgtEl>
                                        <p:attrNameLst>
                                          <p:attrName>style.visibility</p:attrName>
                                        </p:attrNameLst>
                                      </p:cBhvr>
                                      <p:to>
                                        <p:strVal val="visible"/>
                                      </p:to>
                                    </p:set>
                                    <p:animEffect transition="in" filter="fade">
                                      <p:cBhvr>
                                        <p:cTn id="158" dur="500"/>
                                        <p:tgtEl>
                                          <p:spTgt spid="56"/>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57"/>
                                        </p:tgtEl>
                                        <p:attrNameLst>
                                          <p:attrName>style.visibility</p:attrName>
                                        </p:attrNameLst>
                                      </p:cBhvr>
                                      <p:to>
                                        <p:strVal val="visible"/>
                                      </p:to>
                                    </p:set>
                                    <p:animEffect transition="in" filter="fade">
                                      <p:cBhvr>
                                        <p:cTn id="163" dur="500"/>
                                        <p:tgtEl>
                                          <p:spTgt spid="57"/>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58"/>
                                        </p:tgtEl>
                                        <p:attrNameLst>
                                          <p:attrName>style.visibility</p:attrName>
                                        </p:attrNameLst>
                                      </p:cBhvr>
                                      <p:to>
                                        <p:strVal val="visible"/>
                                      </p:to>
                                    </p:set>
                                    <p:animEffect transition="in" filter="fade">
                                      <p:cBhvr>
                                        <p:cTn id="168" dur="500"/>
                                        <p:tgtEl>
                                          <p:spTgt spid="58"/>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60"/>
                                        </p:tgtEl>
                                        <p:attrNameLst>
                                          <p:attrName>style.visibility</p:attrName>
                                        </p:attrNameLst>
                                      </p:cBhvr>
                                      <p:to>
                                        <p:strVal val="visible"/>
                                      </p:to>
                                    </p:set>
                                    <p:animEffect transition="in" filter="fade">
                                      <p:cBhvr>
                                        <p:cTn id="173" dur="500"/>
                                        <p:tgtEl>
                                          <p:spTgt spid="60"/>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76"/>
                                        </p:tgtEl>
                                        <p:attrNameLst>
                                          <p:attrName>style.visibility</p:attrName>
                                        </p:attrNameLst>
                                      </p:cBhvr>
                                      <p:to>
                                        <p:strVal val="visible"/>
                                      </p:to>
                                    </p:set>
                                    <p:animEffect transition="in" filter="fade">
                                      <p:cBhvr>
                                        <p:cTn id="176" dur="500"/>
                                        <p:tgtEl>
                                          <p:spTgt spid="7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59"/>
                                        </p:tgtEl>
                                        <p:attrNameLst>
                                          <p:attrName>style.visibility</p:attrName>
                                        </p:attrNameLst>
                                      </p:cBhvr>
                                      <p:to>
                                        <p:strVal val="visible"/>
                                      </p:to>
                                    </p:set>
                                    <p:animEffect transition="in" filter="fade">
                                      <p:cBhvr>
                                        <p:cTn id="17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6" grpId="0" animBg="1"/>
      <p:bldP spid="18" grpId="0" animBg="1"/>
      <p:bldP spid="20" grpId="0" animBg="1"/>
      <p:bldP spid="21" grpId="0" animBg="1"/>
      <p:bldP spid="23" grpId="0" animBg="1"/>
      <p:bldP spid="28" grpId="0" animBg="1"/>
      <p:bldP spid="29" grpId="0" animBg="1"/>
      <p:bldP spid="32" grpId="0" animBg="1"/>
      <p:bldP spid="34" grpId="0" animBg="1"/>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76" grpId="0"/>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a:t>Introduction</a:t>
            </a:r>
          </a:p>
          <a:p>
            <a:r>
              <a:rPr lang="en-US"/>
              <a:t>Motivation and Objective</a:t>
            </a:r>
          </a:p>
          <a:p>
            <a:r>
              <a:rPr lang="en-US" b="1">
                <a:solidFill>
                  <a:srgbClr val="FF0000"/>
                </a:solidFill>
              </a:rPr>
              <a:t>Technical details</a:t>
            </a:r>
          </a:p>
          <a:p>
            <a:r>
              <a:rPr lang="en-US"/>
              <a:t>Experiments</a:t>
            </a:r>
          </a:p>
          <a:p>
            <a:r>
              <a:rPr lang="en-US"/>
              <a:t>Conclusion</a:t>
            </a:r>
          </a:p>
        </p:txBody>
      </p:sp>
    </p:spTree>
    <p:extLst>
      <p:ext uri="{BB962C8B-B14F-4D97-AF65-F5344CB8AC3E}">
        <p14:creationId xmlns:p14="http://schemas.microsoft.com/office/powerpoint/2010/main" val="3633796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4792" y="85838"/>
            <a:ext cx="9367369" cy="587375"/>
          </a:xfrm>
        </p:spPr>
        <p:txBody>
          <a:bodyPr>
            <a:normAutofit fontScale="90000"/>
          </a:bodyPr>
          <a:lstStyle/>
          <a:p>
            <a:r>
              <a:rPr lang="en-US" altLang="zh-CN"/>
              <a:t>Reversible location cloaking</a:t>
            </a:r>
            <a:endParaRPr lang="zh-CN" altLang="en-US" dirty="0"/>
          </a:p>
        </p:txBody>
      </p:sp>
      <p:sp>
        <p:nvSpPr>
          <p:cNvPr id="3" name="TextBox 2"/>
          <p:cNvSpPr txBox="1"/>
          <p:nvPr/>
        </p:nvSpPr>
        <p:spPr>
          <a:xfrm>
            <a:off x="1444792" y="673213"/>
            <a:ext cx="10004977" cy="830997"/>
          </a:xfrm>
          <a:prstGeom prst="rect">
            <a:avLst/>
          </a:prstGeom>
          <a:noFill/>
        </p:spPr>
        <p:txBody>
          <a:bodyPr wrap="square" rtlCol="0">
            <a:spAutoFit/>
          </a:bodyPr>
          <a:lstStyle/>
          <a:p>
            <a:r>
              <a:rPr lang="en-US" sz="2400"/>
              <a:t>For each transition (add/remove), we assign transition values to all possible transitions, then calculate pick value to choose one.</a:t>
            </a:r>
          </a:p>
        </p:txBody>
      </p:sp>
      <p:grpSp>
        <p:nvGrpSpPr>
          <p:cNvPr id="69" name="Group 68"/>
          <p:cNvGrpSpPr/>
          <p:nvPr/>
        </p:nvGrpSpPr>
        <p:grpSpPr>
          <a:xfrm>
            <a:off x="1444792" y="1547674"/>
            <a:ext cx="4541390" cy="3364772"/>
            <a:chOff x="3523838" y="735425"/>
            <a:chExt cx="4541390" cy="3364772"/>
          </a:xfrm>
        </p:grpSpPr>
        <p:cxnSp>
          <p:nvCxnSpPr>
            <p:cNvPr id="70" name="Straight Connector 69"/>
            <p:cNvCxnSpPr/>
            <p:nvPr/>
          </p:nvCxnSpPr>
          <p:spPr>
            <a:xfrm>
              <a:off x="6193420" y="3224246"/>
              <a:ext cx="1" cy="638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10" idx="4"/>
              <a:endCxn id="111" idx="0"/>
            </p:cNvCxnSpPr>
            <p:nvPr/>
          </p:nvCxnSpPr>
          <p:spPr>
            <a:xfrm>
              <a:off x="4426922" y="3255556"/>
              <a:ext cx="4902" cy="4560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09" idx="4"/>
              <a:endCxn id="110" idx="0"/>
            </p:cNvCxnSpPr>
            <p:nvPr/>
          </p:nvCxnSpPr>
          <p:spPr>
            <a:xfrm>
              <a:off x="4426922" y="2369747"/>
              <a:ext cx="0" cy="497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3523838" y="735425"/>
              <a:ext cx="4541390" cy="3364772"/>
              <a:chOff x="6231923" y="274783"/>
              <a:chExt cx="4541390" cy="3364772"/>
            </a:xfrm>
          </p:grpSpPr>
          <p:cxnSp>
            <p:nvCxnSpPr>
              <p:cNvPr id="78" name="Straight Connector 77"/>
              <p:cNvCxnSpPr>
                <a:stCxn id="108" idx="5"/>
                <a:endCxn id="109" idx="1"/>
              </p:cNvCxnSpPr>
              <p:nvPr/>
            </p:nvCxnSpPr>
            <p:spPr>
              <a:xfrm>
                <a:off x="6537510" y="877005"/>
                <a:ext cx="470918" cy="700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9" idx="6"/>
                <a:endCxn id="113" idx="2"/>
              </p:cNvCxnSpPr>
              <p:nvPr/>
            </p:nvCxnSpPr>
            <p:spPr>
              <a:xfrm flipV="1">
                <a:off x="7314015" y="1707193"/>
                <a:ext cx="693057" cy="75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113" idx="5"/>
                <a:endCxn id="114" idx="1"/>
              </p:cNvCxnSpPr>
              <p:nvPr/>
            </p:nvCxnSpPr>
            <p:spPr>
              <a:xfrm>
                <a:off x="8312659" y="1844596"/>
                <a:ext cx="454020" cy="8014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113" idx="7"/>
                <a:endCxn id="112" idx="3"/>
              </p:cNvCxnSpPr>
              <p:nvPr/>
            </p:nvCxnSpPr>
            <p:spPr>
              <a:xfrm flipV="1">
                <a:off x="8312659" y="877005"/>
                <a:ext cx="457107" cy="69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14" idx="6"/>
                <a:endCxn id="118" idx="2"/>
              </p:cNvCxnSpPr>
              <p:nvPr/>
            </p:nvCxnSpPr>
            <p:spPr>
              <a:xfrm flipV="1">
                <a:off x="9072266" y="2783487"/>
                <a:ext cx="96513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11" idx="6"/>
                <a:endCxn id="115" idx="2"/>
              </p:cNvCxnSpPr>
              <p:nvPr/>
            </p:nvCxnSpPr>
            <p:spPr>
              <a:xfrm flipV="1">
                <a:off x="7318917" y="3433178"/>
                <a:ext cx="1401743" cy="12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a:off x="7027009" y="1613583"/>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5" name="Oval 84"/>
              <p:cNvSpPr/>
              <p:nvPr/>
            </p:nvSpPr>
            <p:spPr>
              <a:xfrm>
                <a:off x="7042341" y="3318225"/>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6" name="Oval 85"/>
              <p:cNvSpPr/>
              <p:nvPr/>
            </p:nvSpPr>
            <p:spPr>
              <a:xfrm>
                <a:off x="7042341" y="2459120"/>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8" name="Oval 87"/>
              <p:cNvSpPr/>
              <p:nvPr/>
            </p:nvSpPr>
            <p:spPr>
              <a:xfrm>
                <a:off x="8062731" y="1628699"/>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9" name="Oval 88"/>
              <p:cNvSpPr/>
              <p:nvPr/>
            </p:nvSpPr>
            <p:spPr>
              <a:xfrm>
                <a:off x="8784091" y="619084"/>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0" name="Oval 89"/>
              <p:cNvSpPr/>
              <p:nvPr/>
            </p:nvSpPr>
            <p:spPr>
              <a:xfrm>
                <a:off x="8801430" y="2657819"/>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1" name="Oval 90"/>
              <p:cNvSpPr/>
              <p:nvPr/>
            </p:nvSpPr>
            <p:spPr>
              <a:xfrm>
                <a:off x="8806179" y="3307082"/>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2" name="Oval 91"/>
              <p:cNvSpPr/>
              <p:nvPr/>
            </p:nvSpPr>
            <p:spPr>
              <a:xfrm>
                <a:off x="10126828" y="2627935"/>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3" name="Oval 92"/>
              <p:cNvSpPr/>
              <p:nvPr/>
            </p:nvSpPr>
            <p:spPr>
              <a:xfrm>
                <a:off x="10119221" y="1682746"/>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4" name="Oval 93"/>
              <p:cNvSpPr/>
              <p:nvPr/>
            </p:nvSpPr>
            <p:spPr>
              <a:xfrm>
                <a:off x="10107781" y="647881"/>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96" name="TextBox 156"/>
                  <p:cNvSpPr txBox="1"/>
                  <p:nvPr/>
                </p:nvSpPr>
                <p:spPr>
                  <a:xfrm>
                    <a:off x="6325281" y="110126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96" name="TextBox 156"/>
                  <p:cNvSpPr txBox="1">
                    <a:spLocks noRot="1" noChangeAspect="1" noMove="1" noResize="1" noEditPoints="1" noAdjustHandles="1" noChangeArrowheads="1" noChangeShapeType="1" noTextEdit="1"/>
                  </p:cNvSpPr>
                  <p:nvPr/>
                </p:nvSpPr>
                <p:spPr>
                  <a:xfrm>
                    <a:off x="6325281" y="1101264"/>
                    <a:ext cx="531364" cy="461665"/>
                  </a:xfrm>
                  <a:prstGeom prst="rect">
                    <a:avLst/>
                  </a:prstGeom>
                  <a:blipFill rotWithShape="0">
                    <a:blip r:embed="rId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156"/>
                  <p:cNvSpPr txBox="1"/>
                  <p:nvPr/>
                </p:nvSpPr>
                <p:spPr>
                  <a:xfrm>
                    <a:off x="6665023" y="1906214"/>
                    <a:ext cx="52495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9</m:t>
                              </m:r>
                            </m:sub>
                          </m:sSub>
                        </m:oMath>
                      </m:oMathPara>
                    </a14:m>
                    <a:endParaRPr lang="en-US" dirty="0"/>
                  </a:p>
                </p:txBody>
              </p:sp>
            </mc:Choice>
            <mc:Fallback xmlns="">
              <p:sp>
                <p:nvSpPr>
                  <p:cNvPr id="97" name="TextBox 156"/>
                  <p:cNvSpPr txBox="1">
                    <a:spLocks noRot="1" noChangeAspect="1" noMove="1" noResize="1" noEditPoints="1" noAdjustHandles="1" noChangeArrowheads="1" noChangeShapeType="1" noTextEdit="1"/>
                  </p:cNvSpPr>
                  <p:nvPr/>
                </p:nvSpPr>
                <p:spPr>
                  <a:xfrm>
                    <a:off x="6665023" y="1906214"/>
                    <a:ext cx="524951" cy="461665"/>
                  </a:xfrm>
                  <a:prstGeom prst="rect">
                    <a:avLst/>
                  </a:prstGeom>
                  <a:blipFill rotWithShape="0">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156"/>
                  <p:cNvSpPr txBox="1"/>
                  <p:nvPr/>
                </p:nvSpPr>
                <p:spPr>
                  <a:xfrm>
                    <a:off x="8504378" y="182543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18</m:t>
                              </m:r>
                            </m:sub>
                          </m:sSub>
                        </m:oMath>
                      </m:oMathPara>
                    </a14:m>
                    <a:endParaRPr lang="en-US" dirty="0"/>
                  </a:p>
                </p:txBody>
              </p:sp>
            </mc:Choice>
            <mc:Fallback xmlns="">
              <p:sp>
                <p:nvSpPr>
                  <p:cNvPr id="160" name="TextBox 156"/>
                  <p:cNvSpPr txBox="1">
                    <a:spLocks noRot="1" noChangeAspect="1" noMove="1" noResize="1" noEditPoints="1" noAdjustHandles="1" noChangeArrowheads="1" noChangeShapeType="1" noTextEdit="1"/>
                  </p:cNvSpPr>
                  <p:nvPr/>
                </p:nvSpPr>
                <p:spPr>
                  <a:xfrm>
                    <a:off x="8504378" y="1825434"/>
                    <a:ext cx="654090" cy="461665"/>
                  </a:xfrm>
                  <a:prstGeom prst="rect">
                    <a:avLst/>
                  </a:prstGeom>
                  <a:blipFill rotWithShape="0">
                    <a:blip r:embed="rId1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156"/>
                  <p:cNvSpPr txBox="1"/>
                  <p:nvPr/>
                </p:nvSpPr>
                <p:spPr>
                  <a:xfrm>
                    <a:off x="7322473" y="28273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99" name="TextBox 156"/>
                  <p:cNvSpPr txBox="1">
                    <a:spLocks noRot="1" noChangeAspect="1" noMove="1" noResize="1" noEditPoints="1" noAdjustHandles="1" noChangeArrowheads="1" noChangeShapeType="1" noTextEdit="1"/>
                  </p:cNvSpPr>
                  <p:nvPr/>
                </p:nvSpPr>
                <p:spPr>
                  <a:xfrm>
                    <a:off x="7322473" y="282734"/>
                    <a:ext cx="654090" cy="461665"/>
                  </a:xfrm>
                  <a:prstGeom prst="rect">
                    <a:avLst/>
                  </a:prstGeom>
                  <a:blipFill rotWithShape="0">
                    <a:blip r:embed="rId1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156"/>
                  <p:cNvSpPr txBox="1"/>
                  <p:nvPr/>
                </p:nvSpPr>
                <p:spPr>
                  <a:xfrm>
                    <a:off x="7379362" y="125676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162" name="TextBox 156"/>
                  <p:cNvSpPr txBox="1">
                    <a:spLocks noRot="1" noChangeAspect="1" noMove="1" noResize="1" noEditPoints="1" noAdjustHandles="1" noChangeArrowheads="1" noChangeShapeType="1" noTextEdit="1"/>
                  </p:cNvSpPr>
                  <p:nvPr/>
                </p:nvSpPr>
                <p:spPr>
                  <a:xfrm>
                    <a:off x="7379362" y="1256762"/>
                    <a:ext cx="654090" cy="46166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56"/>
                  <p:cNvSpPr txBox="1"/>
                  <p:nvPr/>
                </p:nvSpPr>
                <p:spPr>
                  <a:xfrm>
                    <a:off x="7682364" y="293142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163" name="TextBox 156"/>
                  <p:cNvSpPr txBox="1">
                    <a:spLocks noRot="1" noChangeAspect="1" noMove="1" noResize="1" noEditPoints="1" noAdjustHandles="1" noChangeArrowheads="1" noChangeShapeType="1" noTextEdit="1"/>
                  </p:cNvSpPr>
                  <p:nvPr/>
                </p:nvSpPr>
                <p:spPr>
                  <a:xfrm>
                    <a:off x="7682364" y="2931426"/>
                    <a:ext cx="654090" cy="461665"/>
                  </a:xfrm>
                  <a:prstGeom prst="rect">
                    <a:avLst/>
                  </a:prstGeom>
                  <a:blipFill rotWithShape="0">
                    <a:blip r:embed="rId21"/>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56"/>
                  <p:cNvSpPr txBox="1"/>
                  <p:nvPr/>
                </p:nvSpPr>
                <p:spPr>
                  <a:xfrm>
                    <a:off x="8475758" y="102255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17</m:t>
                              </m:r>
                            </m:sub>
                          </m:sSub>
                        </m:oMath>
                      </m:oMathPara>
                    </a14:m>
                    <a:endParaRPr lang="en-US" dirty="0"/>
                  </a:p>
                </p:txBody>
              </p:sp>
            </mc:Choice>
            <mc:Fallback xmlns="">
              <p:sp>
                <p:nvSpPr>
                  <p:cNvPr id="164" name="TextBox 156"/>
                  <p:cNvSpPr txBox="1">
                    <a:spLocks noRot="1" noChangeAspect="1" noMove="1" noResize="1" noEditPoints="1" noAdjustHandles="1" noChangeArrowheads="1" noChangeShapeType="1" noTextEdit="1"/>
                  </p:cNvSpPr>
                  <p:nvPr/>
                </p:nvSpPr>
                <p:spPr>
                  <a:xfrm>
                    <a:off x="8475758" y="1022551"/>
                    <a:ext cx="654090" cy="461665"/>
                  </a:xfrm>
                  <a:prstGeom prst="rect">
                    <a:avLst/>
                  </a:prstGeom>
                  <a:blipFill rotWithShape="0">
                    <a:blip r:embed="rId2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56"/>
                  <p:cNvSpPr txBox="1"/>
                  <p:nvPr/>
                </p:nvSpPr>
                <p:spPr>
                  <a:xfrm>
                    <a:off x="9177435" y="2294383"/>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22</m:t>
                              </m:r>
                            </m:sub>
                          </m:sSub>
                        </m:oMath>
                      </m:oMathPara>
                    </a14:m>
                    <a:endParaRPr lang="en-US" dirty="0"/>
                  </a:p>
                </p:txBody>
              </p:sp>
            </mc:Choice>
            <mc:Fallback xmlns="">
              <p:sp>
                <p:nvSpPr>
                  <p:cNvPr id="165" name="TextBox 156"/>
                  <p:cNvSpPr txBox="1">
                    <a:spLocks noRot="1" noChangeAspect="1" noMove="1" noResize="1" noEditPoints="1" noAdjustHandles="1" noChangeArrowheads="1" noChangeShapeType="1" noTextEdit="1"/>
                  </p:cNvSpPr>
                  <p:nvPr/>
                </p:nvSpPr>
                <p:spPr>
                  <a:xfrm>
                    <a:off x="9177435" y="2294383"/>
                    <a:ext cx="661207" cy="461665"/>
                  </a:xfrm>
                  <a:prstGeom prst="rect">
                    <a:avLst/>
                  </a:prstGeom>
                  <a:blipFill rotWithShape="0">
                    <a:blip r:embed="rId2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56"/>
                  <p:cNvSpPr txBox="1"/>
                  <p:nvPr/>
                </p:nvSpPr>
                <p:spPr>
                  <a:xfrm>
                    <a:off x="8899668" y="2848867"/>
                    <a:ext cx="64767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19</m:t>
                              </m:r>
                            </m:sub>
                          </m:sSub>
                        </m:oMath>
                      </m:oMathPara>
                    </a14:m>
                    <a:endParaRPr lang="en-US" dirty="0"/>
                  </a:p>
                </p:txBody>
              </p:sp>
            </mc:Choice>
            <mc:Fallback xmlns="">
              <p:sp>
                <p:nvSpPr>
                  <p:cNvPr id="166" name="TextBox 156"/>
                  <p:cNvSpPr txBox="1">
                    <a:spLocks noRot="1" noChangeAspect="1" noMove="1" noResize="1" noEditPoints="1" noAdjustHandles="1" noChangeArrowheads="1" noChangeShapeType="1" noTextEdit="1"/>
                  </p:cNvSpPr>
                  <p:nvPr/>
                </p:nvSpPr>
                <p:spPr>
                  <a:xfrm>
                    <a:off x="8899668" y="2848867"/>
                    <a:ext cx="647678" cy="461665"/>
                  </a:xfrm>
                  <a:prstGeom prst="rect">
                    <a:avLst/>
                  </a:prstGeom>
                  <a:blipFill rotWithShape="0">
                    <a:blip r:embed="rId2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56"/>
                  <p:cNvSpPr txBox="1"/>
                  <p:nvPr/>
                </p:nvSpPr>
                <p:spPr>
                  <a:xfrm>
                    <a:off x="9151808" y="274783"/>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21</m:t>
                              </m:r>
                            </m:sub>
                          </m:sSub>
                        </m:oMath>
                      </m:oMathPara>
                    </a14:m>
                    <a:endParaRPr lang="en-US" dirty="0"/>
                  </a:p>
                </p:txBody>
              </p:sp>
            </mc:Choice>
            <mc:Fallback xmlns="">
              <p:sp>
                <p:nvSpPr>
                  <p:cNvPr id="167" name="TextBox 156"/>
                  <p:cNvSpPr txBox="1">
                    <a:spLocks noRot="1" noChangeAspect="1" noMove="1" noResize="1" noEditPoints="1" noAdjustHandles="1" noChangeArrowheads="1" noChangeShapeType="1" noTextEdit="1"/>
                  </p:cNvSpPr>
                  <p:nvPr/>
                </p:nvSpPr>
                <p:spPr>
                  <a:xfrm>
                    <a:off x="9151808" y="274783"/>
                    <a:ext cx="661207" cy="461665"/>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56"/>
                  <p:cNvSpPr txBox="1"/>
                  <p:nvPr/>
                </p:nvSpPr>
                <p:spPr>
                  <a:xfrm>
                    <a:off x="9620756" y="968624"/>
                    <a:ext cx="66120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23</m:t>
                              </m:r>
                            </m:sub>
                          </m:sSub>
                        </m:oMath>
                      </m:oMathPara>
                    </a14:m>
                    <a:endParaRPr lang="en-US" dirty="0"/>
                  </a:p>
                </p:txBody>
              </p:sp>
            </mc:Choice>
            <mc:Fallback xmlns="">
              <p:sp>
                <p:nvSpPr>
                  <p:cNvPr id="168" name="TextBox 156"/>
                  <p:cNvSpPr txBox="1">
                    <a:spLocks noRot="1" noChangeAspect="1" noMove="1" noResize="1" noEditPoints="1" noAdjustHandles="1" noChangeArrowheads="1" noChangeShapeType="1" noTextEdit="1"/>
                  </p:cNvSpPr>
                  <p:nvPr/>
                </p:nvSpPr>
                <p:spPr>
                  <a:xfrm>
                    <a:off x="9620756" y="968624"/>
                    <a:ext cx="661207" cy="461665"/>
                  </a:xfrm>
                  <a:prstGeom prst="rect">
                    <a:avLst/>
                  </a:prstGeom>
                  <a:blipFill rotWithShape="0">
                    <a:blip r:embed="rId2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56"/>
                  <p:cNvSpPr txBox="1"/>
                  <p:nvPr/>
                </p:nvSpPr>
                <p:spPr>
                  <a:xfrm>
                    <a:off x="10112106" y="2072924"/>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24</m:t>
                              </m:r>
                            </m:sub>
                          </m:sSub>
                        </m:oMath>
                      </m:oMathPara>
                    </a14:m>
                    <a:endParaRPr lang="en-US" dirty="0"/>
                  </a:p>
                </p:txBody>
              </p:sp>
            </mc:Choice>
            <mc:Fallback xmlns="">
              <p:sp>
                <p:nvSpPr>
                  <p:cNvPr id="169" name="TextBox 156"/>
                  <p:cNvSpPr txBox="1">
                    <a:spLocks noRot="1" noChangeAspect="1" noMove="1" noResize="1" noEditPoints="1" noAdjustHandles="1" noChangeArrowheads="1" noChangeShapeType="1" noTextEdit="1"/>
                  </p:cNvSpPr>
                  <p:nvPr/>
                </p:nvSpPr>
                <p:spPr>
                  <a:xfrm>
                    <a:off x="10112106" y="2072924"/>
                    <a:ext cx="661207" cy="461665"/>
                  </a:xfrm>
                  <a:prstGeom prst="rect">
                    <a:avLst/>
                  </a:prstGeom>
                  <a:blipFill rotWithShape="0">
                    <a:blip r:embed="rId27"/>
                    <a:stretch>
                      <a:fillRect b="-1333"/>
                    </a:stretch>
                  </a:blipFill>
                </p:spPr>
                <p:txBody>
                  <a:bodyPr/>
                  <a:lstStyle/>
                  <a:p>
                    <a:r>
                      <a:rPr lang="en-US">
                        <a:noFill/>
                      </a:rPr>
                      <a:t> </a:t>
                    </a:r>
                  </a:p>
                </p:txBody>
              </p:sp>
            </mc:Fallback>
          </mc:AlternateContent>
          <p:sp>
            <p:nvSpPr>
              <p:cNvPr id="108" name="Oval 107"/>
              <p:cNvSpPr/>
              <p:nvPr/>
            </p:nvSpPr>
            <p:spPr>
              <a:xfrm>
                <a:off x="6231923" y="545283"/>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9" name="Oval 108"/>
              <p:cNvSpPr/>
              <p:nvPr/>
            </p:nvSpPr>
            <p:spPr>
              <a:xfrm>
                <a:off x="6955998" y="152046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0" name="Oval 109"/>
              <p:cNvSpPr/>
              <p:nvPr/>
            </p:nvSpPr>
            <p:spPr>
              <a:xfrm>
                <a:off x="6955998" y="240627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1" name="Oval 110"/>
              <p:cNvSpPr/>
              <p:nvPr/>
            </p:nvSpPr>
            <p:spPr>
              <a:xfrm>
                <a:off x="6960900" y="325091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2" name="Oval 111"/>
              <p:cNvSpPr/>
              <p:nvPr/>
            </p:nvSpPr>
            <p:spPr>
              <a:xfrm>
                <a:off x="8717336" y="545283"/>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3" name="Oval 112"/>
              <p:cNvSpPr/>
              <p:nvPr/>
            </p:nvSpPr>
            <p:spPr>
              <a:xfrm>
                <a:off x="8007072" y="1512874"/>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4" name="Oval 113"/>
              <p:cNvSpPr/>
              <p:nvPr/>
            </p:nvSpPr>
            <p:spPr>
              <a:xfrm>
                <a:off x="8714249" y="2589169"/>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5" name="Oval 114"/>
              <p:cNvSpPr/>
              <p:nvPr/>
            </p:nvSpPr>
            <p:spPr>
              <a:xfrm>
                <a:off x="8720660" y="3238859"/>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6" name="Oval 115"/>
              <p:cNvSpPr/>
              <p:nvPr/>
            </p:nvSpPr>
            <p:spPr>
              <a:xfrm>
                <a:off x="10023101" y="54531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7" name="Oval 116"/>
              <p:cNvSpPr/>
              <p:nvPr/>
            </p:nvSpPr>
            <p:spPr>
              <a:xfrm>
                <a:off x="10030187" y="158276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8" name="Oval 117"/>
              <p:cNvSpPr/>
              <p:nvPr/>
            </p:nvSpPr>
            <p:spPr>
              <a:xfrm>
                <a:off x="10037405" y="258916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119" name="TextBox 156"/>
                  <p:cNvSpPr txBox="1"/>
                  <p:nvPr/>
                </p:nvSpPr>
                <p:spPr>
                  <a:xfrm>
                    <a:off x="6592397" y="274533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119" name="TextBox 156"/>
                  <p:cNvSpPr txBox="1">
                    <a:spLocks noRot="1" noChangeAspect="1" noMove="1" noResize="1" noEditPoints="1" noAdjustHandles="1" noChangeArrowheads="1" noChangeShapeType="1" noTextEdit="1"/>
                  </p:cNvSpPr>
                  <p:nvPr/>
                </p:nvSpPr>
                <p:spPr>
                  <a:xfrm>
                    <a:off x="6592397" y="2745337"/>
                    <a:ext cx="654090" cy="461665"/>
                  </a:xfrm>
                  <a:prstGeom prst="rect">
                    <a:avLst/>
                  </a:prstGeom>
                  <a:blipFill rotWithShape="0">
                    <a:blip r:embed="rId28"/>
                    <a:stretch>
                      <a:fillRect b="-1316"/>
                    </a:stretch>
                  </a:blipFill>
                </p:spPr>
                <p:txBody>
                  <a:bodyPr/>
                  <a:lstStyle/>
                  <a:p>
                    <a:r>
                      <a:rPr lang="en-US">
                        <a:noFill/>
                      </a:rPr>
                      <a:t> </a:t>
                    </a:r>
                  </a:p>
                </p:txBody>
              </p:sp>
            </mc:Fallback>
          </mc:AlternateContent>
        </p:grpSp>
        <p:cxnSp>
          <p:nvCxnSpPr>
            <p:cNvPr id="74" name="Straight Connector 73"/>
            <p:cNvCxnSpPr>
              <a:stCxn id="108" idx="6"/>
              <a:endCxn id="112" idx="2"/>
            </p:cNvCxnSpPr>
            <p:nvPr/>
          </p:nvCxnSpPr>
          <p:spPr>
            <a:xfrm>
              <a:off x="3881855" y="1200244"/>
              <a:ext cx="21273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112" idx="6"/>
              <a:endCxn id="116" idx="2"/>
            </p:cNvCxnSpPr>
            <p:nvPr/>
          </p:nvCxnSpPr>
          <p:spPr>
            <a:xfrm>
              <a:off x="6367268" y="1200244"/>
              <a:ext cx="947748" cy="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16" idx="4"/>
              <a:endCxn id="117" idx="0"/>
            </p:cNvCxnSpPr>
            <p:nvPr/>
          </p:nvCxnSpPr>
          <p:spPr>
            <a:xfrm>
              <a:off x="7494025" y="1394594"/>
              <a:ext cx="7086" cy="648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117" idx="4"/>
              <a:endCxn id="118" idx="0"/>
            </p:cNvCxnSpPr>
            <p:nvPr/>
          </p:nvCxnSpPr>
          <p:spPr>
            <a:xfrm>
              <a:off x="7501111" y="2432044"/>
              <a:ext cx="7218" cy="617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2" name="图片 2"/>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670662" y="3384263"/>
            <a:ext cx="202454" cy="358634"/>
          </a:xfrm>
          <a:prstGeom prst="rect">
            <a:avLst/>
          </a:prstGeom>
          <a:solidFill>
            <a:srgbClr val="FF0000"/>
          </a:solidFill>
          <a:ln w="38100">
            <a:noFill/>
            <a:miter lim="800000"/>
            <a:headEnd/>
            <a:tailEnd/>
          </a:ln>
        </p:spPr>
      </p:pic>
      <p:pic>
        <p:nvPicPr>
          <p:cNvPr id="163" name="Picture 16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332134" y="2403327"/>
            <a:ext cx="748561" cy="373709"/>
          </a:xfrm>
          <a:prstGeom prst="rect">
            <a:avLst/>
          </a:prstGeom>
        </p:spPr>
      </p:pic>
      <p:sp>
        <p:nvSpPr>
          <p:cNvPr id="164" name="Right Arrow 163"/>
          <p:cNvSpPr/>
          <p:nvPr/>
        </p:nvSpPr>
        <p:spPr>
          <a:xfrm>
            <a:off x="7324792" y="2460966"/>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5" name="TextBox 164"/>
              <p:cNvSpPr txBox="1"/>
              <p:nvPr/>
            </p:nvSpPr>
            <p:spPr>
              <a:xfrm>
                <a:off x="8225834" y="2328970"/>
                <a:ext cx="2420021" cy="461665"/>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𝑖</m:t>
                        </m:r>
                      </m:sub>
                    </m:sSub>
                  </m:oMath>
                </a14:m>
                <a:r>
                  <a:rPr lang="en-US" sz="240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a14:m>
                <a:endParaRPr lang="en-US" sz="2400">
                  <a:latin typeface="Times New Roman" panose="02020603050405020304" pitchFamily="18" charset="0"/>
                  <a:cs typeface="Times New Roman" panose="02020603050405020304" pitchFamily="18" charset="0"/>
                </a:endParaRPr>
              </a:p>
            </p:txBody>
          </p:sp>
        </mc:Choice>
        <mc:Fallback xmlns="">
          <p:sp>
            <p:nvSpPr>
              <p:cNvPr id="165" name="TextBox 164"/>
              <p:cNvSpPr txBox="1">
                <a:spLocks noRot="1" noChangeAspect="1" noMove="1" noResize="1" noEditPoints="1" noAdjustHandles="1" noChangeArrowheads="1" noChangeShapeType="1" noTextEdit="1"/>
              </p:cNvSpPr>
              <p:nvPr/>
            </p:nvSpPr>
            <p:spPr>
              <a:xfrm>
                <a:off x="8225834" y="2328970"/>
                <a:ext cx="2420021" cy="461665"/>
              </a:xfrm>
              <a:prstGeom prst="rect">
                <a:avLst/>
              </a:prstGeom>
              <a:blipFill rotWithShape="0">
                <a:blip r:embed="rId31"/>
                <a:stretch>
                  <a:fillRect l="-504" t="-10526" b="-28947"/>
                </a:stretch>
              </a:blipFill>
            </p:spPr>
            <p:txBody>
              <a:bodyPr/>
              <a:lstStyle/>
              <a:p>
                <a:r>
                  <a:rPr lang="en-US">
                    <a:noFill/>
                  </a:rPr>
                  <a:t> </a:t>
                </a:r>
              </a:p>
            </p:txBody>
          </p:sp>
        </mc:Fallback>
      </mc:AlternateContent>
      <p:sp>
        <p:nvSpPr>
          <p:cNvPr id="167" name="TextBox 166"/>
          <p:cNvSpPr txBox="1"/>
          <p:nvPr/>
        </p:nvSpPr>
        <p:spPr>
          <a:xfrm>
            <a:off x="6262769" y="1793423"/>
            <a:ext cx="2692853" cy="461665"/>
          </a:xfrm>
          <a:prstGeom prst="rect">
            <a:avLst/>
          </a:prstGeom>
          <a:noFill/>
        </p:spPr>
        <p:txBody>
          <a:bodyPr wrap="none" rtlCol="0">
            <a:spAutoFit/>
          </a:bodyPr>
          <a:lstStyle/>
          <a:p>
            <a:r>
              <a:rPr lang="en-US" altLang="zh-CN" sz="2400"/>
              <a:t>Forward transitions:</a:t>
            </a:r>
            <a:endParaRPr lang="en-US" sz="2400"/>
          </a:p>
        </p:txBody>
      </p:sp>
      <p:cxnSp>
        <p:nvCxnSpPr>
          <p:cNvPr id="168" name="Straight Connector 167"/>
          <p:cNvCxnSpPr>
            <a:stCxn id="113" idx="5"/>
            <a:endCxn id="114" idx="1"/>
          </p:cNvCxnSpPr>
          <p:nvPr/>
        </p:nvCxnSpPr>
        <p:spPr>
          <a:xfrm>
            <a:off x="3525528" y="3117487"/>
            <a:ext cx="454020" cy="801488"/>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632619" y="5233974"/>
            <a:ext cx="720158" cy="3570"/>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2501507" y="5101639"/>
            <a:ext cx="2374240" cy="369332"/>
          </a:xfrm>
          <a:prstGeom prst="rect">
            <a:avLst/>
          </a:prstGeom>
          <a:noFill/>
        </p:spPr>
        <p:txBody>
          <a:bodyPr wrap="none" rtlCol="0">
            <a:spAutoFit/>
          </a:bodyPr>
          <a:lstStyle/>
          <a:p>
            <a:r>
              <a:rPr lang="en-US"/>
              <a:t>Current cloaking region</a:t>
            </a:r>
          </a:p>
        </p:txBody>
      </p:sp>
      <p:cxnSp>
        <p:nvCxnSpPr>
          <p:cNvPr id="174" name="Straight Connector 173"/>
          <p:cNvCxnSpPr/>
          <p:nvPr/>
        </p:nvCxnSpPr>
        <p:spPr>
          <a:xfrm>
            <a:off x="1635637" y="5644277"/>
            <a:ext cx="720158" cy="3570"/>
          </a:xfrm>
          <a:prstGeom prst="line">
            <a:avLst/>
          </a:prstGeom>
          <a:ln w="76200">
            <a:solidFill>
              <a:srgbClr val="FF7C80"/>
            </a:solidFill>
            <a:prstDash val="sysDot"/>
          </a:ln>
        </p:spPr>
        <p:style>
          <a:lnRef idx="1">
            <a:schemeClr val="accent1"/>
          </a:lnRef>
          <a:fillRef idx="0">
            <a:schemeClr val="accent1"/>
          </a:fillRef>
          <a:effectRef idx="0">
            <a:schemeClr val="accent1"/>
          </a:effectRef>
          <a:fontRef idx="minor">
            <a:schemeClr val="tx1"/>
          </a:fontRef>
        </p:style>
      </p:cxnSp>
      <p:sp>
        <p:nvSpPr>
          <p:cNvPr id="175" name="TextBox 174"/>
          <p:cNvSpPr txBox="1"/>
          <p:nvPr/>
        </p:nvSpPr>
        <p:spPr>
          <a:xfrm>
            <a:off x="2444693" y="5452700"/>
            <a:ext cx="2791277" cy="369332"/>
          </a:xfrm>
          <a:prstGeom prst="rect">
            <a:avLst/>
          </a:prstGeom>
          <a:noFill/>
        </p:spPr>
        <p:txBody>
          <a:bodyPr wrap="none" rtlCol="0">
            <a:spAutoFit/>
          </a:bodyPr>
          <a:lstStyle/>
          <a:p>
            <a:r>
              <a:rPr lang="en-US"/>
              <a:t>Candidate expansion region</a:t>
            </a:r>
          </a:p>
        </p:txBody>
      </p:sp>
      <p:sp>
        <p:nvSpPr>
          <p:cNvPr id="176" name="Oval 175"/>
          <p:cNvSpPr/>
          <p:nvPr/>
        </p:nvSpPr>
        <p:spPr>
          <a:xfrm>
            <a:off x="8153067" y="2317483"/>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77" name="Straight Connector 176"/>
          <p:cNvCxnSpPr>
            <a:stCxn id="109" idx="6"/>
            <a:endCxn id="113" idx="2"/>
          </p:cNvCxnSpPr>
          <p:nvPr/>
        </p:nvCxnSpPr>
        <p:spPr>
          <a:xfrm flipV="1">
            <a:off x="2526884" y="2980084"/>
            <a:ext cx="693057" cy="759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8549307" y="2313878"/>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81" name="Straight Connector 180"/>
          <p:cNvCxnSpPr>
            <a:stCxn id="113" idx="7"/>
            <a:endCxn id="112" idx="3"/>
          </p:cNvCxnSpPr>
          <p:nvPr/>
        </p:nvCxnSpPr>
        <p:spPr>
          <a:xfrm flipV="1">
            <a:off x="3525528" y="2149896"/>
            <a:ext cx="457107" cy="692784"/>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08" idx="5"/>
            <a:endCxn id="109" idx="1"/>
          </p:cNvCxnSpPr>
          <p:nvPr/>
        </p:nvCxnSpPr>
        <p:spPr>
          <a:xfrm>
            <a:off x="1750379" y="2149896"/>
            <a:ext cx="470918" cy="700378"/>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14" idx="6"/>
            <a:endCxn id="118" idx="2"/>
          </p:cNvCxnSpPr>
          <p:nvPr/>
        </p:nvCxnSpPr>
        <p:spPr>
          <a:xfrm flipV="1">
            <a:off x="4285135" y="4056378"/>
            <a:ext cx="965139" cy="1"/>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14" idx="4"/>
            <a:endCxn id="115" idx="0"/>
          </p:cNvCxnSpPr>
          <p:nvPr/>
        </p:nvCxnSpPr>
        <p:spPr>
          <a:xfrm>
            <a:off x="4106127" y="4250697"/>
            <a:ext cx="6411" cy="261053"/>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10" idx="0"/>
            <a:endCxn id="109" idx="4"/>
          </p:cNvCxnSpPr>
          <p:nvPr/>
        </p:nvCxnSpPr>
        <p:spPr>
          <a:xfrm flipV="1">
            <a:off x="2347876" y="3181996"/>
            <a:ext cx="0" cy="497172"/>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6383461" y="3091511"/>
            <a:ext cx="5334129" cy="2862322"/>
          </a:xfrm>
          <a:prstGeom prst="rect">
            <a:avLst/>
          </a:prstGeom>
          <a:noFill/>
        </p:spPr>
        <p:txBody>
          <a:bodyPr wrap="square" rtlCol="0">
            <a:spAutoFit/>
          </a:bodyPr>
          <a:lstStyle/>
          <a:p>
            <a:r>
              <a:rPr lang="en-US" altLang="zh-CN" sz="2000" b="1">
                <a:solidFill>
                  <a:srgbClr val="FF0000"/>
                </a:solidFill>
              </a:rPr>
              <a:t>Scheme 1</a:t>
            </a:r>
            <a:r>
              <a:rPr lang="zh-CN" altLang="en-US" sz="2000" b="1">
                <a:solidFill>
                  <a:srgbClr val="FF0000"/>
                </a:solidFill>
              </a:rPr>
              <a:t>：</a:t>
            </a:r>
            <a:endParaRPr lang="en-US" sz="2000"/>
          </a:p>
          <a:p>
            <a:pPr marL="342900" indent="-342900">
              <a:buFont typeface="Arial" panose="020B0604020202020204" pitchFamily="34" charset="0"/>
              <a:buChar char="•"/>
            </a:pPr>
            <a:r>
              <a:rPr lang="en-US" sz="2000"/>
              <a:t>No. of possible transitions:  5 (global: pick the adjacent segments of the whole cloaking region)</a:t>
            </a:r>
          </a:p>
          <a:p>
            <a:pPr marL="342900" indent="-342900">
              <a:buFont typeface="Arial" panose="020B0604020202020204" pitchFamily="34" charset="0"/>
              <a:buChar char="•"/>
            </a:pPr>
            <a:r>
              <a:rPr lang="en-US" sz="2000"/>
              <a:t>Transition values: 0, 1, 2, 3, 4</a:t>
            </a:r>
          </a:p>
          <a:p>
            <a:pPr marL="342900" indent="-342900">
              <a:buFont typeface="Arial" panose="020B0604020202020204" pitchFamily="34" charset="0"/>
              <a:buChar char="•"/>
            </a:pPr>
            <a:r>
              <a:rPr lang="en-US" sz="2000"/>
              <a:t>Assign the transition values.</a:t>
            </a:r>
          </a:p>
          <a:p>
            <a:pPr marL="342900" indent="-342900">
              <a:buFont typeface="Arial" panose="020B0604020202020204" pitchFamily="34" charset="0"/>
              <a:buChar char="•"/>
            </a:pPr>
            <a:r>
              <a:rPr lang="en-US" sz="2000"/>
              <a:t>Calculate pick value = R</a:t>
            </a:r>
            <a:r>
              <a:rPr lang="en-US" sz="1200"/>
              <a:t>2</a:t>
            </a:r>
            <a:r>
              <a:rPr lang="en-US" sz="2000"/>
              <a:t> mod 5= 4 (assumed)</a:t>
            </a:r>
          </a:p>
          <a:p>
            <a:pPr marL="342900" indent="-342900">
              <a:buFont typeface="Arial" panose="020B0604020202020204" pitchFamily="34" charset="0"/>
              <a:buChar char="•"/>
            </a:pPr>
            <a:r>
              <a:rPr lang="en-US" sz="2000"/>
              <a:t>Do the forward transition and add the new segment to cloaking region.</a:t>
            </a:r>
          </a:p>
        </p:txBody>
      </p:sp>
      <p:sp>
        <p:nvSpPr>
          <p:cNvPr id="201" name="TextBox 200"/>
          <p:cNvSpPr txBox="1"/>
          <p:nvPr/>
        </p:nvSpPr>
        <p:spPr>
          <a:xfrm>
            <a:off x="2455352" y="2114550"/>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0</a:t>
            </a:r>
          </a:p>
        </p:txBody>
      </p:sp>
      <p:sp>
        <p:nvSpPr>
          <p:cNvPr id="202" name="TextBox 201"/>
          <p:cNvSpPr txBox="1"/>
          <p:nvPr/>
        </p:nvSpPr>
        <p:spPr>
          <a:xfrm>
            <a:off x="2472851" y="3290143"/>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1</a:t>
            </a:r>
          </a:p>
        </p:txBody>
      </p:sp>
      <p:sp>
        <p:nvSpPr>
          <p:cNvPr id="203" name="TextBox 202"/>
          <p:cNvSpPr txBox="1"/>
          <p:nvPr/>
        </p:nvSpPr>
        <p:spPr>
          <a:xfrm>
            <a:off x="2816181" y="3592927"/>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2</a:t>
            </a:r>
          </a:p>
        </p:txBody>
      </p:sp>
      <p:sp>
        <p:nvSpPr>
          <p:cNvPr id="204" name="TextBox 203"/>
          <p:cNvSpPr txBox="1"/>
          <p:nvPr/>
        </p:nvSpPr>
        <p:spPr>
          <a:xfrm>
            <a:off x="3146418" y="3346587"/>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3</a:t>
            </a:r>
          </a:p>
        </p:txBody>
      </p:sp>
      <p:sp>
        <p:nvSpPr>
          <p:cNvPr id="205" name="TextBox 204"/>
          <p:cNvSpPr txBox="1"/>
          <p:nvPr/>
        </p:nvSpPr>
        <p:spPr>
          <a:xfrm>
            <a:off x="3036089" y="2114551"/>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4</a:t>
            </a:r>
          </a:p>
        </p:txBody>
      </p:sp>
      <p:cxnSp>
        <p:nvCxnSpPr>
          <p:cNvPr id="206" name="Curved Connector 205"/>
          <p:cNvCxnSpPr/>
          <p:nvPr/>
        </p:nvCxnSpPr>
        <p:spPr>
          <a:xfrm rot="16200000" flipH="1">
            <a:off x="3347768" y="2567699"/>
            <a:ext cx="1005505" cy="1952227"/>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7" name="Curved Connector 206"/>
          <p:cNvCxnSpPr/>
          <p:nvPr/>
        </p:nvCxnSpPr>
        <p:spPr>
          <a:xfrm rot="5400000">
            <a:off x="2442530" y="2963428"/>
            <a:ext cx="354245" cy="509511"/>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8" name="Curved Connector 207"/>
          <p:cNvCxnSpPr/>
          <p:nvPr/>
        </p:nvCxnSpPr>
        <p:spPr>
          <a:xfrm rot="16200000" flipH="1">
            <a:off x="2805531" y="3109936"/>
            <a:ext cx="1325816" cy="1188065"/>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9" name="Curved Connector 208"/>
          <p:cNvCxnSpPr/>
          <p:nvPr/>
        </p:nvCxnSpPr>
        <p:spPr>
          <a:xfrm rot="5400000" flipH="1" flipV="1">
            <a:off x="3102596" y="2135987"/>
            <a:ext cx="462026" cy="894946"/>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0" name="Curved Connector 209"/>
          <p:cNvCxnSpPr/>
          <p:nvPr/>
        </p:nvCxnSpPr>
        <p:spPr>
          <a:xfrm rot="16200000" flipV="1">
            <a:off x="2283704" y="2212102"/>
            <a:ext cx="417017" cy="772148"/>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13" idx="7"/>
            <a:endCxn id="112" idx="3"/>
          </p:cNvCxnSpPr>
          <p:nvPr/>
        </p:nvCxnSpPr>
        <p:spPr>
          <a:xfrm flipV="1">
            <a:off x="3525528" y="2149896"/>
            <a:ext cx="457107" cy="69278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56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10" presetClass="entr" presetSubtype="0" fill="hold" nodeType="with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3"/>
                                        </p:tgtEl>
                                        <p:attrNameLst>
                                          <p:attrName>style.visibility</p:attrName>
                                        </p:attrNameLst>
                                      </p:cBhvr>
                                      <p:to>
                                        <p:strVal val="visible"/>
                                      </p:to>
                                    </p:set>
                                    <p:animEffect transition="in" filter="fade">
                                      <p:cBhvr>
                                        <p:cTn id="21" dur="500"/>
                                        <p:tgtEl>
                                          <p:spTgt spid="173"/>
                                        </p:tgtEl>
                                      </p:cBhvr>
                                    </p:animEffect>
                                  </p:childTnLst>
                                </p:cTn>
                              </p:par>
                              <p:par>
                                <p:cTn id="22" presetID="10" presetClass="entr" presetSubtype="0" fill="hold"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500"/>
                                        <p:tgtEl>
                                          <p:spTgt spid="17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5"/>
                                        </p:tgtEl>
                                        <p:attrNameLst>
                                          <p:attrName>style.visibility</p:attrName>
                                        </p:attrNameLst>
                                      </p:cBhvr>
                                      <p:to>
                                        <p:strVal val="visible"/>
                                      </p:to>
                                    </p:set>
                                    <p:animEffect transition="in" filter="fade">
                                      <p:cBhvr>
                                        <p:cTn id="27" dur="500"/>
                                        <p:tgtEl>
                                          <p:spTgt spid="175"/>
                                        </p:tgtEl>
                                      </p:cBhvr>
                                    </p:animEffect>
                                  </p:childTnLst>
                                </p:cTn>
                              </p:par>
                              <p:par>
                                <p:cTn id="28" presetID="10" presetClass="entr" presetSubtype="0" fill="hold" nodeType="withEffect">
                                  <p:stCondLst>
                                    <p:cond delay="0"/>
                                  </p:stCondLst>
                                  <p:childTnLst>
                                    <p:set>
                                      <p:cBhvr>
                                        <p:cTn id="29" dur="1" fill="hold">
                                          <p:stCondLst>
                                            <p:cond delay="0"/>
                                          </p:stCondLst>
                                        </p:cTn>
                                        <p:tgtEl>
                                          <p:spTgt spid="174"/>
                                        </p:tgtEl>
                                        <p:attrNameLst>
                                          <p:attrName>style.visibility</p:attrName>
                                        </p:attrNameLst>
                                      </p:cBhvr>
                                      <p:to>
                                        <p:strVal val="visible"/>
                                      </p:to>
                                    </p:set>
                                    <p:animEffect transition="in" filter="fade">
                                      <p:cBhvr>
                                        <p:cTn id="30" dur="500"/>
                                        <p:tgtEl>
                                          <p:spTgt spid="1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500"/>
                                        <p:tgtEl>
                                          <p:spTgt spid="16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3"/>
                                        </p:tgtEl>
                                        <p:attrNameLst>
                                          <p:attrName>style.visibility</p:attrName>
                                        </p:attrNameLst>
                                      </p:cBhvr>
                                      <p:to>
                                        <p:strVal val="visible"/>
                                      </p:to>
                                    </p:set>
                                    <p:animEffect transition="in" filter="fade">
                                      <p:cBhvr>
                                        <p:cTn id="40" dur="500"/>
                                        <p:tgtEl>
                                          <p:spTgt spid="16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4"/>
                                        </p:tgtEl>
                                        <p:attrNameLst>
                                          <p:attrName>style.visibility</p:attrName>
                                        </p:attrNameLst>
                                      </p:cBhvr>
                                      <p:to>
                                        <p:strVal val="visible"/>
                                      </p:to>
                                    </p:set>
                                    <p:animEffect transition="in" filter="fade">
                                      <p:cBhvr>
                                        <p:cTn id="43" dur="500"/>
                                        <p:tgtEl>
                                          <p:spTgt spid="1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5"/>
                                        </p:tgtEl>
                                        <p:attrNameLst>
                                          <p:attrName>style.visibility</p:attrName>
                                        </p:attrNameLst>
                                      </p:cBhvr>
                                      <p:to>
                                        <p:strVal val="visible"/>
                                      </p:to>
                                    </p:set>
                                    <p:animEffect transition="in" filter="fade">
                                      <p:cBhvr>
                                        <p:cTn id="46" dur="500"/>
                                        <p:tgtEl>
                                          <p:spTgt spid="16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6"/>
                                        </p:tgtEl>
                                        <p:attrNameLst>
                                          <p:attrName>style.visibility</p:attrName>
                                        </p:attrNameLst>
                                      </p:cBhvr>
                                      <p:to>
                                        <p:strVal val="visible"/>
                                      </p:to>
                                    </p:set>
                                    <p:animEffect transition="in" filter="fade">
                                      <p:cBhvr>
                                        <p:cTn id="51" dur="500"/>
                                        <p:tgtEl>
                                          <p:spTgt spid="17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fad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0"/>
                                        </p:tgtEl>
                                        <p:attrNameLst>
                                          <p:attrName>style.visibility</p:attrName>
                                        </p:attrNameLst>
                                      </p:cBhvr>
                                      <p:to>
                                        <p:strVal val="visible"/>
                                      </p:to>
                                    </p:set>
                                    <p:animEffect transition="in" filter="fade">
                                      <p:cBhvr>
                                        <p:cTn id="61" dur="500"/>
                                        <p:tgtEl>
                                          <p:spTgt spid="18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00">
                                            <p:txEl>
                                              <p:pRg st="0" end="0"/>
                                            </p:txEl>
                                          </p:spTgt>
                                        </p:tgtEl>
                                        <p:attrNameLst>
                                          <p:attrName>style.visibility</p:attrName>
                                        </p:attrNameLst>
                                      </p:cBhvr>
                                      <p:to>
                                        <p:strVal val="visible"/>
                                      </p:to>
                                    </p:set>
                                    <p:animEffect transition="in" filter="fade">
                                      <p:cBhvr>
                                        <p:cTn id="66" dur="500"/>
                                        <p:tgtEl>
                                          <p:spTgt spid="200">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00">
                                            <p:txEl>
                                              <p:pRg st="1" end="1"/>
                                            </p:txEl>
                                          </p:spTgt>
                                        </p:tgtEl>
                                        <p:attrNameLst>
                                          <p:attrName>style.visibility</p:attrName>
                                        </p:attrNameLst>
                                      </p:cBhvr>
                                      <p:to>
                                        <p:strVal val="visible"/>
                                      </p:to>
                                    </p:set>
                                    <p:animEffect transition="in" filter="fade">
                                      <p:cBhvr>
                                        <p:cTn id="71" dur="500"/>
                                        <p:tgtEl>
                                          <p:spTgt spid="200">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84"/>
                                        </p:tgtEl>
                                        <p:attrNameLst>
                                          <p:attrName>style.visibility</p:attrName>
                                        </p:attrNameLst>
                                      </p:cBhvr>
                                      <p:to>
                                        <p:strVal val="visible"/>
                                      </p:to>
                                    </p:set>
                                    <p:animEffect transition="in" filter="fade">
                                      <p:cBhvr>
                                        <p:cTn id="76" dur="500"/>
                                        <p:tgtEl>
                                          <p:spTgt spid="184"/>
                                        </p:tgtEl>
                                      </p:cBhvr>
                                    </p:animEffect>
                                  </p:childTnLst>
                                </p:cTn>
                              </p:par>
                              <p:par>
                                <p:cTn id="77" presetID="10" presetClass="entr" presetSubtype="0" fill="hold" nodeType="withEffect">
                                  <p:stCondLst>
                                    <p:cond delay="0"/>
                                  </p:stCondLst>
                                  <p:childTnLst>
                                    <p:set>
                                      <p:cBhvr>
                                        <p:cTn id="78" dur="1" fill="hold">
                                          <p:stCondLst>
                                            <p:cond delay="0"/>
                                          </p:stCondLst>
                                        </p:cTn>
                                        <p:tgtEl>
                                          <p:spTgt spid="185"/>
                                        </p:tgtEl>
                                        <p:attrNameLst>
                                          <p:attrName>style.visibility</p:attrName>
                                        </p:attrNameLst>
                                      </p:cBhvr>
                                      <p:to>
                                        <p:strVal val="visible"/>
                                      </p:to>
                                    </p:set>
                                    <p:animEffect transition="in" filter="fade">
                                      <p:cBhvr>
                                        <p:cTn id="79" dur="500"/>
                                        <p:tgtEl>
                                          <p:spTgt spid="185"/>
                                        </p:tgtEl>
                                      </p:cBhvr>
                                    </p:animEffect>
                                  </p:childTnLst>
                                </p:cTn>
                              </p:par>
                              <p:par>
                                <p:cTn id="80" presetID="10" presetClass="entr" presetSubtype="0" fill="hold" nodeType="withEffect">
                                  <p:stCondLst>
                                    <p:cond delay="0"/>
                                  </p:stCondLst>
                                  <p:childTnLst>
                                    <p:set>
                                      <p:cBhvr>
                                        <p:cTn id="81" dur="1" fill="hold">
                                          <p:stCondLst>
                                            <p:cond delay="0"/>
                                          </p:stCondLst>
                                        </p:cTn>
                                        <p:tgtEl>
                                          <p:spTgt spid="181"/>
                                        </p:tgtEl>
                                        <p:attrNameLst>
                                          <p:attrName>style.visibility</p:attrName>
                                        </p:attrNameLst>
                                      </p:cBhvr>
                                      <p:to>
                                        <p:strVal val="visible"/>
                                      </p:to>
                                    </p:set>
                                    <p:animEffect transition="in" filter="fade">
                                      <p:cBhvr>
                                        <p:cTn id="82" dur="500"/>
                                        <p:tgtEl>
                                          <p:spTgt spid="181"/>
                                        </p:tgtEl>
                                      </p:cBhvr>
                                    </p:animEffect>
                                  </p:childTnLst>
                                </p:cTn>
                              </p:par>
                              <p:par>
                                <p:cTn id="83" presetID="10" presetClass="entr" presetSubtype="0" fill="hold" nodeType="withEffect">
                                  <p:stCondLst>
                                    <p:cond delay="0"/>
                                  </p:stCondLst>
                                  <p:childTnLst>
                                    <p:set>
                                      <p:cBhvr>
                                        <p:cTn id="84" dur="1" fill="hold">
                                          <p:stCondLst>
                                            <p:cond delay="0"/>
                                          </p:stCondLst>
                                        </p:cTn>
                                        <p:tgtEl>
                                          <p:spTgt spid="183"/>
                                        </p:tgtEl>
                                        <p:attrNameLst>
                                          <p:attrName>style.visibility</p:attrName>
                                        </p:attrNameLst>
                                      </p:cBhvr>
                                      <p:to>
                                        <p:strVal val="visible"/>
                                      </p:to>
                                    </p:set>
                                    <p:animEffect transition="in" filter="fade">
                                      <p:cBhvr>
                                        <p:cTn id="85" dur="500"/>
                                        <p:tgtEl>
                                          <p:spTgt spid="183"/>
                                        </p:tgtEl>
                                      </p:cBhvr>
                                    </p:animEffect>
                                  </p:childTnLst>
                                </p:cTn>
                              </p:par>
                              <p:par>
                                <p:cTn id="86" presetID="10" presetClass="entr" presetSubtype="0" fill="hold" nodeType="withEffect">
                                  <p:stCondLst>
                                    <p:cond delay="0"/>
                                  </p:stCondLst>
                                  <p:childTnLst>
                                    <p:set>
                                      <p:cBhvr>
                                        <p:cTn id="87" dur="1" fill="hold">
                                          <p:stCondLst>
                                            <p:cond delay="0"/>
                                          </p:stCondLst>
                                        </p:cTn>
                                        <p:tgtEl>
                                          <p:spTgt spid="186"/>
                                        </p:tgtEl>
                                        <p:attrNameLst>
                                          <p:attrName>style.visibility</p:attrName>
                                        </p:attrNameLst>
                                      </p:cBhvr>
                                      <p:to>
                                        <p:strVal val="visible"/>
                                      </p:to>
                                    </p:set>
                                    <p:animEffect transition="in" filter="fade">
                                      <p:cBhvr>
                                        <p:cTn id="88" dur="500"/>
                                        <p:tgtEl>
                                          <p:spTgt spid="18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208"/>
                                        </p:tgtEl>
                                        <p:attrNameLst>
                                          <p:attrName>style.visibility</p:attrName>
                                        </p:attrNameLst>
                                      </p:cBhvr>
                                      <p:to>
                                        <p:strVal val="visible"/>
                                      </p:to>
                                    </p:set>
                                    <p:animEffect transition="in" filter="fade">
                                      <p:cBhvr>
                                        <p:cTn id="93" dur="500"/>
                                        <p:tgtEl>
                                          <p:spTgt spid="208"/>
                                        </p:tgtEl>
                                      </p:cBhvr>
                                    </p:animEffect>
                                  </p:childTnLst>
                                </p:cTn>
                              </p:par>
                              <p:par>
                                <p:cTn id="94" presetID="10" presetClass="entr" presetSubtype="0" fill="hold" nodeType="withEffect">
                                  <p:stCondLst>
                                    <p:cond delay="0"/>
                                  </p:stCondLst>
                                  <p:childTnLst>
                                    <p:set>
                                      <p:cBhvr>
                                        <p:cTn id="95" dur="1" fill="hold">
                                          <p:stCondLst>
                                            <p:cond delay="0"/>
                                          </p:stCondLst>
                                        </p:cTn>
                                        <p:tgtEl>
                                          <p:spTgt spid="206"/>
                                        </p:tgtEl>
                                        <p:attrNameLst>
                                          <p:attrName>style.visibility</p:attrName>
                                        </p:attrNameLst>
                                      </p:cBhvr>
                                      <p:to>
                                        <p:strVal val="visible"/>
                                      </p:to>
                                    </p:set>
                                    <p:animEffect transition="in" filter="fade">
                                      <p:cBhvr>
                                        <p:cTn id="96" dur="500"/>
                                        <p:tgtEl>
                                          <p:spTgt spid="206"/>
                                        </p:tgtEl>
                                      </p:cBhvr>
                                    </p:animEffect>
                                  </p:childTnLst>
                                </p:cTn>
                              </p:par>
                              <p:par>
                                <p:cTn id="97" presetID="10" presetClass="entr" presetSubtype="0" fill="hold" nodeType="withEffect">
                                  <p:stCondLst>
                                    <p:cond delay="0"/>
                                  </p:stCondLst>
                                  <p:childTnLst>
                                    <p:set>
                                      <p:cBhvr>
                                        <p:cTn id="98" dur="1" fill="hold">
                                          <p:stCondLst>
                                            <p:cond delay="0"/>
                                          </p:stCondLst>
                                        </p:cTn>
                                        <p:tgtEl>
                                          <p:spTgt spid="207"/>
                                        </p:tgtEl>
                                        <p:attrNameLst>
                                          <p:attrName>style.visibility</p:attrName>
                                        </p:attrNameLst>
                                      </p:cBhvr>
                                      <p:to>
                                        <p:strVal val="visible"/>
                                      </p:to>
                                    </p:set>
                                    <p:animEffect transition="in" filter="fade">
                                      <p:cBhvr>
                                        <p:cTn id="99" dur="500"/>
                                        <p:tgtEl>
                                          <p:spTgt spid="207"/>
                                        </p:tgtEl>
                                      </p:cBhvr>
                                    </p:animEffect>
                                  </p:childTnLst>
                                </p:cTn>
                              </p:par>
                              <p:par>
                                <p:cTn id="100" presetID="10" presetClass="entr" presetSubtype="0" fill="hold" nodeType="withEffect">
                                  <p:stCondLst>
                                    <p:cond delay="0"/>
                                  </p:stCondLst>
                                  <p:childTnLst>
                                    <p:set>
                                      <p:cBhvr>
                                        <p:cTn id="101" dur="1" fill="hold">
                                          <p:stCondLst>
                                            <p:cond delay="0"/>
                                          </p:stCondLst>
                                        </p:cTn>
                                        <p:tgtEl>
                                          <p:spTgt spid="210"/>
                                        </p:tgtEl>
                                        <p:attrNameLst>
                                          <p:attrName>style.visibility</p:attrName>
                                        </p:attrNameLst>
                                      </p:cBhvr>
                                      <p:to>
                                        <p:strVal val="visible"/>
                                      </p:to>
                                    </p:set>
                                    <p:animEffect transition="in" filter="fade">
                                      <p:cBhvr>
                                        <p:cTn id="102" dur="500"/>
                                        <p:tgtEl>
                                          <p:spTgt spid="210"/>
                                        </p:tgtEl>
                                      </p:cBhvr>
                                    </p:animEffect>
                                  </p:childTnLst>
                                </p:cTn>
                              </p:par>
                              <p:par>
                                <p:cTn id="103" presetID="10" presetClass="entr" presetSubtype="0" fill="hold" nodeType="withEffect">
                                  <p:stCondLst>
                                    <p:cond delay="0"/>
                                  </p:stCondLst>
                                  <p:childTnLst>
                                    <p:set>
                                      <p:cBhvr>
                                        <p:cTn id="104" dur="1" fill="hold">
                                          <p:stCondLst>
                                            <p:cond delay="0"/>
                                          </p:stCondLst>
                                        </p:cTn>
                                        <p:tgtEl>
                                          <p:spTgt spid="209"/>
                                        </p:tgtEl>
                                        <p:attrNameLst>
                                          <p:attrName>style.visibility</p:attrName>
                                        </p:attrNameLst>
                                      </p:cBhvr>
                                      <p:to>
                                        <p:strVal val="visible"/>
                                      </p:to>
                                    </p:set>
                                    <p:animEffect transition="in" filter="fade">
                                      <p:cBhvr>
                                        <p:cTn id="105" dur="500"/>
                                        <p:tgtEl>
                                          <p:spTgt spid="20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00">
                                            <p:txEl>
                                              <p:pRg st="2" end="2"/>
                                            </p:txEl>
                                          </p:spTgt>
                                        </p:tgtEl>
                                        <p:attrNameLst>
                                          <p:attrName>style.visibility</p:attrName>
                                        </p:attrNameLst>
                                      </p:cBhvr>
                                      <p:to>
                                        <p:strVal val="visible"/>
                                      </p:to>
                                    </p:set>
                                    <p:animEffect transition="in" filter="fade">
                                      <p:cBhvr>
                                        <p:cTn id="110" dur="500"/>
                                        <p:tgtEl>
                                          <p:spTgt spid="200">
                                            <p:txEl>
                                              <p:pRg st="2" end="2"/>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00">
                                            <p:txEl>
                                              <p:pRg st="3" end="3"/>
                                            </p:txEl>
                                          </p:spTgt>
                                        </p:tgtEl>
                                        <p:attrNameLst>
                                          <p:attrName>style.visibility</p:attrName>
                                        </p:attrNameLst>
                                      </p:cBhvr>
                                      <p:to>
                                        <p:strVal val="visible"/>
                                      </p:to>
                                    </p:set>
                                    <p:animEffect transition="in" filter="fade">
                                      <p:cBhvr>
                                        <p:cTn id="115" dur="500"/>
                                        <p:tgtEl>
                                          <p:spTgt spid="200">
                                            <p:txEl>
                                              <p:pRg st="3" end="3"/>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201"/>
                                        </p:tgtEl>
                                        <p:attrNameLst>
                                          <p:attrName>style.visibility</p:attrName>
                                        </p:attrNameLst>
                                      </p:cBhvr>
                                      <p:to>
                                        <p:strVal val="visible"/>
                                      </p:to>
                                    </p:set>
                                    <p:animEffect transition="in" filter="fade">
                                      <p:cBhvr>
                                        <p:cTn id="120" dur="500"/>
                                        <p:tgtEl>
                                          <p:spTgt spid="20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05"/>
                                        </p:tgtEl>
                                        <p:attrNameLst>
                                          <p:attrName>style.visibility</p:attrName>
                                        </p:attrNameLst>
                                      </p:cBhvr>
                                      <p:to>
                                        <p:strVal val="visible"/>
                                      </p:to>
                                    </p:set>
                                    <p:animEffect transition="in" filter="fade">
                                      <p:cBhvr>
                                        <p:cTn id="123" dur="500"/>
                                        <p:tgtEl>
                                          <p:spTgt spid="20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02"/>
                                        </p:tgtEl>
                                        <p:attrNameLst>
                                          <p:attrName>style.visibility</p:attrName>
                                        </p:attrNameLst>
                                      </p:cBhvr>
                                      <p:to>
                                        <p:strVal val="visible"/>
                                      </p:to>
                                    </p:set>
                                    <p:animEffect transition="in" filter="fade">
                                      <p:cBhvr>
                                        <p:cTn id="126" dur="500"/>
                                        <p:tgtEl>
                                          <p:spTgt spid="20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03"/>
                                        </p:tgtEl>
                                        <p:attrNameLst>
                                          <p:attrName>style.visibility</p:attrName>
                                        </p:attrNameLst>
                                      </p:cBhvr>
                                      <p:to>
                                        <p:strVal val="visible"/>
                                      </p:to>
                                    </p:set>
                                    <p:animEffect transition="in" filter="fade">
                                      <p:cBhvr>
                                        <p:cTn id="129" dur="500"/>
                                        <p:tgtEl>
                                          <p:spTgt spid="20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04"/>
                                        </p:tgtEl>
                                        <p:attrNameLst>
                                          <p:attrName>style.visibility</p:attrName>
                                        </p:attrNameLst>
                                      </p:cBhvr>
                                      <p:to>
                                        <p:strVal val="visible"/>
                                      </p:to>
                                    </p:set>
                                    <p:animEffect transition="in" filter="fade">
                                      <p:cBhvr>
                                        <p:cTn id="132" dur="500"/>
                                        <p:tgtEl>
                                          <p:spTgt spid="20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00">
                                            <p:txEl>
                                              <p:pRg st="4" end="4"/>
                                            </p:txEl>
                                          </p:spTgt>
                                        </p:tgtEl>
                                        <p:attrNameLst>
                                          <p:attrName>style.visibility</p:attrName>
                                        </p:attrNameLst>
                                      </p:cBhvr>
                                      <p:to>
                                        <p:strVal val="visible"/>
                                      </p:to>
                                    </p:set>
                                    <p:animEffect transition="in" filter="fade">
                                      <p:cBhvr>
                                        <p:cTn id="137" dur="500"/>
                                        <p:tgtEl>
                                          <p:spTgt spid="200">
                                            <p:txEl>
                                              <p:pRg st="4" end="4"/>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00">
                                            <p:txEl>
                                              <p:pRg st="5" end="5"/>
                                            </p:txEl>
                                          </p:spTgt>
                                        </p:tgtEl>
                                        <p:attrNameLst>
                                          <p:attrName>style.visibility</p:attrName>
                                        </p:attrNameLst>
                                      </p:cBhvr>
                                      <p:to>
                                        <p:strVal val="visible"/>
                                      </p:to>
                                    </p:set>
                                    <p:animEffect transition="in" filter="fade">
                                      <p:cBhvr>
                                        <p:cTn id="142" dur="500"/>
                                        <p:tgtEl>
                                          <p:spTgt spid="200">
                                            <p:txEl>
                                              <p:pRg st="5" end="5"/>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xit" presetSubtype="0" fill="hold" nodeType="clickEffect">
                                  <p:stCondLst>
                                    <p:cond delay="0"/>
                                  </p:stCondLst>
                                  <p:childTnLst>
                                    <p:animEffect transition="out" filter="fade">
                                      <p:cBhvr>
                                        <p:cTn id="146" dur="500"/>
                                        <p:tgtEl>
                                          <p:spTgt spid="208"/>
                                        </p:tgtEl>
                                      </p:cBhvr>
                                    </p:animEffect>
                                    <p:set>
                                      <p:cBhvr>
                                        <p:cTn id="147" dur="1" fill="hold">
                                          <p:stCondLst>
                                            <p:cond delay="499"/>
                                          </p:stCondLst>
                                        </p:cTn>
                                        <p:tgtEl>
                                          <p:spTgt spid="208"/>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06"/>
                                        </p:tgtEl>
                                      </p:cBhvr>
                                    </p:animEffect>
                                    <p:set>
                                      <p:cBhvr>
                                        <p:cTn id="150" dur="1" fill="hold">
                                          <p:stCondLst>
                                            <p:cond delay="499"/>
                                          </p:stCondLst>
                                        </p:cTn>
                                        <p:tgtEl>
                                          <p:spTgt spid="206"/>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207"/>
                                        </p:tgtEl>
                                      </p:cBhvr>
                                    </p:animEffect>
                                    <p:set>
                                      <p:cBhvr>
                                        <p:cTn id="153" dur="1" fill="hold">
                                          <p:stCondLst>
                                            <p:cond delay="499"/>
                                          </p:stCondLst>
                                        </p:cTn>
                                        <p:tgtEl>
                                          <p:spTgt spid="207"/>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0"/>
                                        </p:tgtEl>
                                      </p:cBhvr>
                                    </p:animEffect>
                                    <p:set>
                                      <p:cBhvr>
                                        <p:cTn id="156" dur="1" fill="hold">
                                          <p:stCondLst>
                                            <p:cond delay="499"/>
                                          </p:stCondLst>
                                        </p:cTn>
                                        <p:tgtEl>
                                          <p:spTgt spid="210"/>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201"/>
                                        </p:tgtEl>
                                      </p:cBhvr>
                                    </p:animEffect>
                                    <p:set>
                                      <p:cBhvr>
                                        <p:cTn id="159" dur="1" fill="hold">
                                          <p:stCondLst>
                                            <p:cond delay="499"/>
                                          </p:stCondLst>
                                        </p:cTn>
                                        <p:tgtEl>
                                          <p:spTgt spid="201"/>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202"/>
                                        </p:tgtEl>
                                      </p:cBhvr>
                                    </p:animEffect>
                                    <p:set>
                                      <p:cBhvr>
                                        <p:cTn id="162" dur="1" fill="hold">
                                          <p:stCondLst>
                                            <p:cond delay="499"/>
                                          </p:stCondLst>
                                        </p:cTn>
                                        <p:tgtEl>
                                          <p:spTgt spid="202"/>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203"/>
                                        </p:tgtEl>
                                      </p:cBhvr>
                                    </p:animEffect>
                                    <p:set>
                                      <p:cBhvr>
                                        <p:cTn id="165" dur="1" fill="hold">
                                          <p:stCondLst>
                                            <p:cond delay="499"/>
                                          </p:stCondLst>
                                        </p:cTn>
                                        <p:tgtEl>
                                          <p:spTgt spid="203"/>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204"/>
                                        </p:tgtEl>
                                      </p:cBhvr>
                                    </p:animEffect>
                                    <p:set>
                                      <p:cBhvr>
                                        <p:cTn id="168" dur="1" fill="hold">
                                          <p:stCondLst>
                                            <p:cond delay="499"/>
                                          </p:stCondLst>
                                        </p:cTn>
                                        <p:tgtEl>
                                          <p:spTgt spid="204"/>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213"/>
                                        </p:tgtEl>
                                        <p:attrNameLst>
                                          <p:attrName>style.visibility</p:attrName>
                                        </p:attrNameLst>
                                      </p:cBhvr>
                                      <p:to>
                                        <p:strVal val="visible"/>
                                      </p:to>
                                    </p:set>
                                    <p:animEffect transition="in" filter="fade">
                                      <p:cBhvr>
                                        <p:cTn id="173" dur="500"/>
                                        <p:tgtEl>
                                          <p:spTgt spid="213"/>
                                        </p:tgtEl>
                                      </p:cBhvr>
                                    </p:animEffect>
                                  </p:childTnLst>
                                </p:cTn>
                              </p:par>
                              <p:par>
                                <p:cTn id="174" presetID="10" presetClass="exit" presetSubtype="0" fill="hold" nodeType="withEffect">
                                  <p:stCondLst>
                                    <p:cond delay="0"/>
                                  </p:stCondLst>
                                  <p:childTnLst>
                                    <p:animEffect transition="out" filter="fade">
                                      <p:cBhvr>
                                        <p:cTn id="175" dur="500"/>
                                        <p:tgtEl>
                                          <p:spTgt spid="184"/>
                                        </p:tgtEl>
                                      </p:cBhvr>
                                    </p:animEffect>
                                    <p:set>
                                      <p:cBhvr>
                                        <p:cTn id="176" dur="1" fill="hold">
                                          <p:stCondLst>
                                            <p:cond delay="499"/>
                                          </p:stCondLst>
                                        </p:cTn>
                                        <p:tgtEl>
                                          <p:spTgt spid="184"/>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185"/>
                                        </p:tgtEl>
                                      </p:cBhvr>
                                    </p:animEffect>
                                    <p:set>
                                      <p:cBhvr>
                                        <p:cTn id="179" dur="1" fill="hold">
                                          <p:stCondLst>
                                            <p:cond delay="499"/>
                                          </p:stCondLst>
                                        </p:cTn>
                                        <p:tgtEl>
                                          <p:spTgt spid="185"/>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83"/>
                                        </p:tgtEl>
                                      </p:cBhvr>
                                    </p:animEffect>
                                    <p:set>
                                      <p:cBhvr>
                                        <p:cTn id="182" dur="1" fill="hold">
                                          <p:stCondLst>
                                            <p:cond delay="499"/>
                                          </p:stCondLst>
                                        </p:cTn>
                                        <p:tgtEl>
                                          <p:spTgt spid="183"/>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186"/>
                                        </p:tgtEl>
                                      </p:cBhvr>
                                    </p:animEffect>
                                    <p:set>
                                      <p:cBhvr>
                                        <p:cTn id="185" dur="1" fill="hold">
                                          <p:stCondLst>
                                            <p:cond delay="499"/>
                                          </p:stCondLst>
                                        </p:cTn>
                                        <p:tgtEl>
                                          <p:spTgt spid="1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p:bldP spid="167" grpId="0"/>
      <p:bldP spid="173" grpId="0"/>
      <p:bldP spid="175" grpId="0"/>
      <p:bldP spid="176" grpId="0" animBg="1"/>
      <p:bldP spid="180" grpId="0" animBg="1"/>
      <p:bldP spid="201" grpId="0"/>
      <p:bldP spid="201" grpId="1"/>
      <p:bldP spid="202" grpId="0"/>
      <p:bldP spid="202" grpId="1"/>
      <p:bldP spid="203" grpId="0"/>
      <p:bldP spid="203" grpId="1"/>
      <p:bldP spid="204" grpId="0"/>
      <p:bldP spid="204" grpId="1"/>
      <p:bldP spid="20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4792" y="85838"/>
            <a:ext cx="9367369" cy="587375"/>
          </a:xfrm>
        </p:spPr>
        <p:txBody>
          <a:bodyPr>
            <a:normAutofit fontScale="90000"/>
          </a:bodyPr>
          <a:lstStyle/>
          <a:p>
            <a:r>
              <a:rPr lang="en-US" altLang="zh-CN"/>
              <a:t>Reversible location cloaking</a:t>
            </a:r>
            <a:endParaRPr lang="zh-CN" altLang="en-US" dirty="0"/>
          </a:p>
        </p:txBody>
      </p:sp>
      <p:grpSp>
        <p:nvGrpSpPr>
          <p:cNvPr id="76" name="Group 75"/>
          <p:cNvGrpSpPr/>
          <p:nvPr/>
        </p:nvGrpSpPr>
        <p:grpSpPr>
          <a:xfrm>
            <a:off x="1336985" y="514706"/>
            <a:ext cx="4541390" cy="3364772"/>
            <a:chOff x="3523838" y="735425"/>
            <a:chExt cx="4541390" cy="3364772"/>
          </a:xfrm>
        </p:grpSpPr>
        <p:cxnSp>
          <p:nvCxnSpPr>
            <p:cNvPr id="77" name="Straight Connector 76"/>
            <p:cNvCxnSpPr/>
            <p:nvPr/>
          </p:nvCxnSpPr>
          <p:spPr>
            <a:xfrm>
              <a:off x="6193420" y="3224246"/>
              <a:ext cx="1" cy="638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115" idx="4"/>
              <a:endCxn id="116" idx="0"/>
            </p:cNvCxnSpPr>
            <p:nvPr/>
          </p:nvCxnSpPr>
          <p:spPr>
            <a:xfrm>
              <a:off x="4426922" y="3255556"/>
              <a:ext cx="4902" cy="4560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14" idx="4"/>
              <a:endCxn id="115" idx="0"/>
            </p:cNvCxnSpPr>
            <p:nvPr/>
          </p:nvCxnSpPr>
          <p:spPr>
            <a:xfrm>
              <a:off x="4426922" y="2369747"/>
              <a:ext cx="0" cy="497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3523838" y="735425"/>
              <a:ext cx="4541390" cy="3364772"/>
              <a:chOff x="6231923" y="274783"/>
              <a:chExt cx="4541390" cy="3364772"/>
            </a:xfrm>
          </p:grpSpPr>
          <p:cxnSp>
            <p:nvCxnSpPr>
              <p:cNvPr id="85" name="Straight Connector 84"/>
              <p:cNvCxnSpPr>
                <a:stCxn id="113" idx="5"/>
                <a:endCxn id="114" idx="1"/>
              </p:cNvCxnSpPr>
              <p:nvPr/>
            </p:nvCxnSpPr>
            <p:spPr>
              <a:xfrm>
                <a:off x="6537510" y="877005"/>
                <a:ext cx="470918" cy="700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14" idx="6"/>
                <a:endCxn id="118" idx="2"/>
              </p:cNvCxnSpPr>
              <p:nvPr/>
            </p:nvCxnSpPr>
            <p:spPr>
              <a:xfrm flipV="1">
                <a:off x="7314015" y="1707193"/>
                <a:ext cx="693057" cy="75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18" idx="5"/>
                <a:endCxn id="119" idx="1"/>
              </p:cNvCxnSpPr>
              <p:nvPr/>
            </p:nvCxnSpPr>
            <p:spPr>
              <a:xfrm>
                <a:off x="8312659" y="1844596"/>
                <a:ext cx="454020" cy="8014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118" idx="7"/>
                <a:endCxn id="117" idx="3"/>
              </p:cNvCxnSpPr>
              <p:nvPr/>
            </p:nvCxnSpPr>
            <p:spPr>
              <a:xfrm flipV="1">
                <a:off x="8312659" y="877005"/>
                <a:ext cx="457107" cy="69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19" idx="6"/>
                <a:endCxn id="123" idx="2"/>
              </p:cNvCxnSpPr>
              <p:nvPr/>
            </p:nvCxnSpPr>
            <p:spPr>
              <a:xfrm flipV="1">
                <a:off x="9072266" y="2783487"/>
                <a:ext cx="96513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16" idx="6"/>
                <a:endCxn id="120" idx="2"/>
              </p:cNvCxnSpPr>
              <p:nvPr/>
            </p:nvCxnSpPr>
            <p:spPr>
              <a:xfrm flipV="1">
                <a:off x="7318917" y="3433178"/>
                <a:ext cx="1401743" cy="12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7027009" y="1613583"/>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Oval 91"/>
              <p:cNvSpPr/>
              <p:nvPr/>
            </p:nvSpPr>
            <p:spPr>
              <a:xfrm>
                <a:off x="7042341" y="3318225"/>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3" name="Oval 92"/>
              <p:cNvSpPr/>
              <p:nvPr/>
            </p:nvSpPr>
            <p:spPr>
              <a:xfrm>
                <a:off x="7042341" y="2459120"/>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4" name="Oval 93"/>
              <p:cNvSpPr/>
              <p:nvPr/>
            </p:nvSpPr>
            <p:spPr>
              <a:xfrm>
                <a:off x="8062731" y="1628699"/>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5" name="Oval 94"/>
              <p:cNvSpPr/>
              <p:nvPr/>
            </p:nvSpPr>
            <p:spPr>
              <a:xfrm>
                <a:off x="8784091" y="619084"/>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6" name="Oval 95"/>
              <p:cNvSpPr/>
              <p:nvPr/>
            </p:nvSpPr>
            <p:spPr>
              <a:xfrm>
                <a:off x="8801430" y="2657819"/>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7" name="Oval 96"/>
              <p:cNvSpPr/>
              <p:nvPr/>
            </p:nvSpPr>
            <p:spPr>
              <a:xfrm>
                <a:off x="8806179" y="3307082"/>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8" name="Oval 97"/>
              <p:cNvSpPr/>
              <p:nvPr/>
            </p:nvSpPr>
            <p:spPr>
              <a:xfrm>
                <a:off x="10126828" y="2627935"/>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9" name="Oval 98"/>
              <p:cNvSpPr/>
              <p:nvPr/>
            </p:nvSpPr>
            <p:spPr>
              <a:xfrm>
                <a:off x="10119221" y="1682746"/>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0" name="Oval 99"/>
              <p:cNvSpPr/>
              <p:nvPr/>
            </p:nvSpPr>
            <p:spPr>
              <a:xfrm>
                <a:off x="10107781" y="647881"/>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101" name="TextBox 156"/>
                  <p:cNvSpPr txBox="1"/>
                  <p:nvPr/>
                </p:nvSpPr>
                <p:spPr>
                  <a:xfrm>
                    <a:off x="6325281" y="110126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101" name="TextBox 156"/>
                  <p:cNvSpPr txBox="1">
                    <a:spLocks noRot="1" noChangeAspect="1" noMove="1" noResize="1" noEditPoints="1" noAdjustHandles="1" noChangeArrowheads="1" noChangeShapeType="1" noTextEdit="1"/>
                  </p:cNvSpPr>
                  <p:nvPr/>
                </p:nvSpPr>
                <p:spPr>
                  <a:xfrm>
                    <a:off x="6325281" y="1101264"/>
                    <a:ext cx="531364"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56"/>
                  <p:cNvSpPr txBox="1"/>
                  <p:nvPr/>
                </p:nvSpPr>
                <p:spPr>
                  <a:xfrm>
                    <a:off x="6665023" y="1906214"/>
                    <a:ext cx="52495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9</m:t>
                              </m:r>
                            </m:sub>
                          </m:sSub>
                        </m:oMath>
                      </m:oMathPara>
                    </a14:m>
                    <a:endParaRPr lang="en-US" dirty="0"/>
                  </a:p>
                </p:txBody>
              </p:sp>
            </mc:Choice>
            <mc:Fallback xmlns="">
              <p:sp>
                <p:nvSpPr>
                  <p:cNvPr id="102" name="TextBox 156"/>
                  <p:cNvSpPr txBox="1">
                    <a:spLocks noRot="1" noChangeAspect="1" noMove="1" noResize="1" noEditPoints="1" noAdjustHandles="1" noChangeArrowheads="1" noChangeShapeType="1" noTextEdit="1"/>
                  </p:cNvSpPr>
                  <p:nvPr/>
                </p:nvSpPr>
                <p:spPr>
                  <a:xfrm>
                    <a:off x="6665023" y="1906214"/>
                    <a:ext cx="524951" cy="461665"/>
                  </a:xfrm>
                  <a:prstGeom prst="rect">
                    <a:avLst/>
                  </a:prstGeom>
                  <a:blipFill rotWithShape="0">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56"/>
                  <p:cNvSpPr txBox="1"/>
                  <p:nvPr/>
                </p:nvSpPr>
                <p:spPr>
                  <a:xfrm>
                    <a:off x="8504378" y="182543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18</m:t>
                              </m:r>
                            </m:sub>
                          </m:sSub>
                        </m:oMath>
                      </m:oMathPara>
                    </a14:m>
                    <a:endParaRPr lang="en-US" dirty="0"/>
                  </a:p>
                </p:txBody>
              </p:sp>
            </mc:Choice>
            <mc:Fallback xmlns="">
              <p:sp>
                <p:nvSpPr>
                  <p:cNvPr id="160" name="TextBox 156"/>
                  <p:cNvSpPr txBox="1">
                    <a:spLocks noRot="1" noChangeAspect="1" noMove="1" noResize="1" noEditPoints="1" noAdjustHandles="1" noChangeArrowheads="1" noChangeShapeType="1" noTextEdit="1"/>
                  </p:cNvSpPr>
                  <p:nvPr/>
                </p:nvSpPr>
                <p:spPr>
                  <a:xfrm>
                    <a:off x="8504378" y="1825434"/>
                    <a:ext cx="654090" cy="461665"/>
                  </a:xfrm>
                  <a:prstGeom prst="rect">
                    <a:avLst/>
                  </a:prstGeom>
                  <a:blipFill rotWithShape="0">
                    <a:blip r:embed="rId1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56"/>
                  <p:cNvSpPr txBox="1"/>
                  <p:nvPr/>
                </p:nvSpPr>
                <p:spPr>
                  <a:xfrm>
                    <a:off x="7322473" y="28273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104" name="TextBox 156"/>
                  <p:cNvSpPr txBox="1">
                    <a:spLocks noRot="1" noChangeAspect="1" noMove="1" noResize="1" noEditPoints="1" noAdjustHandles="1" noChangeArrowheads="1" noChangeShapeType="1" noTextEdit="1"/>
                  </p:cNvSpPr>
                  <p:nvPr/>
                </p:nvSpPr>
                <p:spPr>
                  <a:xfrm>
                    <a:off x="7322473" y="282734"/>
                    <a:ext cx="654090" cy="461665"/>
                  </a:xfrm>
                  <a:prstGeom prst="rect">
                    <a:avLst/>
                  </a:prstGeom>
                  <a:blipFill rotWithShape="0">
                    <a:blip r:embed="rId1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56"/>
                  <p:cNvSpPr txBox="1"/>
                  <p:nvPr/>
                </p:nvSpPr>
                <p:spPr>
                  <a:xfrm>
                    <a:off x="7379362" y="125676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162" name="TextBox 156"/>
                  <p:cNvSpPr txBox="1">
                    <a:spLocks noRot="1" noChangeAspect="1" noMove="1" noResize="1" noEditPoints="1" noAdjustHandles="1" noChangeArrowheads="1" noChangeShapeType="1" noTextEdit="1"/>
                  </p:cNvSpPr>
                  <p:nvPr/>
                </p:nvSpPr>
                <p:spPr>
                  <a:xfrm>
                    <a:off x="7379362" y="1256762"/>
                    <a:ext cx="654090" cy="46166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56"/>
                  <p:cNvSpPr txBox="1"/>
                  <p:nvPr/>
                </p:nvSpPr>
                <p:spPr>
                  <a:xfrm>
                    <a:off x="7682364" y="293142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163" name="TextBox 156"/>
                  <p:cNvSpPr txBox="1">
                    <a:spLocks noRot="1" noChangeAspect="1" noMove="1" noResize="1" noEditPoints="1" noAdjustHandles="1" noChangeArrowheads="1" noChangeShapeType="1" noTextEdit="1"/>
                  </p:cNvSpPr>
                  <p:nvPr/>
                </p:nvSpPr>
                <p:spPr>
                  <a:xfrm>
                    <a:off x="7682364" y="2931426"/>
                    <a:ext cx="654090" cy="461665"/>
                  </a:xfrm>
                  <a:prstGeom prst="rect">
                    <a:avLst/>
                  </a:prstGeom>
                  <a:blipFill rotWithShape="0">
                    <a:blip r:embed="rId21"/>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56"/>
                  <p:cNvSpPr txBox="1"/>
                  <p:nvPr/>
                </p:nvSpPr>
                <p:spPr>
                  <a:xfrm>
                    <a:off x="8475758" y="102255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17</m:t>
                              </m:r>
                            </m:sub>
                          </m:sSub>
                        </m:oMath>
                      </m:oMathPara>
                    </a14:m>
                    <a:endParaRPr lang="en-US" dirty="0"/>
                  </a:p>
                </p:txBody>
              </p:sp>
            </mc:Choice>
            <mc:Fallback xmlns="">
              <p:sp>
                <p:nvSpPr>
                  <p:cNvPr id="164" name="TextBox 156"/>
                  <p:cNvSpPr txBox="1">
                    <a:spLocks noRot="1" noChangeAspect="1" noMove="1" noResize="1" noEditPoints="1" noAdjustHandles="1" noChangeArrowheads="1" noChangeShapeType="1" noTextEdit="1"/>
                  </p:cNvSpPr>
                  <p:nvPr/>
                </p:nvSpPr>
                <p:spPr>
                  <a:xfrm>
                    <a:off x="8475758" y="1022551"/>
                    <a:ext cx="654090" cy="461665"/>
                  </a:xfrm>
                  <a:prstGeom prst="rect">
                    <a:avLst/>
                  </a:prstGeom>
                  <a:blipFill rotWithShape="0">
                    <a:blip r:embed="rId2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56"/>
                  <p:cNvSpPr txBox="1"/>
                  <p:nvPr/>
                </p:nvSpPr>
                <p:spPr>
                  <a:xfrm>
                    <a:off x="9177435" y="2294383"/>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22</m:t>
                              </m:r>
                            </m:sub>
                          </m:sSub>
                        </m:oMath>
                      </m:oMathPara>
                    </a14:m>
                    <a:endParaRPr lang="en-US" dirty="0"/>
                  </a:p>
                </p:txBody>
              </p:sp>
            </mc:Choice>
            <mc:Fallback xmlns="">
              <p:sp>
                <p:nvSpPr>
                  <p:cNvPr id="165" name="TextBox 156"/>
                  <p:cNvSpPr txBox="1">
                    <a:spLocks noRot="1" noChangeAspect="1" noMove="1" noResize="1" noEditPoints="1" noAdjustHandles="1" noChangeArrowheads="1" noChangeShapeType="1" noTextEdit="1"/>
                  </p:cNvSpPr>
                  <p:nvPr/>
                </p:nvSpPr>
                <p:spPr>
                  <a:xfrm>
                    <a:off x="9177435" y="2294383"/>
                    <a:ext cx="661207" cy="461665"/>
                  </a:xfrm>
                  <a:prstGeom prst="rect">
                    <a:avLst/>
                  </a:prstGeom>
                  <a:blipFill rotWithShape="0">
                    <a:blip r:embed="rId2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56"/>
                  <p:cNvSpPr txBox="1"/>
                  <p:nvPr/>
                </p:nvSpPr>
                <p:spPr>
                  <a:xfrm>
                    <a:off x="8899668" y="2848867"/>
                    <a:ext cx="64767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19</m:t>
                              </m:r>
                            </m:sub>
                          </m:sSub>
                        </m:oMath>
                      </m:oMathPara>
                    </a14:m>
                    <a:endParaRPr lang="en-US" dirty="0"/>
                  </a:p>
                </p:txBody>
              </p:sp>
            </mc:Choice>
            <mc:Fallback xmlns="">
              <p:sp>
                <p:nvSpPr>
                  <p:cNvPr id="166" name="TextBox 156"/>
                  <p:cNvSpPr txBox="1">
                    <a:spLocks noRot="1" noChangeAspect="1" noMove="1" noResize="1" noEditPoints="1" noAdjustHandles="1" noChangeArrowheads="1" noChangeShapeType="1" noTextEdit="1"/>
                  </p:cNvSpPr>
                  <p:nvPr/>
                </p:nvSpPr>
                <p:spPr>
                  <a:xfrm>
                    <a:off x="8899668" y="2848867"/>
                    <a:ext cx="647678" cy="461665"/>
                  </a:xfrm>
                  <a:prstGeom prst="rect">
                    <a:avLst/>
                  </a:prstGeom>
                  <a:blipFill rotWithShape="0">
                    <a:blip r:embed="rId2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56"/>
                  <p:cNvSpPr txBox="1"/>
                  <p:nvPr/>
                </p:nvSpPr>
                <p:spPr>
                  <a:xfrm>
                    <a:off x="9151808" y="274783"/>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21</m:t>
                              </m:r>
                            </m:sub>
                          </m:sSub>
                        </m:oMath>
                      </m:oMathPara>
                    </a14:m>
                    <a:endParaRPr lang="en-US" dirty="0"/>
                  </a:p>
                </p:txBody>
              </p:sp>
            </mc:Choice>
            <mc:Fallback xmlns="">
              <p:sp>
                <p:nvSpPr>
                  <p:cNvPr id="167" name="TextBox 156"/>
                  <p:cNvSpPr txBox="1">
                    <a:spLocks noRot="1" noChangeAspect="1" noMove="1" noResize="1" noEditPoints="1" noAdjustHandles="1" noChangeArrowheads="1" noChangeShapeType="1" noTextEdit="1"/>
                  </p:cNvSpPr>
                  <p:nvPr/>
                </p:nvSpPr>
                <p:spPr>
                  <a:xfrm>
                    <a:off x="9151808" y="274783"/>
                    <a:ext cx="661207" cy="461665"/>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56"/>
                  <p:cNvSpPr txBox="1"/>
                  <p:nvPr/>
                </p:nvSpPr>
                <p:spPr>
                  <a:xfrm>
                    <a:off x="9620756" y="968624"/>
                    <a:ext cx="66120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23</m:t>
                              </m:r>
                            </m:sub>
                          </m:sSub>
                        </m:oMath>
                      </m:oMathPara>
                    </a14:m>
                    <a:endParaRPr lang="en-US" dirty="0"/>
                  </a:p>
                </p:txBody>
              </p:sp>
            </mc:Choice>
            <mc:Fallback xmlns="">
              <p:sp>
                <p:nvSpPr>
                  <p:cNvPr id="168" name="TextBox 156"/>
                  <p:cNvSpPr txBox="1">
                    <a:spLocks noRot="1" noChangeAspect="1" noMove="1" noResize="1" noEditPoints="1" noAdjustHandles="1" noChangeArrowheads="1" noChangeShapeType="1" noTextEdit="1"/>
                  </p:cNvSpPr>
                  <p:nvPr/>
                </p:nvSpPr>
                <p:spPr>
                  <a:xfrm>
                    <a:off x="9620756" y="968624"/>
                    <a:ext cx="661207" cy="461665"/>
                  </a:xfrm>
                  <a:prstGeom prst="rect">
                    <a:avLst/>
                  </a:prstGeom>
                  <a:blipFill rotWithShape="0">
                    <a:blip r:embed="rId2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56"/>
                  <p:cNvSpPr txBox="1"/>
                  <p:nvPr/>
                </p:nvSpPr>
                <p:spPr>
                  <a:xfrm>
                    <a:off x="10112106" y="2072924"/>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24</m:t>
                              </m:r>
                            </m:sub>
                          </m:sSub>
                        </m:oMath>
                      </m:oMathPara>
                    </a14:m>
                    <a:endParaRPr lang="en-US" dirty="0"/>
                  </a:p>
                </p:txBody>
              </p:sp>
            </mc:Choice>
            <mc:Fallback xmlns="">
              <p:sp>
                <p:nvSpPr>
                  <p:cNvPr id="169" name="TextBox 156"/>
                  <p:cNvSpPr txBox="1">
                    <a:spLocks noRot="1" noChangeAspect="1" noMove="1" noResize="1" noEditPoints="1" noAdjustHandles="1" noChangeArrowheads="1" noChangeShapeType="1" noTextEdit="1"/>
                  </p:cNvSpPr>
                  <p:nvPr/>
                </p:nvSpPr>
                <p:spPr>
                  <a:xfrm>
                    <a:off x="10112106" y="2072924"/>
                    <a:ext cx="661207" cy="461665"/>
                  </a:xfrm>
                  <a:prstGeom prst="rect">
                    <a:avLst/>
                  </a:prstGeom>
                  <a:blipFill rotWithShape="0">
                    <a:blip r:embed="rId27"/>
                    <a:stretch>
                      <a:fillRect b="-1333"/>
                    </a:stretch>
                  </a:blipFill>
                </p:spPr>
                <p:txBody>
                  <a:bodyPr/>
                  <a:lstStyle/>
                  <a:p>
                    <a:r>
                      <a:rPr lang="en-US">
                        <a:noFill/>
                      </a:rPr>
                      <a:t> </a:t>
                    </a:r>
                  </a:p>
                </p:txBody>
              </p:sp>
            </mc:Fallback>
          </mc:AlternateContent>
          <p:sp>
            <p:nvSpPr>
              <p:cNvPr id="113" name="Oval 112"/>
              <p:cNvSpPr/>
              <p:nvPr/>
            </p:nvSpPr>
            <p:spPr>
              <a:xfrm>
                <a:off x="6231923" y="545283"/>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4" name="Oval 113"/>
              <p:cNvSpPr/>
              <p:nvPr/>
            </p:nvSpPr>
            <p:spPr>
              <a:xfrm>
                <a:off x="6955998" y="152046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5" name="Oval 114"/>
              <p:cNvSpPr/>
              <p:nvPr/>
            </p:nvSpPr>
            <p:spPr>
              <a:xfrm>
                <a:off x="6955998" y="240627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6" name="Oval 115"/>
              <p:cNvSpPr/>
              <p:nvPr/>
            </p:nvSpPr>
            <p:spPr>
              <a:xfrm>
                <a:off x="6960900" y="325091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7" name="Oval 116"/>
              <p:cNvSpPr/>
              <p:nvPr/>
            </p:nvSpPr>
            <p:spPr>
              <a:xfrm>
                <a:off x="8717336" y="545283"/>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8" name="Oval 117"/>
              <p:cNvSpPr/>
              <p:nvPr/>
            </p:nvSpPr>
            <p:spPr>
              <a:xfrm>
                <a:off x="8007072" y="1512874"/>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9" name="Oval 118"/>
              <p:cNvSpPr/>
              <p:nvPr/>
            </p:nvSpPr>
            <p:spPr>
              <a:xfrm>
                <a:off x="8714249" y="2589169"/>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0" name="Oval 119"/>
              <p:cNvSpPr/>
              <p:nvPr/>
            </p:nvSpPr>
            <p:spPr>
              <a:xfrm>
                <a:off x="8720660" y="3238859"/>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1" name="Oval 120"/>
              <p:cNvSpPr/>
              <p:nvPr/>
            </p:nvSpPr>
            <p:spPr>
              <a:xfrm>
                <a:off x="10023101" y="54531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2" name="Oval 121"/>
              <p:cNvSpPr/>
              <p:nvPr/>
            </p:nvSpPr>
            <p:spPr>
              <a:xfrm>
                <a:off x="10030187" y="158276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3" name="Oval 122"/>
              <p:cNvSpPr/>
              <p:nvPr/>
            </p:nvSpPr>
            <p:spPr>
              <a:xfrm>
                <a:off x="10037405" y="258916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124" name="TextBox 156"/>
                  <p:cNvSpPr txBox="1"/>
                  <p:nvPr/>
                </p:nvSpPr>
                <p:spPr>
                  <a:xfrm>
                    <a:off x="6592397" y="274533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124" name="TextBox 156"/>
                  <p:cNvSpPr txBox="1">
                    <a:spLocks noRot="1" noChangeAspect="1" noMove="1" noResize="1" noEditPoints="1" noAdjustHandles="1" noChangeArrowheads="1" noChangeShapeType="1" noTextEdit="1"/>
                  </p:cNvSpPr>
                  <p:nvPr/>
                </p:nvSpPr>
                <p:spPr>
                  <a:xfrm>
                    <a:off x="6592397" y="2745337"/>
                    <a:ext cx="654090" cy="461665"/>
                  </a:xfrm>
                  <a:prstGeom prst="rect">
                    <a:avLst/>
                  </a:prstGeom>
                  <a:blipFill rotWithShape="0">
                    <a:blip r:embed="rId28"/>
                    <a:stretch>
                      <a:fillRect b="-1333"/>
                    </a:stretch>
                  </a:blipFill>
                </p:spPr>
                <p:txBody>
                  <a:bodyPr/>
                  <a:lstStyle/>
                  <a:p>
                    <a:r>
                      <a:rPr lang="en-US">
                        <a:noFill/>
                      </a:rPr>
                      <a:t> </a:t>
                    </a:r>
                  </a:p>
                </p:txBody>
              </p:sp>
            </mc:Fallback>
          </mc:AlternateContent>
        </p:grpSp>
        <p:cxnSp>
          <p:nvCxnSpPr>
            <p:cNvPr id="81" name="Straight Connector 80"/>
            <p:cNvCxnSpPr>
              <a:stCxn id="113" idx="6"/>
              <a:endCxn id="117" idx="2"/>
            </p:cNvCxnSpPr>
            <p:nvPr/>
          </p:nvCxnSpPr>
          <p:spPr>
            <a:xfrm>
              <a:off x="3881855" y="1200244"/>
              <a:ext cx="21273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17" idx="6"/>
              <a:endCxn id="121" idx="2"/>
            </p:cNvCxnSpPr>
            <p:nvPr/>
          </p:nvCxnSpPr>
          <p:spPr>
            <a:xfrm>
              <a:off x="6367268" y="1200244"/>
              <a:ext cx="947748" cy="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121" idx="4"/>
              <a:endCxn id="122" idx="0"/>
            </p:cNvCxnSpPr>
            <p:nvPr/>
          </p:nvCxnSpPr>
          <p:spPr>
            <a:xfrm>
              <a:off x="7494025" y="1394594"/>
              <a:ext cx="7086" cy="648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122" idx="4"/>
              <a:endCxn id="123" idx="0"/>
            </p:cNvCxnSpPr>
            <p:nvPr/>
          </p:nvCxnSpPr>
          <p:spPr>
            <a:xfrm>
              <a:off x="7501111" y="2432044"/>
              <a:ext cx="7218" cy="617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5" name="图片 2"/>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562855" y="2351295"/>
            <a:ext cx="202454" cy="358634"/>
          </a:xfrm>
          <a:prstGeom prst="rect">
            <a:avLst/>
          </a:prstGeom>
          <a:solidFill>
            <a:srgbClr val="FF0000"/>
          </a:solidFill>
          <a:ln w="38100">
            <a:noFill/>
            <a:miter lim="800000"/>
            <a:headEnd/>
            <a:tailEnd/>
          </a:ln>
        </p:spPr>
      </p:pic>
      <p:cxnSp>
        <p:nvCxnSpPr>
          <p:cNvPr id="126" name="Straight Connector 125"/>
          <p:cNvCxnSpPr>
            <a:stCxn id="118" idx="5"/>
            <a:endCxn id="119" idx="1"/>
          </p:cNvCxnSpPr>
          <p:nvPr/>
        </p:nvCxnSpPr>
        <p:spPr>
          <a:xfrm>
            <a:off x="3417721" y="2084519"/>
            <a:ext cx="454020" cy="801488"/>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14" idx="6"/>
            <a:endCxn id="118" idx="2"/>
          </p:cNvCxnSpPr>
          <p:nvPr/>
        </p:nvCxnSpPr>
        <p:spPr>
          <a:xfrm flipV="1">
            <a:off x="2419077" y="1947116"/>
            <a:ext cx="693057" cy="759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8" idx="7"/>
            <a:endCxn id="117" idx="3"/>
          </p:cNvCxnSpPr>
          <p:nvPr/>
        </p:nvCxnSpPr>
        <p:spPr>
          <a:xfrm flipV="1">
            <a:off x="3417721" y="1116928"/>
            <a:ext cx="457107" cy="692784"/>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3" idx="5"/>
            <a:endCxn id="114" idx="1"/>
          </p:cNvCxnSpPr>
          <p:nvPr/>
        </p:nvCxnSpPr>
        <p:spPr>
          <a:xfrm>
            <a:off x="1642572" y="1116928"/>
            <a:ext cx="470918" cy="700378"/>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19" idx="6"/>
            <a:endCxn id="123" idx="2"/>
          </p:cNvCxnSpPr>
          <p:nvPr/>
        </p:nvCxnSpPr>
        <p:spPr>
          <a:xfrm flipV="1">
            <a:off x="4177328" y="3023410"/>
            <a:ext cx="965139" cy="1"/>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9" idx="4"/>
            <a:endCxn id="120" idx="0"/>
          </p:cNvCxnSpPr>
          <p:nvPr/>
        </p:nvCxnSpPr>
        <p:spPr>
          <a:xfrm>
            <a:off x="3998320" y="3217729"/>
            <a:ext cx="6411" cy="261053"/>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15" idx="0"/>
            <a:endCxn id="114" idx="4"/>
          </p:cNvCxnSpPr>
          <p:nvPr/>
        </p:nvCxnSpPr>
        <p:spPr>
          <a:xfrm flipV="1">
            <a:off x="2240069" y="2149028"/>
            <a:ext cx="0" cy="497172"/>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6300379" y="1046821"/>
            <a:ext cx="2748316" cy="461665"/>
          </a:xfrm>
          <a:prstGeom prst="rect">
            <a:avLst/>
          </a:prstGeom>
          <a:noFill/>
        </p:spPr>
        <p:txBody>
          <a:bodyPr wrap="none" rtlCol="0">
            <a:spAutoFit/>
          </a:bodyPr>
          <a:lstStyle/>
          <a:p>
            <a:r>
              <a:rPr lang="en-US" altLang="zh-CN" sz="2400"/>
              <a:t>Backward transition:</a:t>
            </a:r>
            <a:endParaRPr lang="en-US" sz="2400"/>
          </a:p>
        </p:txBody>
      </p:sp>
      <p:cxnSp>
        <p:nvCxnSpPr>
          <p:cNvPr id="147" name="Straight Connector 146"/>
          <p:cNvCxnSpPr>
            <a:stCxn id="118" idx="7"/>
            <a:endCxn id="117" idx="3"/>
          </p:cNvCxnSpPr>
          <p:nvPr/>
        </p:nvCxnSpPr>
        <p:spPr>
          <a:xfrm flipV="1">
            <a:off x="3417721" y="1116928"/>
            <a:ext cx="457107" cy="69278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pic>
        <p:nvPicPr>
          <p:cNvPr id="150" name="Picture 1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395064" y="1741199"/>
            <a:ext cx="748561" cy="373709"/>
          </a:xfrm>
          <a:prstGeom prst="rect">
            <a:avLst/>
          </a:prstGeom>
        </p:spPr>
      </p:pic>
      <p:sp>
        <p:nvSpPr>
          <p:cNvPr id="151" name="Right Arrow 150"/>
          <p:cNvSpPr/>
          <p:nvPr/>
        </p:nvSpPr>
        <p:spPr>
          <a:xfrm>
            <a:off x="7387722" y="1798838"/>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2" name="TextBox 151"/>
              <p:cNvSpPr txBox="1"/>
              <p:nvPr/>
            </p:nvSpPr>
            <p:spPr>
              <a:xfrm>
                <a:off x="8288764" y="1666842"/>
                <a:ext cx="2420021" cy="461665"/>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𝑖</m:t>
                        </m:r>
                      </m:sub>
                    </m:sSub>
                  </m:oMath>
                </a14:m>
                <a:r>
                  <a:rPr lang="en-US" sz="240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a14:m>
                <a:endParaRPr lang="en-US" sz="2400">
                  <a:latin typeface="Times New Roman" panose="02020603050405020304" pitchFamily="18" charset="0"/>
                  <a:cs typeface="Times New Roman" panose="02020603050405020304" pitchFamily="18" charset="0"/>
                </a:endParaRPr>
              </a:p>
            </p:txBody>
          </p:sp>
        </mc:Choice>
        <mc:Fallback xmlns="">
          <p:sp>
            <p:nvSpPr>
              <p:cNvPr id="152" name="TextBox 151"/>
              <p:cNvSpPr txBox="1">
                <a:spLocks noRot="1" noChangeAspect="1" noMove="1" noResize="1" noEditPoints="1" noAdjustHandles="1" noChangeArrowheads="1" noChangeShapeType="1" noTextEdit="1"/>
              </p:cNvSpPr>
              <p:nvPr/>
            </p:nvSpPr>
            <p:spPr>
              <a:xfrm>
                <a:off x="8288764" y="1666842"/>
                <a:ext cx="2420021" cy="461665"/>
              </a:xfrm>
              <a:prstGeom prst="rect">
                <a:avLst/>
              </a:prstGeom>
              <a:blipFill rotWithShape="0">
                <a:blip r:embed="rId31"/>
                <a:stretch>
                  <a:fillRect l="-756" t="-10526" b="-28947"/>
                </a:stretch>
              </a:blipFill>
            </p:spPr>
            <p:txBody>
              <a:bodyPr/>
              <a:lstStyle/>
              <a:p>
                <a:r>
                  <a:rPr lang="en-US">
                    <a:noFill/>
                  </a:rPr>
                  <a:t> </a:t>
                </a:r>
              </a:p>
            </p:txBody>
          </p:sp>
        </mc:Fallback>
      </mc:AlternateContent>
      <p:sp>
        <p:nvSpPr>
          <p:cNvPr id="153" name="Oval 152"/>
          <p:cNvSpPr/>
          <p:nvPr/>
        </p:nvSpPr>
        <p:spPr>
          <a:xfrm>
            <a:off x="8591934" y="1666841"/>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4" name="Oval 153"/>
          <p:cNvSpPr/>
          <p:nvPr/>
        </p:nvSpPr>
        <p:spPr>
          <a:xfrm>
            <a:off x="8224431" y="1666842"/>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5" name="TextBox 154"/>
          <p:cNvSpPr txBox="1"/>
          <p:nvPr/>
        </p:nvSpPr>
        <p:spPr>
          <a:xfrm>
            <a:off x="6300378" y="2249862"/>
            <a:ext cx="5261701" cy="3170099"/>
          </a:xfrm>
          <a:prstGeom prst="rect">
            <a:avLst/>
          </a:prstGeom>
          <a:noFill/>
        </p:spPr>
        <p:txBody>
          <a:bodyPr wrap="square" rtlCol="0">
            <a:spAutoFit/>
          </a:bodyPr>
          <a:lstStyle/>
          <a:p>
            <a:r>
              <a:rPr lang="en-US" altLang="zh-CN" sz="2000" b="1">
                <a:solidFill>
                  <a:srgbClr val="FF0000"/>
                </a:solidFill>
              </a:rPr>
              <a:t>Scheme 1</a:t>
            </a:r>
            <a:r>
              <a:rPr lang="zh-CN" altLang="en-US" sz="2000" b="1">
                <a:solidFill>
                  <a:srgbClr val="FF0000"/>
                </a:solidFill>
              </a:rPr>
              <a:t>：</a:t>
            </a:r>
            <a:endParaRPr lang="en-US" altLang="zh-CN" sz="2000" b="1">
              <a:solidFill>
                <a:srgbClr val="FF0000"/>
              </a:solidFill>
            </a:endParaRPr>
          </a:p>
          <a:p>
            <a:pPr marL="342900" indent="-342900">
              <a:buFont typeface="Arial" panose="020B0604020202020204" pitchFamily="34" charset="0"/>
              <a:buChar char="•"/>
            </a:pPr>
            <a:r>
              <a:rPr lang="en-US" altLang="zh-CN" sz="2000"/>
              <a:t>Remove the last segment to restore the situation of corresponding forward transition.</a:t>
            </a:r>
          </a:p>
          <a:p>
            <a:pPr marL="342900" indent="-342900">
              <a:buFont typeface="Arial" panose="020B0604020202020204" pitchFamily="34" charset="0"/>
              <a:buChar char="•"/>
            </a:pPr>
            <a:r>
              <a:rPr lang="en-US" altLang="zh-CN" sz="2000"/>
              <a:t>For each segment within cloaking region:</a:t>
            </a:r>
          </a:p>
          <a:p>
            <a:pPr marL="800100" lvl="1" indent="-342900">
              <a:buFont typeface="Courier New" panose="02070309020205020404" pitchFamily="49" charset="0"/>
              <a:buChar char="o"/>
            </a:pPr>
            <a:r>
              <a:rPr lang="en-US" altLang="zh-CN" sz="2000"/>
              <a:t>Assume it is the last but one selected segment.</a:t>
            </a:r>
          </a:p>
          <a:p>
            <a:pPr marL="800100" lvl="1" indent="-342900">
              <a:buFont typeface="Courier New" panose="02070309020205020404" pitchFamily="49" charset="0"/>
              <a:buChar char="o"/>
            </a:pPr>
            <a:r>
              <a:rPr lang="en-US" altLang="zh-CN" sz="2000"/>
              <a:t>Redo forward transition.</a:t>
            </a:r>
          </a:p>
          <a:p>
            <a:pPr marL="800100" lvl="1" indent="-342900">
              <a:buFont typeface="Courier New" panose="02070309020205020404" pitchFamily="49" charset="0"/>
              <a:buChar char="o"/>
            </a:pPr>
            <a:r>
              <a:rPr lang="en-US" altLang="zh-CN" sz="2000"/>
              <a:t>Check whether the last segment (the 3</a:t>
            </a:r>
            <a:r>
              <a:rPr lang="en-US" altLang="zh-CN" sz="2000" baseline="30000"/>
              <a:t>rd</a:t>
            </a:r>
            <a:r>
              <a:rPr lang="en-US" altLang="zh-CN" sz="2000"/>
              <a:t> chosen segment in this case) can be chosen.</a:t>
            </a:r>
          </a:p>
        </p:txBody>
      </p:sp>
      <p:sp>
        <p:nvSpPr>
          <p:cNvPr id="173" name="Oval 172"/>
          <p:cNvSpPr/>
          <p:nvPr/>
        </p:nvSpPr>
        <p:spPr>
          <a:xfrm>
            <a:off x="2527076" y="1476650"/>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4" name="TextBox 173"/>
          <p:cNvSpPr txBox="1"/>
          <p:nvPr/>
        </p:nvSpPr>
        <p:spPr>
          <a:xfrm>
            <a:off x="2348209" y="977714"/>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0</a:t>
            </a:r>
          </a:p>
        </p:txBody>
      </p:sp>
      <p:sp>
        <p:nvSpPr>
          <p:cNvPr id="175" name="TextBox 174"/>
          <p:cNvSpPr txBox="1"/>
          <p:nvPr/>
        </p:nvSpPr>
        <p:spPr>
          <a:xfrm>
            <a:off x="2365708" y="2153307"/>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1</a:t>
            </a:r>
          </a:p>
        </p:txBody>
      </p:sp>
      <p:sp>
        <p:nvSpPr>
          <p:cNvPr id="176" name="TextBox 175"/>
          <p:cNvSpPr txBox="1"/>
          <p:nvPr/>
        </p:nvSpPr>
        <p:spPr>
          <a:xfrm>
            <a:off x="2709038" y="2456091"/>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2</a:t>
            </a:r>
          </a:p>
        </p:txBody>
      </p:sp>
      <p:sp>
        <p:nvSpPr>
          <p:cNvPr id="177" name="TextBox 176"/>
          <p:cNvSpPr txBox="1"/>
          <p:nvPr/>
        </p:nvSpPr>
        <p:spPr>
          <a:xfrm>
            <a:off x="3039275" y="2209751"/>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3</a:t>
            </a:r>
          </a:p>
        </p:txBody>
      </p:sp>
      <p:sp>
        <p:nvSpPr>
          <p:cNvPr id="178" name="TextBox 177"/>
          <p:cNvSpPr txBox="1"/>
          <p:nvPr/>
        </p:nvSpPr>
        <p:spPr>
          <a:xfrm>
            <a:off x="2928946" y="977715"/>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4</a:t>
            </a:r>
          </a:p>
        </p:txBody>
      </p:sp>
      <p:cxnSp>
        <p:nvCxnSpPr>
          <p:cNvPr id="179" name="Curved Connector 178"/>
          <p:cNvCxnSpPr/>
          <p:nvPr/>
        </p:nvCxnSpPr>
        <p:spPr>
          <a:xfrm rot="16200000" flipH="1">
            <a:off x="3240625" y="1430863"/>
            <a:ext cx="1005505" cy="1952227"/>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0" name="Curved Connector 179"/>
          <p:cNvCxnSpPr/>
          <p:nvPr/>
        </p:nvCxnSpPr>
        <p:spPr>
          <a:xfrm rot="5400000">
            <a:off x="2335387" y="1826592"/>
            <a:ext cx="354245" cy="509511"/>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1" name="Curved Connector 180"/>
          <p:cNvCxnSpPr/>
          <p:nvPr/>
        </p:nvCxnSpPr>
        <p:spPr>
          <a:xfrm rot="16200000" flipH="1">
            <a:off x="2698388" y="1973100"/>
            <a:ext cx="1325816" cy="1188065"/>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2" name="Curved Connector 181"/>
          <p:cNvCxnSpPr/>
          <p:nvPr/>
        </p:nvCxnSpPr>
        <p:spPr>
          <a:xfrm rot="5400000" flipH="1" flipV="1">
            <a:off x="2995453" y="999151"/>
            <a:ext cx="462026" cy="894946"/>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3" name="Curved Connector 182"/>
          <p:cNvCxnSpPr/>
          <p:nvPr/>
        </p:nvCxnSpPr>
        <p:spPr>
          <a:xfrm rot="16200000" flipV="1">
            <a:off x="2176561" y="1075266"/>
            <a:ext cx="417017" cy="772148"/>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4" name="Curved Connector 183"/>
          <p:cNvCxnSpPr>
            <a:stCxn id="125" idx="1"/>
            <a:endCxn id="107" idx="1"/>
          </p:cNvCxnSpPr>
          <p:nvPr/>
        </p:nvCxnSpPr>
        <p:spPr>
          <a:xfrm rot="10800000" flipH="1">
            <a:off x="3562854" y="1493308"/>
            <a:ext cx="17965" cy="1037305"/>
          </a:xfrm>
          <a:prstGeom prst="curvedConnector3">
            <a:avLst>
              <a:gd name="adj1" fmla="val -1272474"/>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2" name="Curved Connector 191"/>
          <p:cNvCxnSpPr>
            <a:stCxn id="125" idx="1"/>
          </p:cNvCxnSpPr>
          <p:nvPr/>
        </p:nvCxnSpPr>
        <p:spPr>
          <a:xfrm rot="10800000">
            <a:off x="1982307" y="1419432"/>
            <a:ext cx="1580549" cy="1111181"/>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3" name="Curved Connector 192"/>
          <p:cNvCxnSpPr>
            <a:stCxn id="125" idx="1"/>
            <a:endCxn id="109" idx="1"/>
          </p:cNvCxnSpPr>
          <p:nvPr/>
        </p:nvCxnSpPr>
        <p:spPr>
          <a:xfrm rot="10800000" flipH="1" flipV="1">
            <a:off x="3562854" y="2530611"/>
            <a:ext cx="441875" cy="789011"/>
          </a:xfrm>
          <a:prstGeom prst="curvedConnector3">
            <a:avLst>
              <a:gd name="adj1" fmla="val -51734"/>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4" name="Curved Connector 193"/>
          <p:cNvCxnSpPr>
            <a:stCxn id="125" idx="1"/>
            <a:endCxn id="102" idx="3"/>
          </p:cNvCxnSpPr>
          <p:nvPr/>
        </p:nvCxnSpPr>
        <p:spPr>
          <a:xfrm rot="10800000">
            <a:off x="2295037" y="2376970"/>
            <a:ext cx="1267819" cy="153642"/>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5" name="TextBox 204"/>
          <p:cNvSpPr txBox="1"/>
          <p:nvPr/>
        </p:nvSpPr>
        <p:spPr>
          <a:xfrm>
            <a:off x="3091559" y="1846370"/>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1</a:t>
            </a:r>
          </a:p>
        </p:txBody>
      </p:sp>
      <p:sp>
        <p:nvSpPr>
          <p:cNvPr id="206" name="TextBox 205"/>
          <p:cNvSpPr txBox="1"/>
          <p:nvPr/>
        </p:nvSpPr>
        <p:spPr>
          <a:xfrm>
            <a:off x="4070825" y="2102270"/>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0</a:t>
            </a:r>
          </a:p>
        </p:txBody>
      </p:sp>
      <p:sp>
        <p:nvSpPr>
          <p:cNvPr id="207" name="TextBox 206"/>
          <p:cNvSpPr txBox="1"/>
          <p:nvPr/>
        </p:nvSpPr>
        <p:spPr>
          <a:xfrm>
            <a:off x="3259737" y="3078847"/>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4</a:t>
            </a:r>
          </a:p>
        </p:txBody>
      </p:sp>
      <p:sp>
        <p:nvSpPr>
          <p:cNvPr id="208" name="TextBox 207"/>
          <p:cNvSpPr txBox="1"/>
          <p:nvPr/>
        </p:nvSpPr>
        <p:spPr>
          <a:xfrm>
            <a:off x="2567981" y="2308909"/>
            <a:ext cx="338554"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3</a:t>
            </a:r>
          </a:p>
        </p:txBody>
      </p:sp>
      <p:sp>
        <p:nvSpPr>
          <p:cNvPr id="209" name="TextBox 208"/>
          <p:cNvSpPr txBox="1"/>
          <p:nvPr/>
        </p:nvSpPr>
        <p:spPr>
          <a:xfrm>
            <a:off x="2231428" y="1424204"/>
            <a:ext cx="31423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2</a:t>
            </a:r>
          </a:p>
        </p:txBody>
      </p:sp>
      <p:cxnSp>
        <p:nvCxnSpPr>
          <p:cNvPr id="210" name="Curved Connector 209"/>
          <p:cNvCxnSpPr>
            <a:stCxn id="103" idx="2"/>
            <a:endCxn id="108" idx="2"/>
          </p:cNvCxnSpPr>
          <p:nvPr/>
        </p:nvCxnSpPr>
        <p:spPr>
          <a:xfrm rot="16200000" flipH="1">
            <a:off x="4040319" y="2423188"/>
            <a:ext cx="468949" cy="676616"/>
          </a:xfrm>
          <a:prstGeom prst="curvedConnector3">
            <a:avLst>
              <a:gd name="adj1" fmla="val 45159"/>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3677909" y="2086745"/>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6" name="TextBox 215"/>
          <p:cNvSpPr txBox="1"/>
          <p:nvPr/>
        </p:nvSpPr>
        <p:spPr>
          <a:xfrm>
            <a:off x="781243" y="4181840"/>
            <a:ext cx="5377815" cy="1200329"/>
          </a:xfrm>
          <a:prstGeom prst="rect">
            <a:avLst/>
          </a:prstGeom>
          <a:solidFill>
            <a:srgbClr val="FFCCCC"/>
          </a:solidFill>
        </p:spPr>
        <p:txBody>
          <a:bodyPr wrap="square" rtlCol="0">
            <a:spAutoFit/>
          </a:bodyPr>
          <a:lstStyle/>
          <a:p>
            <a:r>
              <a:rPr lang="en-US" sz="2400" b="1">
                <a:solidFill>
                  <a:srgbClr val="FF0000"/>
                </a:solidFill>
              </a:rPr>
              <a:t>Collision: </a:t>
            </a:r>
          </a:p>
          <a:p>
            <a:r>
              <a:rPr lang="en-US" sz="2400"/>
              <a:t>More than one segment within cloaking region choose the correct last segment.</a:t>
            </a:r>
          </a:p>
        </p:txBody>
      </p:sp>
      <p:sp>
        <p:nvSpPr>
          <p:cNvPr id="217" name="TextBox 216"/>
          <p:cNvSpPr txBox="1"/>
          <p:nvPr/>
        </p:nvSpPr>
        <p:spPr>
          <a:xfrm>
            <a:off x="781243" y="5681014"/>
            <a:ext cx="10447020" cy="830997"/>
          </a:xfrm>
          <a:prstGeom prst="rect">
            <a:avLst/>
          </a:prstGeom>
          <a:noFill/>
        </p:spPr>
        <p:txBody>
          <a:bodyPr wrap="square" rtlCol="0">
            <a:spAutoFit/>
          </a:bodyPr>
          <a:lstStyle/>
          <a:p>
            <a:r>
              <a:rPr lang="en-US" sz="2400"/>
              <a:t>We propose Reversible Global Expansion to carefully assign transition values to avoid collisions in scheme 1.</a:t>
            </a:r>
          </a:p>
        </p:txBody>
      </p:sp>
    </p:spTree>
    <p:extLst>
      <p:ext uri="{BB962C8B-B14F-4D97-AF65-F5344CB8AC3E}">
        <p14:creationId xmlns:p14="http://schemas.microsoft.com/office/powerpoint/2010/main" val="158242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500"/>
                                        <p:tgtEl>
                                          <p:spTgt spid="14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6"/>
                                        </p:tgtEl>
                                        <p:attrNameLst>
                                          <p:attrName>style.visibility</p:attrName>
                                        </p:attrNameLst>
                                      </p:cBhvr>
                                      <p:to>
                                        <p:strVal val="visible"/>
                                      </p:to>
                                    </p:set>
                                    <p:animEffect transition="in" filter="fade">
                                      <p:cBhvr>
                                        <p:cTn id="24" dur="500"/>
                                        <p:tgtEl>
                                          <p:spTgt spid="146"/>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5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1"/>
                                        </p:tgtEl>
                                        <p:attrNameLst>
                                          <p:attrName>style.visibility</p:attrName>
                                        </p:attrNameLst>
                                      </p:cBhvr>
                                      <p:to>
                                        <p:strVal val="visible"/>
                                      </p:to>
                                    </p:set>
                                    <p:animEffect transition="in" filter="fade">
                                      <p:cBhvr>
                                        <p:cTn id="30" dur="500"/>
                                        <p:tgtEl>
                                          <p:spTgt spid="1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2"/>
                                        </p:tgtEl>
                                        <p:attrNameLst>
                                          <p:attrName>style.visibility</p:attrName>
                                        </p:attrNameLst>
                                      </p:cBhvr>
                                      <p:to>
                                        <p:strVal val="visible"/>
                                      </p:to>
                                    </p:set>
                                    <p:animEffect transition="in" filter="fade">
                                      <p:cBhvr>
                                        <p:cTn id="33" dur="500"/>
                                        <p:tgtEl>
                                          <p:spTgt spid="1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4"/>
                                        </p:tgtEl>
                                        <p:attrNameLst>
                                          <p:attrName>style.visibility</p:attrName>
                                        </p:attrNameLst>
                                      </p:cBhvr>
                                      <p:to>
                                        <p:strVal val="visible"/>
                                      </p:to>
                                    </p:set>
                                    <p:animEffect transition="in" filter="fade">
                                      <p:cBhvr>
                                        <p:cTn id="36" dur="500"/>
                                        <p:tgtEl>
                                          <p:spTgt spid="1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3"/>
                                        </p:tgtEl>
                                        <p:attrNameLst>
                                          <p:attrName>style.visibility</p:attrName>
                                        </p:attrNameLst>
                                      </p:cBhvr>
                                      <p:to>
                                        <p:strVal val="visible"/>
                                      </p:to>
                                    </p:set>
                                    <p:animEffect transition="in" filter="fade">
                                      <p:cBhvr>
                                        <p:cTn id="39" dur="500"/>
                                        <p:tgtEl>
                                          <p:spTgt spid="15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5">
                                            <p:txEl>
                                              <p:pRg st="0" end="0"/>
                                            </p:txEl>
                                          </p:spTgt>
                                        </p:tgtEl>
                                        <p:attrNameLst>
                                          <p:attrName>style.visibility</p:attrName>
                                        </p:attrNameLst>
                                      </p:cBhvr>
                                      <p:to>
                                        <p:strVal val="visible"/>
                                      </p:to>
                                    </p:set>
                                    <p:animEffect transition="in" filter="fade">
                                      <p:cBhvr>
                                        <p:cTn id="44" dur="500"/>
                                        <p:tgtEl>
                                          <p:spTgt spid="155">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5">
                                            <p:txEl>
                                              <p:pRg st="1" end="1"/>
                                            </p:txEl>
                                          </p:spTgt>
                                        </p:tgtEl>
                                        <p:attrNameLst>
                                          <p:attrName>style.visibility</p:attrName>
                                        </p:attrNameLst>
                                      </p:cBhvr>
                                      <p:to>
                                        <p:strVal val="visible"/>
                                      </p:to>
                                    </p:set>
                                    <p:animEffect transition="in" filter="fade">
                                      <p:cBhvr>
                                        <p:cTn id="49" dur="500"/>
                                        <p:tgtEl>
                                          <p:spTgt spid="155">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47"/>
                                        </p:tgtEl>
                                      </p:cBhvr>
                                    </p:animEffect>
                                    <p:set>
                                      <p:cBhvr>
                                        <p:cTn id="54" dur="1" fill="hold">
                                          <p:stCondLst>
                                            <p:cond delay="499"/>
                                          </p:stCondLst>
                                        </p:cTn>
                                        <p:tgtEl>
                                          <p:spTgt spid="14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0"/>
                                        </p:tgtEl>
                                        <p:attrNameLst>
                                          <p:attrName>style.visibility</p:attrName>
                                        </p:attrNameLst>
                                      </p:cBhvr>
                                      <p:to>
                                        <p:strVal val="visible"/>
                                      </p:to>
                                    </p:set>
                                    <p:animEffect transition="in" filter="fade">
                                      <p:cBhvr>
                                        <p:cTn id="59" dur="500"/>
                                        <p:tgtEl>
                                          <p:spTgt spid="130"/>
                                        </p:tgtEl>
                                      </p:cBhvr>
                                    </p:animEffect>
                                  </p:childTnLst>
                                </p:cTn>
                              </p:par>
                              <p:par>
                                <p:cTn id="60" presetID="10" presetClass="entr" presetSubtype="0" fill="hold" nodeType="withEffect">
                                  <p:stCondLst>
                                    <p:cond delay="0"/>
                                  </p:stCondLst>
                                  <p:childTnLst>
                                    <p:set>
                                      <p:cBhvr>
                                        <p:cTn id="61" dur="1" fill="hold">
                                          <p:stCondLst>
                                            <p:cond delay="0"/>
                                          </p:stCondLst>
                                        </p:cTn>
                                        <p:tgtEl>
                                          <p:spTgt spid="132"/>
                                        </p:tgtEl>
                                        <p:attrNameLst>
                                          <p:attrName>style.visibility</p:attrName>
                                        </p:attrNameLst>
                                      </p:cBhvr>
                                      <p:to>
                                        <p:strVal val="visible"/>
                                      </p:to>
                                    </p:set>
                                    <p:animEffect transition="in" filter="fade">
                                      <p:cBhvr>
                                        <p:cTn id="62" dur="500"/>
                                        <p:tgtEl>
                                          <p:spTgt spid="132"/>
                                        </p:tgtEl>
                                      </p:cBhvr>
                                    </p:animEffect>
                                  </p:childTnLst>
                                </p:cTn>
                              </p:par>
                              <p:par>
                                <p:cTn id="63" presetID="10" presetClass="entr" presetSubtype="0" fill="hold" nodeType="with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fade">
                                      <p:cBhvr>
                                        <p:cTn id="65" dur="500"/>
                                        <p:tgtEl>
                                          <p:spTgt spid="133"/>
                                        </p:tgtEl>
                                      </p:cBhvr>
                                    </p:animEffect>
                                  </p:childTnLst>
                                </p:cTn>
                              </p:par>
                              <p:par>
                                <p:cTn id="66" presetID="10" presetClass="entr" presetSubtype="0" fill="hold" nodeType="withEffect">
                                  <p:stCondLst>
                                    <p:cond delay="0"/>
                                  </p:stCondLst>
                                  <p:childTnLst>
                                    <p:set>
                                      <p:cBhvr>
                                        <p:cTn id="67" dur="1" fill="hold">
                                          <p:stCondLst>
                                            <p:cond delay="0"/>
                                          </p:stCondLst>
                                        </p:cTn>
                                        <p:tgtEl>
                                          <p:spTgt spid="134"/>
                                        </p:tgtEl>
                                        <p:attrNameLst>
                                          <p:attrName>style.visibility</p:attrName>
                                        </p:attrNameLst>
                                      </p:cBhvr>
                                      <p:to>
                                        <p:strVal val="visible"/>
                                      </p:to>
                                    </p:set>
                                    <p:animEffect transition="in" filter="fade">
                                      <p:cBhvr>
                                        <p:cTn id="68" dur="500"/>
                                        <p:tgtEl>
                                          <p:spTgt spid="134"/>
                                        </p:tgtEl>
                                      </p:cBhvr>
                                    </p:animEffect>
                                  </p:childTnLst>
                                </p:cTn>
                              </p:par>
                              <p:par>
                                <p:cTn id="69" presetID="10" presetClass="entr" presetSubtype="0" fill="hold" nodeType="withEffect">
                                  <p:stCondLst>
                                    <p:cond delay="0"/>
                                  </p:stCondLst>
                                  <p:childTnLst>
                                    <p:set>
                                      <p:cBhvr>
                                        <p:cTn id="70" dur="1" fill="hold">
                                          <p:stCondLst>
                                            <p:cond delay="0"/>
                                          </p:stCondLst>
                                        </p:cTn>
                                        <p:tgtEl>
                                          <p:spTgt spid="131"/>
                                        </p:tgtEl>
                                        <p:attrNameLst>
                                          <p:attrName>style.visibility</p:attrName>
                                        </p:attrNameLst>
                                      </p:cBhvr>
                                      <p:to>
                                        <p:strVal val="visible"/>
                                      </p:to>
                                    </p:set>
                                    <p:animEffect transition="in" filter="fade">
                                      <p:cBhvr>
                                        <p:cTn id="71" dur="500"/>
                                        <p:tgtEl>
                                          <p:spTgt spid="13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55">
                                            <p:txEl>
                                              <p:pRg st="2" end="2"/>
                                            </p:txEl>
                                          </p:spTgt>
                                        </p:tgtEl>
                                        <p:attrNameLst>
                                          <p:attrName>style.visibility</p:attrName>
                                        </p:attrNameLst>
                                      </p:cBhvr>
                                      <p:to>
                                        <p:strVal val="visible"/>
                                      </p:to>
                                    </p:set>
                                    <p:animEffect transition="in" filter="fade">
                                      <p:cBhvr>
                                        <p:cTn id="76" dur="500"/>
                                        <p:tgtEl>
                                          <p:spTgt spid="155">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55">
                                            <p:txEl>
                                              <p:pRg st="3" end="3"/>
                                            </p:txEl>
                                          </p:spTgt>
                                        </p:tgtEl>
                                        <p:attrNameLst>
                                          <p:attrName>style.visibility</p:attrName>
                                        </p:attrNameLst>
                                      </p:cBhvr>
                                      <p:to>
                                        <p:strVal val="visible"/>
                                      </p:to>
                                    </p:set>
                                    <p:animEffect transition="in" filter="fade">
                                      <p:cBhvr>
                                        <p:cTn id="81" dur="500"/>
                                        <p:tgtEl>
                                          <p:spTgt spid="155">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5">
                                            <p:txEl>
                                              <p:pRg st="4" end="4"/>
                                            </p:txEl>
                                          </p:spTgt>
                                        </p:tgtEl>
                                        <p:attrNameLst>
                                          <p:attrName>style.visibility</p:attrName>
                                        </p:attrNameLst>
                                      </p:cBhvr>
                                      <p:to>
                                        <p:strVal val="visible"/>
                                      </p:to>
                                    </p:set>
                                    <p:animEffect transition="in" filter="fade">
                                      <p:cBhvr>
                                        <p:cTn id="86" dur="500"/>
                                        <p:tgtEl>
                                          <p:spTgt spid="155">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55">
                                            <p:txEl>
                                              <p:pRg st="5" end="5"/>
                                            </p:txEl>
                                          </p:spTgt>
                                        </p:tgtEl>
                                        <p:attrNameLst>
                                          <p:attrName>style.visibility</p:attrName>
                                        </p:attrNameLst>
                                      </p:cBhvr>
                                      <p:to>
                                        <p:strVal val="visible"/>
                                      </p:to>
                                    </p:set>
                                    <p:animEffect transition="in" filter="fade">
                                      <p:cBhvr>
                                        <p:cTn id="91" dur="500"/>
                                        <p:tgtEl>
                                          <p:spTgt spid="155">
                                            <p:txEl>
                                              <p:pRg st="5" end="5"/>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80"/>
                                        </p:tgtEl>
                                        <p:attrNameLst>
                                          <p:attrName>style.visibility</p:attrName>
                                        </p:attrNameLst>
                                      </p:cBhvr>
                                      <p:to>
                                        <p:strVal val="visible"/>
                                      </p:to>
                                    </p:set>
                                    <p:animEffect transition="in" filter="fade">
                                      <p:cBhvr>
                                        <p:cTn id="96" dur="500"/>
                                        <p:tgtEl>
                                          <p:spTgt spid="180"/>
                                        </p:tgtEl>
                                      </p:cBhvr>
                                    </p:animEffect>
                                  </p:childTnLst>
                                </p:cTn>
                              </p:par>
                              <p:par>
                                <p:cTn id="97" presetID="10" presetClass="entr" presetSubtype="0" fill="hold" nodeType="withEffect">
                                  <p:stCondLst>
                                    <p:cond delay="0"/>
                                  </p:stCondLst>
                                  <p:childTnLst>
                                    <p:set>
                                      <p:cBhvr>
                                        <p:cTn id="98" dur="1" fill="hold">
                                          <p:stCondLst>
                                            <p:cond delay="0"/>
                                          </p:stCondLst>
                                        </p:cTn>
                                        <p:tgtEl>
                                          <p:spTgt spid="179"/>
                                        </p:tgtEl>
                                        <p:attrNameLst>
                                          <p:attrName>style.visibility</p:attrName>
                                        </p:attrNameLst>
                                      </p:cBhvr>
                                      <p:to>
                                        <p:strVal val="visible"/>
                                      </p:to>
                                    </p:set>
                                    <p:animEffect transition="in" filter="fade">
                                      <p:cBhvr>
                                        <p:cTn id="99" dur="500"/>
                                        <p:tgtEl>
                                          <p:spTgt spid="179"/>
                                        </p:tgtEl>
                                      </p:cBhvr>
                                    </p:animEffect>
                                  </p:childTnLst>
                                </p:cTn>
                              </p:par>
                              <p:par>
                                <p:cTn id="100" presetID="10" presetClass="entr" presetSubtype="0" fill="hold" nodeType="withEffect">
                                  <p:stCondLst>
                                    <p:cond delay="0"/>
                                  </p:stCondLst>
                                  <p:childTnLst>
                                    <p:set>
                                      <p:cBhvr>
                                        <p:cTn id="101" dur="1" fill="hold">
                                          <p:stCondLst>
                                            <p:cond delay="0"/>
                                          </p:stCondLst>
                                        </p:cTn>
                                        <p:tgtEl>
                                          <p:spTgt spid="181"/>
                                        </p:tgtEl>
                                        <p:attrNameLst>
                                          <p:attrName>style.visibility</p:attrName>
                                        </p:attrNameLst>
                                      </p:cBhvr>
                                      <p:to>
                                        <p:strVal val="visible"/>
                                      </p:to>
                                    </p:set>
                                    <p:animEffect transition="in" filter="fade">
                                      <p:cBhvr>
                                        <p:cTn id="102" dur="500"/>
                                        <p:tgtEl>
                                          <p:spTgt spid="18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77"/>
                                        </p:tgtEl>
                                        <p:attrNameLst>
                                          <p:attrName>style.visibility</p:attrName>
                                        </p:attrNameLst>
                                      </p:cBhvr>
                                      <p:to>
                                        <p:strVal val="visible"/>
                                      </p:to>
                                    </p:set>
                                    <p:animEffect transition="in" filter="fade">
                                      <p:cBhvr>
                                        <p:cTn id="105" dur="500"/>
                                        <p:tgtEl>
                                          <p:spTgt spid="17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76"/>
                                        </p:tgtEl>
                                        <p:attrNameLst>
                                          <p:attrName>style.visibility</p:attrName>
                                        </p:attrNameLst>
                                      </p:cBhvr>
                                      <p:to>
                                        <p:strVal val="visible"/>
                                      </p:to>
                                    </p:set>
                                    <p:animEffect transition="in" filter="fade">
                                      <p:cBhvr>
                                        <p:cTn id="108" dur="500"/>
                                        <p:tgtEl>
                                          <p:spTgt spid="17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75"/>
                                        </p:tgtEl>
                                        <p:attrNameLst>
                                          <p:attrName>style.visibility</p:attrName>
                                        </p:attrNameLst>
                                      </p:cBhvr>
                                      <p:to>
                                        <p:strVal val="visible"/>
                                      </p:to>
                                    </p:set>
                                    <p:animEffect transition="in" filter="fade">
                                      <p:cBhvr>
                                        <p:cTn id="111" dur="500"/>
                                        <p:tgtEl>
                                          <p:spTgt spid="17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78"/>
                                        </p:tgtEl>
                                        <p:attrNameLst>
                                          <p:attrName>style.visibility</p:attrName>
                                        </p:attrNameLst>
                                      </p:cBhvr>
                                      <p:to>
                                        <p:strVal val="visible"/>
                                      </p:to>
                                    </p:set>
                                    <p:animEffect transition="in" filter="fade">
                                      <p:cBhvr>
                                        <p:cTn id="114" dur="500"/>
                                        <p:tgtEl>
                                          <p:spTgt spid="17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74"/>
                                        </p:tgtEl>
                                        <p:attrNameLst>
                                          <p:attrName>style.visibility</p:attrName>
                                        </p:attrNameLst>
                                      </p:cBhvr>
                                      <p:to>
                                        <p:strVal val="visible"/>
                                      </p:to>
                                    </p:set>
                                    <p:animEffect transition="in" filter="fade">
                                      <p:cBhvr>
                                        <p:cTn id="117" dur="500"/>
                                        <p:tgtEl>
                                          <p:spTgt spid="174"/>
                                        </p:tgtEl>
                                      </p:cBhvr>
                                    </p:animEffect>
                                  </p:childTnLst>
                                </p:cTn>
                              </p:par>
                              <p:par>
                                <p:cTn id="118" presetID="10" presetClass="entr" presetSubtype="0" fill="hold" nodeType="withEffect">
                                  <p:stCondLst>
                                    <p:cond delay="0"/>
                                  </p:stCondLst>
                                  <p:childTnLst>
                                    <p:set>
                                      <p:cBhvr>
                                        <p:cTn id="119" dur="1" fill="hold">
                                          <p:stCondLst>
                                            <p:cond delay="0"/>
                                          </p:stCondLst>
                                        </p:cTn>
                                        <p:tgtEl>
                                          <p:spTgt spid="183"/>
                                        </p:tgtEl>
                                        <p:attrNameLst>
                                          <p:attrName>style.visibility</p:attrName>
                                        </p:attrNameLst>
                                      </p:cBhvr>
                                      <p:to>
                                        <p:strVal val="visible"/>
                                      </p:to>
                                    </p:set>
                                    <p:animEffect transition="in" filter="fade">
                                      <p:cBhvr>
                                        <p:cTn id="120" dur="500"/>
                                        <p:tgtEl>
                                          <p:spTgt spid="183"/>
                                        </p:tgtEl>
                                      </p:cBhvr>
                                    </p:animEffect>
                                  </p:childTnLst>
                                </p:cTn>
                              </p:par>
                              <p:par>
                                <p:cTn id="121" presetID="10" presetClass="entr" presetSubtype="0" fill="hold" nodeType="withEffect">
                                  <p:stCondLst>
                                    <p:cond delay="0"/>
                                  </p:stCondLst>
                                  <p:childTnLst>
                                    <p:set>
                                      <p:cBhvr>
                                        <p:cTn id="122" dur="1" fill="hold">
                                          <p:stCondLst>
                                            <p:cond delay="0"/>
                                          </p:stCondLst>
                                        </p:cTn>
                                        <p:tgtEl>
                                          <p:spTgt spid="182"/>
                                        </p:tgtEl>
                                        <p:attrNameLst>
                                          <p:attrName>style.visibility</p:attrName>
                                        </p:attrNameLst>
                                      </p:cBhvr>
                                      <p:to>
                                        <p:strVal val="visible"/>
                                      </p:to>
                                    </p:set>
                                    <p:animEffect transition="in" filter="fade">
                                      <p:cBhvr>
                                        <p:cTn id="123" dur="500"/>
                                        <p:tgtEl>
                                          <p:spTgt spid="18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73"/>
                                        </p:tgtEl>
                                        <p:attrNameLst>
                                          <p:attrName>style.visibility</p:attrName>
                                        </p:attrNameLst>
                                      </p:cBhvr>
                                      <p:to>
                                        <p:strVal val="visible"/>
                                      </p:to>
                                    </p:set>
                                    <p:animEffect transition="in" filter="fade">
                                      <p:cBhvr>
                                        <p:cTn id="126" dur="500"/>
                                        <p:tgtEl>
                                          <p:spTgt spid="17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nodeType="clickEffect">
                                  <p:stCondLst>
                                    <p:cond delay="0"/>
                                  </p:stCondLst>
                                  <p:childTnLst>
                                    <p:animEffect transition="out" filter="fade">
                                      <p:cBhvr>
                                        <p:cTn id="130" dur="500"/>
                                        <p:tgtEl>
                                          <p:spTgt spid="180"/>
                                        </p:tgtEl>
                                      </p:cBhvr>
                                    </p:animEffect>
                                    <p:set>
                                      <p:cBhvr>
                                        <p:cTn id="131" dur="1" fill="hold">
                                          <p:stCondLst>
                                            <p:cond delay="499"/>
                                          </p:stCondLst>
                                        </p:cTn>
                                        <p:tgtEl>
                                          <p:spTgt spid="180"/>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79"/>
                                        </p:tgtEl>
                                      </p:cBhvr>
                                    </p:animEffect>
                                    <p:set>
                                      <p:cBhvr>
                                        <p:cTn id="134" dur="1" fill="hold">
                                          <p:stCondLst>
                                            <p:cond delay="499"/>
                                          </p:stCondLst>
                                        </p:cTn>
                                        <p:tgtEl>
                                          <p:spTgt spid="179"/>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81"/>
                                        </p:tgtEl>
                                      </p:cBhvr>
                                    </p:animEffect>
                                    <p:set>
                                      <p:cBhvr>
                                        <p:cTn id="137" dur="1" fill="hold">
                                          <p:stCondLst>
                                            <p:cond delay="499"/>
                                          </p:stCondLst>
                                        </p:cTn>
                                        <p:tgtEl>
                                          <p:spTgt spid="181"/>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77"/>
                                        </p:tgtEl>
                                      </p:cBhvr>
                                    </p:animEffect>
                                    <p:set>
                                      <p:cBhvr>
                                        <p:cTn id="140" dur="1" fill="hold">
                                          <p:stCondLst>
                                            <p:cond delay="499"/>
                                          </p:stCondLst>
                                        </p:cTn>
                                        <p:tgtEl>
                                          <p:spTgt spid="177"/>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176"/>
                                        </p:tgtEl>
                                      </p:cBhvr>
                                    </p:animEffect>
                                    <p:set>
                                      <p:cBhvr>
                                        <p:cTn id="143" dur="1" fill="hold">
                                          <p:stCondLst>
                                            <p:cond delay="499"/>
                                          </p:stCondLst>
                                        </p:cTn>
                                        <p:tgtEl>
                                          <p:spTgt spid="176"/>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175"/>
                                        </p:tgtEl>
                                      </p:cBhvr>
                                    </p:animEffect>
                                    <p:set>
                                      <p:cBhvr>
                                        <p:cTn id="146" dur="1" fill="hold">
                                          <p:stCondLst>
                                            <p:cond delay="499"/>
                                          </p:stCondLst>
                                        </p:cTn>
                                        <p:tgtEl>
                                          <p:spTgt spid="175"/>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174"/>
                                        </p:tgtEl>
                                      </p:cBhvr>
                                    </p:animEffect>
                                    <p:set>
                                      <p:cBhvr>
                                        <p:cTn id="149" dur="1" fill="hold">
                                          <p:stCondLst>
                                            <p:cond delay="499"/>
                                          </p:stCondLst>
                                        </p:cTn>
                                        <p:tgtEl>
                                          <p:spTgt spid="174"/>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183"/>
                                        </p:tgtEl>
                                      </p:cBhvr>
                                    </p:animEffect>
                                    <p:set>
                                      <p:cBhvr>
                                        <p:cTn id="152" dur="1" fill="hold">
                                          <p:stCondLst>
                                            <p:cond delay="499"/>
                                          </p:stCondLst>
                                        </p:cTn>
                                        <p:tgtEl>
                                          <p:spTgt spid="183"/>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grpId="1" nodeType="clickEffect">
                                  <p:stCondLst>
                                    <p:cond delay="0"/>
                                  </p:stCondLst>
                                  <p:childTnLst>
                                    <p:animEffect transition="out" filter="fade">
                                      <p:cBhvr>
                                        <p:cTn id="156" dur="500"/>
                                        <p:tgtEl>
                                          <p:spTgt spid="178"/>
                                        </p:tgtEl>
                                      </p:cBhvr>
                                    </p:animEffect>
                                    <p:set>
                                      <p:cBhvr>
                                        <p:cTn id="157" dur="1" fill="hold">
                                          <p:stCondLst>
                                            <p:cond delay="499"/>
                                          </p:stCondLst>
                                        </p:cTn>
                                        <p:tgtEl>
                                          <p:spTgt spid="178"/>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182"/>
                                        </p:tgtEl>
                                      </p:cBhvr>
                                    </p:animEffect>
                                    <p:set>
                                      <p:cBhvr>
                                        <p:cTn id="160" dur="1" fill="hold">
                                          <p:stCondLst>
                                            <p:cond delay="499"/>
                                          </p:stCondLst>
                                        </p:cTn>
                                        <p:tgtEl>
                                          <p:spTgt spid="182"/>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73"/>
                                        </p:tgtEl>
                                      </p:cBhvr>
                                    </p:animEffect>
                                    <p:set>
                                      <p:cBhvr>
                                        <p:cTn id="163" dur="1" fill="hold">
                                          <p:stCondLst>
                                            <p:cond delay="499"/>
                                          </p:stCondLst>
                                        </p:cTn>
                                        <p:tgtEl>
                                          <p:spTgt spid="173"/>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210"/>
                                        </p:tgtEl>
                                        <p:attrNameLst>
                                          <p:attrName>style.visibility</p:attrName>
                                        </p:attrNameLst>
                                      </p:cBhvr>
                                      <p:to>
                                        <p:strVal val="visible"/>
                                      </p:to>
                                    </p:set>
                                    <p:animEffect transition="in" filter="fade">
                                      <p:cBhvr>
                                        <p:cTn id="168" dur="500"/>
                                        <p:tgtEl>
                                          <p:spTgt spid="210"/>
                                        </p:tgtEl>
                                      </p:cBhvr>
                                    </p:animEffect>
                                  </p:childTnLst>
                                </p:cTn>
                              </p:par>
                              <p:par>
                                <p:cTn id="169" presetID="10" presetClass="entr" presetSubtype="0" fill="hold" nodeType="withEffect">
                                  <p:stCondLst>
                                    <p:cond delay="0"/>
                                  </p:stCondLst>
                                  <p:childTnLst>
                                    <p:set>
                                      <p:cBhvr>
                                        <p:cTn id="170" dur="1" fill="hold">
                                          <p:stCondLst>
                                            <p:cond delay="0"/>
                                          </p:stCondLst>
                                        </p:cTn>
                                        <p:tgtEl>
                                          <p:spTgt spid="193"/>
                                        </p:tgtEl>
                                        <p:attrNameLst>
                                          <p:attrName>style.visibility</p:attrName>
                                        </p:attrNameLst>
                                      </p:cBhvr>
                                      <p:to>
                                        <p:strVal val="visible"/>
                                      </p:to>
                                    </p:set>
                                    <p:animEffect transition="in" filter="fade">
                                      <p:cBhvr>
                                        <p:cTn id="171" dur="500"/>
                                        <p:tgtEl>
                                          <p:spTgt spid="193"/>
                                        </p:tgtEl>
                                      </p:cBhvr>
                                    </p:animEffect>
                                  </p:childTnLst>
                                </p:cTn>
                              </p:par>
                              <p:par>
                                <p:cTn id="172" presetID="10" presetClass="entr" presetSubtype="0" fill="hold" nodeType="withEffect">
                                  <p:stCondLst>
                                    <p:cond delay="0"/>
                                  </p:stCondLst>
                                  <p:childTnLst>
                                    <p:set>
                                      <p:cBhvr>
                                        <p:cTn id="173" dur="1" fill="hold">
                                          <p:stCondLst>
                                            <p:cond delay="0"/>
                                          </p:stCondLst>
                                        </p:cTn>
                                        <p:tgtEl>
                                          <p:spTgt spid="194"/>
                                        </p:tgtEl>
                                        <p:attrNameLst>
                                          <p:attrName>style.visibility</p:attrName>
                                        </p:attrNameLst>
                                      </p:cBhvr>
                                      <p:to>
                                        <p:strVal val="visible"/>
                                      </p:to>
                                    </p:set>
                                    <p:animEffect transition="in" filter="fade">
                                      <p:cBhvr>
                                        <p:cTn id="174" dur="500"/>
                                        <p:tgtEl>
                                          <p:spTgt spid="194"/>
                                        </p:tgtEl>
                                      </p:cBhvr>
                                    </p:animEffect>
                                  </p:childTnLst>
                                </p:cTn>
                              </p:par>
                              <p:par>
                                <p:cTn id="175" presetID="10" presetClass="entr" presetSubtype="0" fill="hold" nodeType="withEffect">
                                  <p:stCondLst>
                                    <p:cond delay="0"/>
                                  </p:stCondLst>
                                  <p:childTnLst>
                                    <p:set>
                                      <p:cBhvr>
                                        <p:cTn id="176" dur="1" fill="hold">
                                          <p:stCondLst>
                                            <p:cond delay="0"/>
                                          </p:stCondLst>
                                        </p:cTn>
                                        <p:tgtEl>
                                          <p:spTgt spid="192"/>
                                        </p:tgtEl>
                                        <p:attrNameLst>
                                          <p:attrName>style.visibility</p:attrName>
                                        </p:attrNameLst>
                                      </p:cBhvr>
                                      <p:to>
                                        <p:strVal val="visible"/>
                                      </p:to>
                                    </p:set>
                                    <p:animEffect transition="in" filter="fade">
                                      <p:cBhvr>
                                        <p:cTn id="177" dur="500"/>
                                        <p:tgtEl>
                                          <p:spTgt spid="192"/>
                                        </p:tgtEl>
                                      </p:cBhvr>
                                    </p:animEffect>
                                  </p:childTnLst>
                                </p:cTn>
                              </p:par>
                              <p:par>
                                <p:cTn id="178" presetID="10" presetClass="entr" presetSubtype="0" fill="hold" nodeType="withEffect">
                                  <p:stCondLst>
                                    <p:cond delay="0"/>
                                  </p:stCondLst>
                                  <p:childTnLst>
                                    <p:set>
                                      <p:cBhvr>
                                        <p:cTn id="179" dur="1" fill="hold">
                                          <p:stCondLst>
                                            <p:cond delay="0"/>
                                          </p:stCondLst>
                                        </p:cTn>
                                        <p:tgtEl>
                                          <p:spTgt spid="184"/>
                                        </p:tgtEl>
                                        <p:attrNameLst>
                                          <p:attrName>style.visibility</p:attrName>
                                        </p:attrNameLst>
                                      </p:cBhvr>
                                      <p:to>
                                        <p:strVal val="visible"/>
                                      </p:to>
                                    </p:set>
                                    <p:animEffect transition="in" filter="fade">
                                      <p:cBhvr>
                                        <p:cTn id="180" dur="500"/>
                                        <p:tgtEl>
                                          <p:spTgt spid="18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206"/>
                                        </p:tgtEl>
                                        <p:attrNameLst>
                                          <p:attrName>style.visibility</p:attrName>
                                        </p:attrNameLst>
                                      </p:cBhvr>
                                      <p:to>
                                        <p:strVal val="visible"/>
                                      </p:to>
                                    </p:set>
                                    <p:animEffect transition="in" filter="fade">
                                      <p:cBhvr>
                                        <p:cTn id="183" dur="500"/>
                                        <p:tgtEl>
                                          <p:spTgt spid="206"/>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09"/>
                                        </p:tgtEl>
                                        <p:attrNameLst>
                                          <p:attrName>style.visibility</p:attrName>
                                        </p:attrNameLst>
                                      </p:cBhvr>
                                      <p:to>
                                        <p:strVal val="visible"/>
                                      </p:to>
                                    </p:set>
                                    <p:animEffect transition="in" filter="fade">
                                      <p:cBhvr>
                                        <p:cTn id="186" dur="500"/>
                                        <p:tgtEl>
                                          <p:spTgt spid="209"/>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205"/>
                                        </p:tgtEl>
                                        <p:attrNameLst>
                                          <p:attrName>style.visibility</p:attrName>
                                        </p:attrNameLst>
                                      </p:cBhvr>
                                      <p:to>
                                        <p:strVal val="visible"/>
                                      </p:to>
                                    </p:set>
                                    <p:animEffect transition="in" filter="fade">
                                      <p:cBhvr>
                                        <p:cTn id="189" dur="500"/>
                                        <p:tgtEl>
                                          <p:spTgt spid="20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207"/>
                                        </p:tgtEl>
                                        <p:attrNameLst>
                                          <p:attrName>style.visibility</p:attrName>
                                        </p:attrNameLst>
                                      </p:cBhvr>
                                      <p:to>
                                        <p:strVal val="visible"/>
                                      </p:to>
                                    </p:set>
                                    <p:animEffect transition="in" filter="fade">
                                      <p:cBhvr>
                                        <p:cTn id="192" dur="500"/>
                                        <p:tgtEl>
                                          <p:spTgt spid="20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208"/>
                                        </p:tgtEl>
                                        <p:attrNameLst>
                                          <p:attrName>style.visibility</p:attrName>
                                        </p:attrNameLst>
                                      </p:cBhvr>
                                      <p:to>
                                        <p:strVal val="visible"/>
                                      </p:to>
                                    </p:set>
                                    <p:animEffect transition="in" filter="fade">
                                      <p:cBhvr>
                                        <p:cTn id="195" dur="500"/>
                                        <p:tgtEl>
                                          <p:spTgt spid="208"/>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215"/>
                                        </p:tgtEl>
                                        <p:attrNameLst>
                                          <p:attrName>style.visibility</p:attrName>
                                        </p:attrNameLst>
                                      </p:cBhvr>
                                      <p:to>
                                        <p:strVal val="visible"/>
                                      </p:to>
                                    </p:set>
                                    <p:animEffect transition="in" filter="fade">
                                      <p:cBhvr>
                                        <p:cTn id="198" dur="500"/>
                                        <p:tgtEl>
                                          <p:spTgt spid="215"/>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xit" presetSubtype="0" fill="hold" nodeType="clickEffect">
                                  <p:stCondLst>
                                    <p:cond delay="0"/>
                                  </p:stCondLst>
                                  <p:childTnLst>
                                    <p:animEffect transition="out" filter="fade">
                                      <p:cBhvr>
                                        <p:cTn id="202" dur="500"/>
                                        <p:tgtEl>
                                          <p:spTgt spid="193"/>
                                        </p:tgtEl>
                                      </p:cBhvr>
                                    </p:animEffect>
                                    <p:set>
                                      <p:cBhvr>
                                        <p:cTn id="203" dur="1" fill="hold">
                                          <p:stCondLst>
                                            <p:cond delay="499"/>
                                          </p:stCondLst>
                                        </p:cTn>
                                        <p:tgtEl>
                                          <p:spTgt spid="193"/>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500"/>
                                        <p:tgtEl>
                                          <p:spTgt spid="194"/>
                                        </p:tgtEl>
                                      </p:cBhvr>
                                    </p:animEffect>
                                    <p:set>
                                      <p:cBhvr>
                                        <p:cTn id="206" dur="1" fill="hold">
                                          <p:stCondLst>
                                            <p:cond delay="499"/>
                                          </p:stCondLst>
                                        </p:cTn>
                                        <p:tgtEl>
                                          <p:spTgt spid="194"/>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500"/>
                                        <p:tgtEl>
                                          <p:spTgt spid="192"/>
                                        </p:tgtEl>
                                      </p:cBhvr>
                                    </p:animEffect>
                                    <p:set>
                                      <p:cBhvr>
                                        <p:cTn id="209" dur="1" fill="hold">
                                          <p:stCondLst>
                                            <p:cond delay="499"/>
                                          </p:stCondLst>
                                        </p:cTn>
                                        <p:tgtEl>
                                          <p:spTgt spid="192"/>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500"/>
                                        <p:tgtEl>
                                          <p:spTgt spid="184"/>
                                        </p:tgtEl>
                                      </p:cBhvr>
                                    </p:animEffect>
                                    <p:set>
                                      <p:cBhvr>
                                        <p:cTn id="212" dur="1" fill="hold">
                                          <p:stCondLst>
                                            <p:cond delay="499"/>
                                          </p:stCondLst>
                                        </p:cTn>
                                        <p:tgtEl>
                                          <p:spTgt spid="184"/>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209"/>
                                        </p:tgtEl>
                                      </p:cBhvr>
                                    </p:animEffect>
                                    <p:set>
                                      <p:cBhvr>
                                        <p:cTn id="215" dur="1" fill="hold">
                                          <p:stCondLst>
                                            <p:cond delay="499"/>
                                          </p:stCondLst>
                                        </p:cTn>
                                        <p:tgtEl>
                                          <p:spTgt spid="209"/>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205"/>
                                        </p:tgtEl>
                                      </p:cBhvr>
                                    </p:animEffect>
                                    <p:set>
                                      <p:cBhvr>
                                        <p:cTn id="218" dur="1" fill="hold">
                                          <p:stCondLst>
                                            <p:cond delay="499"/>
                                          </p:stCondLst>
                                        </p:cTn>
                                        <p:tgtEl>
                                          <p:spTgt spid="205"/>
                                        </p:tgtEl>
                                        <p:attrNameLst>
                                          <p:attrName>style.visibility</p:attrName>
                                        </p:attrNameLst>
                                      </p:cBhvr>
                                      <p:to>
                                        <p:strVal val="hidden"/>
                                      </p:to>
                                    </p:set>
                                  </p:childTnLst>
                                </p:cTn>
                              </p:par>
                              <p:par>
                                <p:cTn id="219" presetID="10" presetClass="exit" presetSubtype="0" fill="hold" grpId="1" nodeType="withEffect">
                                  <p:stCondLst>
                                    <p:cond delay="0"/>
                                  </p:stCondLst>
                                  <p:childTnLst>
                                    <p:animEffect transition="out" filter="fade">
                                      <p:cBhvr>
                                        <p:cTn id="220" dur="500"/>
                                        <p:tgtEl>
                                          <p:spTgt spid="207"/>
                                        </p:tgtEl>
                                      </p:cBhvr>
                                    </p:animEffect>
                                    <p:set>
                                      <p:cBhvr>
                                        <p:cTn id="221" dur="1" fill="hold">
                                          <p:stCondLst>
                                            <p:cond delay="499"/>
                                          </p:stCondLst>
                                        </p:cTn>
                                        <p:tgtEl>
                                          <p:spTgt spid="207"/>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208"/>
                                        </p:tgtEl>
                                      </p:cBhvr>
                                    </p:animEffect>
                                    <p:set>
                                      <p:cBhvr>
                                        <p:cTn id="224" dur="1" fill="hold">
                                          <p:stCondLst>
                                            <p:cond delay="499"/>
                                          </p:stCondLst>
                                        </p:cTn>
                                        <p:tgtEl>
                                          <p:spTgt spid="208"/>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10" presetClass="exit" presetSubtype="0" fill="hold" nodeType="clickEffect">
                                  <p:stCondLst>
                                    <p:cond delay="0"/>
                                  </p:stCondLst>
                                  <p:childTnLst>
                                    <p:animEffect transition="out" filter="fade">
                                      <p:cBhvr>
                                        <p:cTn id="228" dur="500"/>
                                        <p:tgtEl>
                                          <p:spTgt spid="210"/>
                                        </p:tgtEl>
                                      </p:cBhvr>
                                    </p:animEffect>
                                    <p:set>
                                      <p:cBhvr>
                                        <p:cTn id="229" dur="1" fill="hold">
                                          <p:stCondLst>
                                            <p:cond delay="499"/>
                                          </p:stCondLst>
                                        </p:cTn>
                                        <p:tgtEl>
                                          <p:spTgt spid="210"/>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206"/>
                                        </p:tgtEl>
                                      </p:cBhvr>
                                    </p:animEffect>
                                    <p:set>
                                      <p:cBhvr>
                                        <p:cTn id="232" dur="1" fill="hold">
                                          <p:stCondLst>
                                            <p:cond delay="499"/>
                                          </p:stCondLst>
                                        </p:cTn>
                                        <p:tgtEl>
                                          <p:spTgt spid="206"/>
                                        </p:tgtEl>
                                        <p:attrNameLst>
                                          <p:attrName>style.visibility</p:attrName>
                                        </p:attrNameLst>
                                      </p:cBhvr>
                                      <p:to>
                                        <p:strVal val="hidden"/>
                                      </p:to>
                                    </p:set>
                                  </p:childTnLst>
                                </p:cTn>
                              </p:par>
                              <p:par>
                                <p:cTn id="233" presetID="10" presetClass="exit" presetSubtype="0" fill="hold" grpId="2" nodeType="withEffect">
                                  <p:stCondLst>
                                    <p:cond delay="0"/>
                                  </p:stCondLst>
                                  <p:childTnLst>
                                    <p:animEffect transition="out" filter="fade">
                                      <p:cBhvr>
                                        <p:cTn id="234" dur="500"/>
                                        <p:tgtEl>
                                          <p:spTgt spid="215"/>
                                        </p:tgtEl>
                                      </p:cBhvr>
                                    </p:animEffect>
                                    <p:set>
                                      <p:cBhvr>
                                        <p:cTn id="235" dur="1" fill="hold">
                                          <p:stCondLst>
                                            <p:cond delay="499"/>
                                          </p:stCondLst>
                                        </p:cTn>
                                        <p:tgtEl>
                                          <p:spTgt spid="215"/>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nodeType="clickEffect">
                                  <p:stCondLst>
                                    <p:cond delay="0"/>
                                  </p:stCondLst>
                                  <p:childTnLst>
                                    <p:set>
                                      <p:cBhvr>
                                        <p:cTn id="239" dur="1" fill="hold">
                                          <p:stCondLst>
                                            <p:cond delay="0"/>
                                          </p:stCondLst>
                                        </p:cTn>
                                        <p:tgtEl>
                                          <p:spTgt spid="216">
                                            <p:txEl>
                                              <p:pRg st="0" end="0"/>
                                            </p:txEl>
                                          </p:spTgt>
                                        </p:tgtEl>
                                        <p:attrNameLst>
                                          <p:attrName>style.visibility</p:attrName>
                                        </p:attrNameLst>
                                      </p:cBhvr>
                                      <p:to>
                                        <p:strVal val="visible"/>
                                      </p:to>
                                    </p:set>
                                    <p:animEffect transition="in" filter="fade">
                                      <p:cBhvr>
                                        <p:cTn id="240" dur="500"/>
                                        <p:tgtEl>
                                          <p:spTgt spid="216">
                                            <p:txEl>
                                              <p:pRg st="0" end="0"/>
                                            </p:txEl>
                                          </p:spTgt>
                                        </p:tgtEl>
                                      </p:cBhvr>
                                    </p:animEffect>
                                  </p:childTnLst>
                                </p:cTn>
                              </p:par>
                              <p:par>
                                <p:cTn id="241" presetID="10" presetClass="entr" presetSubtype="0" fill="hold" nodeType="withEffect">
                                  <p:stCondLst>
                                    <p:cond delay="0"/>
                                  </p:stCondLst>
                                  <p:childTnLst>
                                    <p:set>
                                      <p:cBhvr>
                                        <p:cTn id="242" dur="1" fill="hold">
                                          <p:stCondLst>
                                            <p:cond delay="0"/>
                                          </p:stCondLst>
                                        </p:cTn>
                                        <p:tgtEl>
                                          <p:spTgt spid="216">
                                            <p:txEl>
                                              <p:pRg st="1" end="1"/>
                                            </p:txEl>
                                          </p:spTgt>
                                        </p:tgtEl>
                                        <p:attrNameLst>
                                          <p:attrName>style.visibility</p:attrName>
                                        </p:attrNameLst>
                                      </p:cBhvr>
                                      <p:to>
                                        <p:strVal val="visible"/>
                                      </p:to>
                                    </p:set>
                                    <p:animEffect transition="in" filter="fade">
                                      <p:cBhvr>
                                        <p:cTn id="243" dur="500"/>
                                        <p:tgtEl>
                                          <p:spTgt spid="216">
                                            <p:txEl>
                                              <p:pRg st="1" end="1"/>
                                            </p:txEl>
                                          </p:spTgt>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216">
                                            <p:bg/>
                                          </p:spTgt>
                                        </p:tgtEl>
                                        <p:attrNameLst>
                                          <p:attrName>style.visibility</p:attrName>
                                        </p:attrNameLst>
                                      </p:cBhvr>
                                      <p:to>
                                        <p:strVal val="visible"/>
                                      </p:to>
                                    </p:set>
                                    <p:animEffect transition="in" filter="fade">
                                      <p:cBhvr>
                                        <p:cTn id="246" dur="500"/>
                                        <p:tgtEl>
                                          <p:spTgt spid="216">
                                            <p:bg/>
                                          </p:spTgt>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216">
                                            <p:txEl>
                                              <p:pRg st="0" end="0"/>
                                            </p:txEl>
                                          </p:spTgt>
                                        </p:tgtEl>
                                        <p:attrNameLst>
                                          <p:attrName>style.visibility</p:attrName>
                                        </p:attrNameLst>
                                      </p:cBhvr>
                                      <p:to>
                                        <p:strVal val="visible"/>
                                      </p:to>
                                    </p:set>
                                    <p:animEffect transition="in" filter="fade">
                                      <p:cBhvr>
                                        <p:cTn id="249" dur="500"/>
                                        <p:tgtEl>
                                          <p:spTgt spid="216">
                                            <p:txEl>
                                              <p:pRg st="0" end="0"/>
                                            </p:txEl>
                                          </p:spTgt>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216">
                                            <p:txEl>
                                              <p:pRg st="1" end="1"/>
                                            </p:txEl>
                                          </p:spTgt>
                                        </p:tgtEl>
                                        <p:attrNameLst>
                                          <p:attrName>style.visibility</p:attrName>
                                        </p:attrNameLst>
                                      </p:cBhvr>
                                      <p:to>
                                        <p:strVal val="visible"/>
                                      </p:to>
                                    </p:set>
                                    <p:animEffect transition="in" filter="fade">
                                      <p:cBhvr>
                                        <p:cTn id="252" dur="500"/>
                                        <p:tgtEl>
                                          <p:spTgt spid="216">
                                            <p:txEl>
                                              <p:pRg st="1" end="1"/>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grpId="2" nodeType="clickEffect">
                                  <p:stCondLst>
                                    <p:cond delay="0"/>
                                  </p:stCondLst>
                                  <p:childTnLst>
                                    <p:set>
                                      <p:cBhvr>
                                        <p:cTn id="256" dur="1" fill="hold">
                                          <p:stCondLst>
                                            <p:cond delay="0"/>
                                          </p:stCondLst>
                                        </p:cTn>
                                        <p:tgtEl>
                                          <p:spTgt spid="178"/>
                                        </p:tgtEl>
                                        <p:attrNameLst>
                                          <p:attrName>style.visibility</p:attrName>
                                        </p:attrNameLst>
                                      </p:cBhvr>
                                      <p:to>
                                        <p:strVal val="visible"/>
                                      </p:to>
                                    </p:set>
                                    <p:animEffect transition="in" filter="fade">
                                      <p:cBhvr>
                                        <p:cTn id="257" dur="500"/>
                                        <p:tgtEl>
                                          <p:spTgt spid="178"/>
                                        </p:tgtEl>
                                      </p:cBhvr>
                                    </p:animEffect>
                                  </p:childTnLst>
                                </p:cTn>
                              </p:par>
                              <p:par>
                                <p:cTn id="258" presetID="10" presetClass="entr" presetSubtype="0" fill="hold" nodeType="withEffect">
                                  <p:stCondLst>
                                    <p:cond delay="0"/>
                                  </p:stCondLst>
                                  <p:childTnLst>
                                    <p:set>
                                      <p:cBhvr>
                                        <p:cTn id="259" dur="1" fill="hold">
                                          <p:stCondLst>
                                            <p:cond delay="0"/>
                                          </p:stCondLst>
                                        </p:cTn>
                                        <p:tgtEl>
                                          <p:spTgt spid="182"/>
                                        </p:tgtEl>
                                        <p:attrNameLst>
                                          <p:attrName>style.visibility</p:attrName>
                                        </p:attrNameLst>
                                      </p:cBhvr>
                                      <p:to>
                                        <p:strVal val="visible"/>
                                      </p:to>
                                    </p:set>
                                    <p:animEffect transition="in" filter="fade">
                                      <p:cBhvr>
                                        <p:cTn id="260" dur="500"/>
                                        <p:tgtEl>
                                          <p:spTgt spid="182"/>
                                        </p:tgtEl>
                                      </p:cBhvr>
                                    </p:animEffect>
                                  </p:childTnLst>
                                </p:cTn>
                              </p:par>
                              <p:par>
                                <p:cTn id="261" presetID="10" presetClass="entr" presetSubtype="0" fill="hold" grpId="2" nodeType="withEffect">
                                  <p:stCondLst>
                                    <p:cond delay="0"/>
                                  </p:stCondLst>
                                  <p:childTnLst>
                                    <p:set>
                                      <p:cBhvr>
                                        <p:cTn id="262" dur="1" fill="hold">
                                          <p:stCondLst>
                                            <p:cond delay="0"/>
                                          </p:stCondLst>
                                        </p:cTn>
                                        <p:tgtEl>
                                          <p:spTgt spid="173"/>
                                        </p:tgtEl>
                                        <p:attrNameLst>
                                          <p:attrName>style.visibility</p:attrName>
                                        </p:attrNameLst>
                                      </p:cBhvr>
                                      <p:to>
                                        <p:strVal val="visible"/>
                                      </p:to>
                                    </p:set>
                                    <p:animEffect transition="in" filter="fade">
                                      <p:cBhvr>
                                        <p:cTn id="263" dur="500"/>
                                        <p:tgtEl>
                                          <p:spTgt spid="173"/>
                                        </p:tgtEl>
                                      </p:cBhvr>
                                    </p:animEffect>
                                  </p:childTnLst>
                                </p:cTn>
                              </p:par>
                              <p:par>
                                <p:cTn id="264" presetID="10" presetClass="entr" presetSubtype="0" fill="hold" nodeType="withEffect">
                                  <p:stCondLst>
                                    <p:cond delay="0"/>
                                  </p:stCondLst>
                                  <p:childTnLst>
                                    <p:set>
                                      <p:cBhvr>
                                        <p:cTn id="265" dur="1" fill="hold">
                                          <p:stCondLst>
                                            <p:cond delay="0"/>
                                          </p:stCondLst>
                                        </p:cTn>
                                        <p:tgtEl>
                                          <p:spTgt spid="184"/>
                                        </p:tgtEl>
                                        <p:attrNameLst>
                                          <p:attrName>style.visibility</p:attrName>
                                        </p:attrNameLst>
                                      </p:cBhvr>
                                      <p:to>
                                        <p:strVal val="visible"/>
                                      </p:to>
                                    </p:set>
                                    <p:animEffect transition="in" filter="fade">
                                      <p:cBhvr>
                                        <p:cTn id="266" dur="500"/>
                                        <p:tgtEl>
                                          <p:spTgt spid="184"/>
                                        </p:tgtEl>
                                      </p:cBhvr>
                                    </p:animEffect>
                                  </p:childTnLst>
                                </p:cTn>
                              </p:par>
                              <p:par>
                                <p:cTn id="267" presetID="10" presetClass="entr" presetSubtype="0" fill="hold" grpId="2" nodeType="withEffect">
                                  <p:stCondLst>
                                    <p:cond delay="0"/>
                                  </p:stCondLst>
                                  <p:childTnLst>
                                    <p:set>
                                      <p:cBhvr>
                                        <p:cTn id="268" dur="1" fill="hold">
                                          <p:stCondLst>
                                            <p:cond delay="0"/>
                                          </p:stCondLst>
                                        </p:cTn>
                                        <p:tgtEl>
                                          <p:spTgt spid="205"/>
                                        </p:tgtEl>
                                        <p:attrNameLst>
                                          <p:attrName>style.visibility</p:attrName>
                                        </p:attrNameLst>
                                      </p:cBhvr>
                                      <p:to>
                                        <p:strVal val="visible"/>
                                      </p:to>
                                    </p:set>
                                    <p:animEffect transition="in" filter="fade">
                                      <p:cBhvr>
                                        <p:cTn id="269" dur="500"/>
                                        <p:tgtEl>
                                          <p:spTgt spid="205"/>
                                        </p:tgtEl>
                                      </p:cBhvr>
                                    </p:animEffect>
                                  </p:childTnLst>
                                </p:cTn>
                              </p:par>
                              <p:par>
                                <p:cTn id="270" presetID="10" presetClass="entr" presetSubtype="0" fill="hold" grpId="1" nodeType="withEffect">
                                  <p:stCondLst>
                                    <p:cond delay="0"/>
                                  </p:stCondLst>
                                  <p:childTnLst>
                                    <p:set>
                                      <p:cBhvr>
                                        <p:cTn id="271" dur="1" fill="hold">
                                          <p:stCondLst>
                                            <p:cond delay="0"/>
                                          </p:stCondLst>
                                        </p:cTn>
                                        <p:tgtEl>
                                          <p:spTgt spid="215"/>
                                        </p:tgtEl>
                                        <p:attrNameLst>
                                          <p:attrName>style.visibility</p:attrName>
                                        </p:attrNameLst>
                                      </p:cBhvr>
                                      <p:to>
                                        <p:strVal val="visible"/>
                                      </p:to>
                                    </p:set>
                                    <p:animEffect transition="in" filter="fade">
                                      <p:cBhvr>
                                        <p:cTn id="272" dur="500"/>
                                        <p:tgtEl>
                                          <p:spTgt spid="215"/>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nodeType="clickEffect">
                                  <p:stCondLst>
                                    <p:cond delay="0"/>
                                  </p:stCondLst>
                                  <p:childTnLst>
                                    <p:set>
                                      <p:cBhvr>
                                        <p:cTn id="276" dur="1" fill="hold">
                                          <p:stCondLst>
                                            <p:cond delay="0"/>
                                          </p:stCondLst>
                                        </p:cTn>
                                        <p:tgtEl>
                                          <p:spTgt spid="217">
                                            <p:txEl>
                                              <p:pRg st="0" end="0"/>
                                            </p:txEl>
                                          </p:spTgt>
                                        </p:tgtEl>
                                        <p:attrNameLst>
                                          <p:attrName>style.visibility</p:attrName>
                                        </p:attrNameLst>
                                      </p:cBhvr>
                                      <p:to>
                                        <p:strVal val="visible"/>
                                      </p:to>
                                    </p:set>
                                    <p:animEffect transition="in" filter="fade">
                                      <p:cBhvr>
                                        <p:cTn id="277" dur="500"/>
                                        <p:tgtEl>
                                          <p:spTgt spid="2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51" grpId="0" animBg="1"/>
      <p:bldP spid="152" grpId="0"/>
      <p:bldP spid="153" grpId="0" animBg="1"/>
      <p:bldP spid="154" grpId="0" animBg="1"/>
      <p:bldP spid="173" grpId="0" animBg="1"/>
      <p:bldP spid="173" grpId="1" animBg="1"/>
      <p:bldP spid="173" grpId="2" animBg="1"/>
      <p:bldP spid="174" grpId="0"/>
      <p:bldP spid="174" grpId="1"/>
      <p:bldP spid="175" grpId="0"/>
      <p:bldP spid="175" grpId="1"/>
      <p:bldP spid="176" grpId="0"/>
      <p:bldP spid="176" grpId="1"/>
      <p:bldP spid="177" grpId="0"/>
      <p:bldP spid="177" grpId="1"/>
      <p:bldP spid="178" grpId="0"/>
      <p:bldP spid="178" grpId="1"/>
      <p:bldP spid="178" grpId="2"/>
      <p:bldP spid="205" grpId="0"/>
      <p:bldP spid="205" grpId="1"/>
      <p:bldP spid="205" grpId="2"/>
      <p:bldP spid="206" grpId="0"/>
      <p:bldP spid="206" grpId="1"/>
      <p:bldP spid="207" grpId="0"/>
      <p:bldP spid="207" grpId="1"/>
      <p:bldP spid="208" grpId="0"/>
      <p:bldP spid="208" grpId="1"/>
      <p:bldP spid="209" grpId="0"/>
      <p:bldP spid="209" grpId="1"/>
      <p:bldP spid="215" grpId="0" animBg="1"/>
      <p:bldP spid="215" grpId="1" animBg="1"/>
      <p:bldP spid="215" grpId="2" animBg="1"/>
      <p:bldP spid="216" grpId="0" build="allAtOnce"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08462" y="1315699"/>
            <a:ext cx="4541390" cy="3364772"/>
            <a:chOff x="3523838" y="735425"/>
            <a:chExt cx="4541390" cy="3364772"/>
          </a:xfrm>
        </p:grpSpPr>
        <p:cxnSp>
          <p:nvCxnSpPr>
            <p:cNvPr id="5" name="Straight Connector 4"/>
            <p:cNvCxnSpPr/>
            <p:nvPr/>
          </p:nvCxnSpPr>
          <p:spPr>
            <a:xfrm>
              <a:off x="6193420" y="3224246"/>
              <a:ext cx="1" cy="638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43" idx="4"/>
              <a:endCxn id="44" idx="0"/>
            </p:cNvCxnSpPr>
            <p:nvPr/>
          </p:nvCxnSpPr>
          <p:spPr>
            <a:xfrm>
              <a:off x="4426922" y="3255556"/>
              <a:ext cx="4902" cy="4560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2" idx="4"/>
              <a:endCxn id="43" idx="0"/>
            </p:cNvCxnSpPr>
            <p:nvPr/>
          </p:nvCxnSpPr>
          <p:spPr>
            <a:xfrm>
              <a:off x="4426922" y="2369747"/>
              <a:ext cx="0" cy="497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523838" y="735425"/>
              <a:ext cx="4541390" cy="3364772"/>
              <a:chOff x="6231923" y="274783"/>
              <a:chExt cx="4541390" cy="3364772"/>
            </a:xfrm>
          </p:grpSpPr>
          <p:cxnSp>
            <p:nvCxnSpPr>
              <p:cNvPr id="13" name="Straight Connector 12"/>
              <p:cNvCxnSpPr>
                <a:stCxn id="41" idx="5"/>
                <a:endCxn id="42" idx="1"/>
              </p:cNvCxnSpPr>
              <p:nvPr/>
            </p:nvCxnSpPr>
            <p:spPr>
              <a:xfrm>
                <a:off x="6537510" y="877005"/>
                <a:ext cx="470918" cy="700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2" idx="6"/>
                <a:endCxn id="46" idx="2"/>
              </p:cNvCxnSpPr>
              <p:nvPr/>
            </p:nvCxnSpPr>
            <p:spPr>
              <a:xfrm flipV="1">
                <a:off x="7314015" y="1707193"/>
                <a:ext cx="693057" cy="75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6" idx="5"/>
                <a:endCxn id="47" idx="1"/>
              </p:cNvCxnSpPr>
              <p:nvPr/>
            </p:nvCxnSpPr>
            <p:spPr>
              <a:xfrm>
                <a:off x="8312659" y="1844596"/>
                <a:ext cx="454020" cy="8014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6" idx="7"/>
                <a:endCxn id="45" idx="3"/>
              </p:cNvCxnSpPr>
              <p:nvPr/>
            </p:nvCxnSpPr>
            <p:spPr>
              <a:xfrm flipV="1">
                <a:off x="8312659" y="877005"/>
                <a:ext cx="457107" cy="69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7" idx="6"/>
                <a:endCxn id="51" idx="2"/>
              </p:cNvCxnSpPr>
              <p:nvPr/>
            </p:nvCxnSpPr>
            <p:spPr>
              <a:xfrm flipV="1">
                <a:off x="9072266" y="2783487"/>
                <a:ext cx="96513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4" idx="6"/>
                <a:endCxn id="48" idx="2"/>
              </p:cNvCxnSpPr>
              <p:nvPr/>
            </p:nvCxnSpPr>
            <p:spPr>
              <a:xfrm flipV="1">
                <a:off x="7318917" y="3433178"/>
                <a:ext cx="1401743" cy="12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027009" y="1613583"/>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Oval 19"/>
              <p:cNvSpPr/>
              <p:nvPr/>
            </p:nvSpPr>
            <p:spPr>
              <a:xfrm>
                <a:off x="7042341" y="3318225"/>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1" name="Oval 20"/>
              <p:cNvSpPr/>
              <p:nvPr/>
            </p:nvSpPr>
            <p:spPr>
              <a:xfrm>
                <a:off x="7042341" y="2459120"/>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2" name="Oval 21"/>
              <p:cNvSpPr/>
              <p:nvPr/>
            </p:nvSpPr>
            <p:spPr>
              <a:xfrm>
                <a:off x="8062731" y="1628699"/>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3" name="Oval 22"/>
              <p:cNvSpPr/>
              <p:nvPr/>
            </p:nvSpPr>
            <p:spPr>
              <a:xfrm>
                <a:off x="8784091" y="619084"/>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4" name="Oval 23"/>
              <p:cNvSpPr/>
              <p:nvPr/>
            </p:nvSpPr>
            <p:spPr>
              <a:xfrm>
                <a:off x="8801430" y="2657819"/>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5" name="Oval 24"/>
              <p:cNvSpPr/>
              <p:nvPr/>
            </p:nvSpPr>
            <p:spPr>
              <a:xfrm>
                <a:off x="8806179" y="3307082"/>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6" name="Oval 25"/>
              <p:cNvSpPr/>
              <p:nvPr/>
            </p:nvSpPr>
            <p:spPr>
              <a:xfrm>
                <a:off x="10126828" y="2627935"/>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7" name="Oval 26"/>
              <p:cNvSpPr/>
              <p:nvPr/>
            </p:nvSpPr>
            <p:spPr>
              <a:xfrm>
                <a:off x="10119221" y="1682746"/>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8" name="Oval 27"/>
              <p:cNvSpPr/>
              <p:nvPr/>
            </p:nvSpPr>
            <p:spPr>
              <a:xfrm>
                <a:off x="10107781" y="647881"/>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29" name="TextBox 156"/>
                  <p:cNvSpPr txBox="1"/>
                  <p:nvPr/>
                </p:nvSpPr>
                <p:spPr>
                  <a:xfrm>
                    <a:off x="6325281" y="110126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96" name="TextBox 156"/>
                  <p:cNvSpPr txBox="1">
                    <a:spLocks noRot="1" noChangeAspect="1" noMove="1" noResize="1" noEditPoints="1" noAdjustHandles="1" noChangeArrowheads="1" noChangeShapeType="1" noTextEdit="1"/>
                  </p:cNvSpPr>
                  <p:nvPr/>
                </p:nvSpPr>
                <p:spPr>
                  <a:xfrm>
                    <a:off x="6325281" y="1101264"/>
                    <a:ext cx="531364" cy="461665"/>
                  </a:xfrm>
                  <a:prstGeom prst="rect">
                    <a:avLst/>
                  </a:prstGeom>
                  <a:blipFill rotWithShape="0">
                    <a:blip r:embed="rId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156"/>
                  <p:cNvSpPr txBox="1"/>
                  <p:nvPr/>
                </p:nvSpPr>
                <p:spPr>
                  <a:xfrm>
                    <a:off x="6665023" y="1906214"/>
                    <a:ext cx="52495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9</m:t>
                              </m:r>
                            </m:sub>
                          </m:sSub>
                        </m:oMath>
                      </m:oMathPara>
                    </a14:m>
                    <a:endParaRPr lang="en-US" dirty="0"/>
                  </a:p>
                </p:txBody>
              </p:sp>
            </mc:Choice>
            <mc:Fallback xmlns="">
              <p:sp>
                <p:nvSpPr>
                  <p:cNvPr id="97" name="TextBox 156"/>
                  <p:cNvSpPr txBox="1">
                    <a:spLocks noRot="1" noChangeAspect="1" noMove="1" noResize="1" noEditPoints="1" noAdjustHandles="1" noChangeArrowheads="1" noChangeShapeType="1" noTextEdit="1"/>
                  </p:cNvSpPr>
                  <p:nvPr/>
                </p:nvSpPr>
                <p:spPr>
                  <a:xfrm>
                    <a:off x="6665023" y="1906214"/>
                    <a:ext cx="524951" cy="461665"/>
                  </a:xfrm>
                  <a:prstGeom prst="rect">
                    <a:avLst/>
                  </a:prstGeom>
                  <a:blipFill rotWithShape="0">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156"/>
                  <p:cNvSpPr txBox="1"/>
                  <p:nvPr/>
                </p:nvSpPr>
                <p:spPr>
                  <a:xfrm>
                    <a:off x="8504378" y="182543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18</m:t>
                              </m:r>
                            </m:sub>
                          </m:sSub>
                        </m:oMath>
                      </m:oMathPara>
                    </a14:m>
                    <a:endParaRPr lang="en-US" dirty="0"/>
                  </a:p>
                </p:txBody>
              </p:sp>
            </mc:Choice>
            <mc:Fallback xmlns="">
              <p:sp>
                <p:nvSpPr>
                  <p:cNvPr id="160" name="TextBox 156"/>
                  <p:cNvSpPr txBox="1">
                    <a:spLocks noRot="1" noChangeAspect="1" noMove="1" noResize="1" noEditPoints="1" noAdjustHandles="1" noChangeArrowheads="1" noChangeShapeType="1" noTextEdit="1"/>
                  </p:cNvSpPr>
                  <p:nvPr/>
                </p:nvSpPr>
                <p:spPr>
                  <a:xfrm>
                    <a:off x="8504378" y="1825434"/>
                    <a:ext cx="654090" cy="461665"/>
                  </a:xfrm>
                  <a:prstGeom prst="rect">
                    <a:avLst/>
                  </a:prstGeom>
                  <a:blipFill rotWithShape="0">
                    <a:blip r:embed="rId1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156"/>
                  <p:cNvSpPr txBox="1"/>
                  <p:nvPr/>
                </p:nvSpPr>
                <p:spPr>
                  <a:xfrm>
                    <a:off x="7322473" y="28273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99" name="TextBox 156"/>
                  <p:cNvSpPr txBox="1">
                    <a:spLocks noRot="1" noChangeAspect="1" noMove="1" noResize="1" noEditPoints="1" noAdjustHandles="1" noChangeArrowheads="1" noChangeShapeType="1" noTextEdit="1"/>
                  </p:cNvSpPr>
                  <p:nvPr/>
                </p:nvSpPr>
                <p:spPr>
                  <a:xfrm>
                    <a:off x="7322473" y="282734"/>
                    <a:ext cx="654090" cy="461665"/>
                  </a:xfrm>
                  <a:prstGeom prst="rect">
                    <a:avLst/>
                  </a:prstGeom>
                  <a:blipFill rotWithShape="0">
                    <a:blip r:embed="rId1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156"/>
                  <p:cNvSpPr txBox="1"/>
                  <p:nvPr/>
                </p:nvSpPr>
                <p:spPr>
                  <a:xfrm>
                    <a:off x="7379362" y="125676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162" name="TextBox 156"/>
                  <p:cNvSpPr txBox="1">
                    <a:spLocks noRot="1" noChangeAspect="1" noMove="1" noResize="1" noEditPoints="1" noAdjustHandles="1" noChangeArrowheads="1" noChangeShapeType="1" noTextEdit="1"/>
                  </p:cNvSpPr>
                  <p:nvPr/>
                </p:nvSpPr>
                <p:spPr>
                  <a:xfrm>
                    <a:off x="7379362" y="1256762"/>
                    <a:ext cx="654090" cy="46166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156"/>
                  <p:cNvSpPr txBox="1"/>
                  <p:nvPr/>
                </p:nvSpPr>
                <p:spPr>
                  <a:xfrm>
                    <a:off x="7682364" y="293142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163" name="TextBox 156"/>
                  <p:cNvSpPr txBox="1">
                    <a:spLocks noRot="1" noChangeAspect="1" noMove="1" noResize="1" noEditPoints="1" noAdjustHandles="1" noChangeArrowheads="1" noChangeShapeType="1" noTextEdit="1"/>
                  </p:cNvSpPr>
                  <p:nvPr/>
                </p:nvSpPr>
                <p:spPr>
                  <a:xfrm>
                    <a:off x="7682364" y="2931426"/>
                    <a:ext cx="654090" cy="461665"/>
                  </a:xfrm>
                  <a:prstGeom prst="rect">
                    <a:avLst/>
                  </a:prstGeom>
                  <a:blipFill rotWithShape="0">
                    <a:blip r:embed="rId21"/>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156"/>
                  <p:cNvSpPr txBox="1"/>
                  <p:nvPr/>
                </p:nvSpPr>
                <p:spPr>
                  <a:xfrm>
                    <a:off x="8475758" y="102255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17</m:t>
                              </m:r>
                            </m:sub>
                          </m:sSub>
                        </m:oMath>
                      </m:oMathPara>
                    </a14:m>
                    <a:endParaRPr lang="en-US" dirty="0"/>
                  </a:p>
                </p:txBody>
              </p:sp>
            </mc:Choice>
            <mc:Fallback xmlns="">
              <p:sp>
                <p:nvSpPr>
                  <p:cNvPr id="164" name="TextBox 156"/>
                  <p:cNvSpPr txBox="1">
                    <a:spLocks noRot="1" noChangeAspect="1" noMove="1" noResize="1" noEditPoints="1" noAdjustHandles="1" noChangeArrowheads="1" noChangeShapeType="1" noTextEdit="1"/>
                  </p:cNvSpPr>
                  <p:nvPr/>
                </p:nvSpPr>
                <p:spPr>
                  <a:xfrm>
                    <a:off x="8475758" y="1022551"/>
                    <a:ext cx="654090" cy="461665"/>
                  </a:xfrm>
                  <a:prstGeom prst="rect">
                    <a:avLst/>
                  </a:prstGeom>
                  <a:blipFill rotWithShape="0">
                    <a:blip r:embed="rId2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156"/>
                  <p:cNvSpPr txBox="1"/>
                  <p:nvPr/>
                </p:nvSpPr>
                <p:spPr>
                  <a:xfrm>
                    <a:off x="9177435" y="2294383"/>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22</m:t>
                              </m:r>
                            </m:sub>
                          </m:sSub>
                        </m:oMath>
                      </m:oMathPara>
                    </a14:m>
                    <a:endParaRPr lang="en-US" dirty="0"/>
                  </a:p>
                </p:txBody>
              </p:sp>
            </mc:Choice>
            <mc:Fallback xmlns="">
              <p:sp>
                <p:nvSpPr>
                  <p:cNvPr id="165" name="TextBox 156"/>
                  <p:cNvSpPr txBox="1">
                    <a:spLocks noRot="1" noChangeAspect="1" noMove="1" noResize="1" noEditPoints="1" noAdjustHandles="1" noChangeArrowheads="1" noChangeShapeType="1" noTextEdit="1"/>
                  </p:cNvSpPr>
                  <p:nvPr/>
                </p:nvSpPr>
                <p:spPr>
                  <a:xfrm>
                    <a:off x="9177435" y="2294383"/>
                    <a:ext cx="661207" cy="461665"/>
                  </a:xfrm>
                  <a:prstGeom prst="rect">
                    <a:avLst/>
                  </a:prstGeom>
                  <a:blipFill rotWithShape="0">
                    <a:blip r:embed="rId2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56"/>
                  <p:cNvSpPr txBox="1"/>
                  <p:nvPr/>
                </p:nvSpPr>
                <p:spPr>
                  <a:xfrm>
                    <a:off x="8899668" y="2848867"/>
                    <a:ext cx="64767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19</m:t>
                              </m:r>
                            </m:sub>
                          </m:sSub>
                        </m:oMath>
                      </m:oMathPara>
                    </a14:m>
                    <a:endParaRPr lang="en-US" dirty="0"/>
                  </a:p>
                </p:txBody>
              </p:sp>
            </mc:Choice>
            <mc:Fallback xmlns="">
              <p:sp>
                <p:nvSpPr>
                  <p:cNvPr id="166" name="TextBox 156"/>
                  <p:cNvSpPr txBox="1">
                    <a:spLocks noRot="1" noChangeAspect="1" noMove="1" noResize="1" noEditPoints="1" noAdjustHandles="1" noChangeArrowheads="1" noChangeShapeType="1" noTextEdit="1"/>
                  </p:cNvSpPr>
                  <p:nvPr/>
                </p:nvSpPr>
                <p:spPr>
                  <a:xfrm>
                    <a:off x="8899668" y="2848867"/>
                    <a:ext cx="647678" cy="461665"/>
                  </a:xfrm>
                  <a:prstGeom prst="rect">
                    <a:avLst/>
                  </a:prstGeom>
                  <a:blipFill rotWithShape="0">
                    <a:blip r:embed="rId2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9151808" y="274783"/>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21</m:t>
                              </m:r>
                            </m:sub>
                          </m:sSub>
                        </m:oMath>
                      </m:oMathPara>
                    </a14:m>
                    <a:endParaRPr lang="en-US" dirty="0"/>
                  </a:p>
                </p:txBody>
              </p:sp>
            </mc:Choice>
            <mc:Fallback xmlns="">
              <p:sp>
                <p:nvSpPr>
                  <p:cNvPr id="167" name="TextBox 156"/>
                  <p:cNvSpPr txBox="1">
                    <a:spLocks noRot="1" noChangeAspect="1" noMove="1" noResize="1" noEditPoints="1" noAdjustHandles="1" noChangeArrowheads="1" noChangeShapeType="1" noTextEdit="1"/>
                  </p:cNvSpPr>
                  <p:nvPr/>
                </p:nvSpPr>
                <p:spPr>
                  <a:xfrm>
                    <a:off x="9151808" y="274783"/>
                    <a:ext cx="661207" cy="461665"/>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9620756" y="968624"/>
                    <a:ext cx="66120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23</m:t>
                              </m:r>
                            </m:sub>
                          </m:sSub>
                        </m:oMath>
                      </m:oMathPara>
                    </a14:m>
                    <a:endParaRPr lang="en-US" dirty="0"/>
                  </a:p>
                </p:txBody>
              </p:sp>
            </mc:Choice>
            <mc:Fallback xmlns="">
              <p:sp>
                <p:nvSpPr>
                  <p:cNvPr id="168" name="TextBox 156"/>
                  <p:cNvSpPr txBox="1">
                    <a:spLocks noRot="1" noChangeAspect="1" noMove="1" noResize="1" noEditPoints="1" noAdjustHandles="1" noChangeArrowheads="1" noChangeShapeType="1" noTextEdit="1"/>
                  </p:cNvSpPr>
                  <p:nvPr/>
                </p:nvSpPr>
                <p:spPr>
                  <a:xfrm>
                    <a:off x="9620756" y="968624"/>
                    <a:ext cx="661207" cy="461665"/>
                  </a:xfrm>
                  <a:prstGeom prst="rect">
                    <a:avLst/>
                  </a:prstGeom>
                  <a:blipFill rotWithShape="0">
                    <a:blip r:embed="rId2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56"/>
                  <p:cNvSpPr txBox="1"/>
                  <p:nvPr/>
                </p:nvSpPr>
                <p:spPr>
                  <a:xfrm>
                    <a:off x="10112106" y="2072924"/>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24</m:t>
                              </m:r>
                            </m:sub>
                          </m:sSub>
                        </m:oMath>
                      </m:oMathPara>
                    </a14:m>
                    <a:endParaRPr lang="en-US" dirty="0"/>
                  </a:p>
                </p:txBody>
              </p:sp>
            </mc:Choice>
            <mc:Fallback xmlns="">
              <p:sp>
                <p:nvSpPr>
                  <p:cNvPr id="169" name="TextBox 156"/>
                  <p:cNvSpPr txBox="1">
                    <a:spLocks noRot="1" noChangeAspect="1" noMove="1" noResize="1" noEditPoints="1" noAdjustHandles="1" noChangeArrowheads="1" noChangeShapeType="1" noTextEdit="1"/>
                  </p:cNvSpPr>
                  <p:nvPr/>
                </p:nvSpPr>
                <p:spPr>
                  <a:xfrm>
                    <a:off x="10112106" y="2072924"/>
                    <a:ext cx="661207" cy="461665"/>
                  </a:xfrm>
                  <a:prstGeom prst="rect">
                    <a:avLst/>
                  </a:prstGeom>
                  <a:blipFill rotWithShape="0">
                    <a:blip r:embed="rId27"/>
                    <a:stretch>
                      <a:fillRect b="-1333"/>
                    </a:stretch>
                  </a:blipFill>
                </p:spPr>
                <p:txBody>
                  <a:bodyPr/>
                  <a:lstStyle/>
                  <a:p>
                    <a:r>
                      <a:rPr lang="en-US">
                        <a:noFill/>
                      </a:rPr>
                      <a:t> </a:t>
                    </a:r>
                  </a:p>
                </p:txBody>
              </p:sp>
            </mc:Fallback>
          </mc:AlternateContent>
          <p:sp>
            <p:nvSpPr>
              <p:cNvPr id="41" name="Oval 40"/>
              <p:cNvSpPr/>
              <p:nvPr/>
            </p:nvSpPr>
            <p:spPr>
              <a:xfrm>
                <a:off x="6231923" y="545283"/>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2" name="Oval 41"/>
              <p:cNvSpPr/>
              <p:nvPr/>
            </p:nvSpPr>
            <p:spPr>
              <a:xfrm>
                <a:off x="6955998" y="152046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3" name="Oval 42"/>
              <p:cNvSpPr/>
              <p:nvPr/>
            </p:nvSpPr>
            <p:spPr>
              <a:xfrm>
                <a:off x="6955998" y="240627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4" name="Oval 43"/>
              <p:cNvSpPr/>
              <p:nvPr/>
            </p:nvSpPr>
            <p:spPr>
              <a:xfrm>
                <a:off x="6960900" y="325091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5" name="Oval 44"/>
              <p:cNvSpPr/>
              <p:nvPr/>
            </p:nvSpPr>
            <p:spPr>
              <a:xfrm>
                <a:off x="8717336" y="545283"/>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6" name="Oval 45"/>
              <p:cNvSpPr/>
              <p:nvPr/>
            </p:nvSpPr>
            <p:spPr>
              <a:xfrm>
                <a:off x="8007072" y="1512874"/>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7" name="Oval 46"/>
              <p:cNvSpPr/>
              <p:nvPr/>
            </p:nvSpPr>
            <p:spPr>
              <a:xfrm>
                <a:off x="8714249" y="2589169"/>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8" name="Oval 47"/>
              <p:cNvSpPr/>
              <p:nvPr/>
            </p:nvSpPr>
            <p:spPr>
              <a:xfrm>
                <a:off x="8720660" y="3238859"/>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9" name="Oval 48"/>
              <p:cNvSpPr/>
              <p:nvPr/>
            </p:nvSpPr>
            <p:spPr>
              <a:xfrm>
                <a:off x="10023101" y="54531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0" name="Oval 49"/>
              <p:cNvSpPr/>
              <p:nvPr/>
            </p:nvSpPr>
            <p:spPr>
              <a:xfrm>
                <a:off x="10030187" y="158276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1" name="Oval 50"/>
              <p:cNvSpPr/>
              <p:nvPr/>
            </p:nvSpPr>
            <p:spPr>
              <a:xfrm>
                <a:off x="10037405" y="258916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52" name="TextBox 156"/>
                  <p:cNvSpPr txBox="1"/>
                  <p:nvPr/>
                </p:nvSpPr>
                <p:spPr>
                  <a:xfrm>
                    <a:off x="6592397" y="274533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119" name="TextBox 156"/>
                  <p:cNvSpPr txBox="1">
                    <a:spLocks noRot="1" noChangeAspect="1" noMove="1" noResize="1" noEditPoints="1" noAdjustHandles="1" noChangeArrowheads="1" noChangeShapeType="1" noTextEdit="1"/>
                  </p:cNvSpPr>
                  <p:nvPr/>
                </p:nvSpPr>
                <p:spPr>
                  <a:xfrm>
                    <a:off x="6592397" y="2745337"/>
                    <a:ext cx="654090" cy="461665"/>
                  </a:xfrm>
                  <a:prstGeom prst="rect">
                    <a:avLst/>
                  </a:prstGeom>
                  <a:blipFill rotWithShape="0">
                    <a:blip r:embed="rId28"/>
                    <a:stretch>
                      <a:fillRect b="-1316"/>
                    </a:stretch>
                  </a:blipFill>
                </p:spPr>
                <p:txBody>
                  <a:bodyPr/>
                  <a:lstStyle/>
                  <a:p>
                    <a:r>
                      <a:rPr lang="en-US">
                        <a:noFill/>
                      </a:rPr>
                      <a:t> </a:t>
                    </a:r>
                  </a:p>
                </p:txBody>
              </p:sp>
            </mc:Fallback>
          </mc:AlternateContent>
        </p:grpSp>
        <p:cxnSp>
          <p:nvCxnSpPr>
            <p:cNvPr id="9" name="Straight Connector 8"/>
            <p:cNvCxnSpPr>
              <a:stCxn id="41" idx="6"/>
              <a:endCxn id="45" idx="2"/>
            </p:cNvCxnSpPr>
            <p:nvPr/>
          </p:nvCxnSpPr>
          <p:spPr>
            <a:xfrm>
              <a:off x="3881855" y="1200244"/>
              <a:ext cx="21273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5" idx="6"/>
              <a:endCxn id="49" idx="2"/>
            </p:cNvCxnSpPr>
            <p:nvPr/>
          </p:nvCxnSpPr>
          <p:spPr>
            <a:xfrm>
              <a:off x="6367268" y="1200244"/>
              <a:ext cx="947748" cy="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9" idx="4"/>
              <a:endCxn id="50" idx="0"/>
            </p:cNvCxnSpPr>
            <p:nvPr/>
          </p:nvCxnSpPr>
          <p:spPr>
            <a:xfrm>
              <a:off x="7494025" y="1394594"/>
              <a:ext cx="7086" cy="648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0" idx="4"/>
              <a:endCxn id="51" idx="0"/>
            </p:cNvCxnSpPr>
            <p:nvPr/>
          </p:nvCxnSpPr>
          <p:spPr>
            <a:xfrm>
              <a:off x="7501111" y="2432044"/>
              <a:ext cx="7218" cy="617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3" name="图片 2"/>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334332" y="3152288"/>
            <a:ext cx="202454" cy="358634"/>
          </a:xfrm>
          <a:prstGeom prst="rect">
            <a:avLst/>
          </a:prstGeom>
          <a:solidFill>
            <a:srgbClr val="FF0000"/>
          </a:solidFill>
          <a:ln w="38100">
            <a:noFill/>
            <a:miter lim="800000"/>
            <a:headEnd/>
            <a:tailEnd/>
          </a:ln>
        </p:spPr>
      </p:pic>
      <p:pic>
        <p:nvPicPr>
          <p:cNvPr id="54" name="Picture 5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995804" y="2171352"/>
            <a:ext cx="748561" cy="373709"/>
          </a:xfrm>
          <a:prstGeom prst="rect">
            <a:avLst/>
          </a:prstGeom>
        </p:spPr>
      </p:pic>
      <p:sp>
        <p:nvSpPr>
          <p:cNvPr id="55" name="Right Arrow 54"/>
          <p:cNvSpPr/>
          <p:nvPr/>
        </p:nvSpPr>
        <p:spPr>
          <a:xfrm>
            <a:off x="6988462" y="2228991"/>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7889504" y="2096995"/>
                <a:ext cx="2420021" cy="461665"/>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𝑖</m:t>
                        </m:r>
                      </m:sub>
                    </m:sSub>
                  </m:oMath>
                </a14:m>
                <a:r>
                  <a:rPr lang="en-US" sz="240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a14:m>
                <a:endParaRPr lang="en-US" sz="2400">
                  <a:latin typeface="Times New Roman" panose="02020603050405020304" pitchFamily="18" charset="0"/>
                  <a:cs typeface="Times New Roman" panose="02020603050405020304"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7889504" y="2096995"/>
                <a:ext cx="2420021" cy="461665"/>
              </a:xfrm>
              <a:prstGeom prst="rect">
                <a:avLst/>
              </a:prstGeom>
              <a:blipFill rotWithShape="0">
                <a:blip r:embed="rId31"/>
                <a:stretch>
                  <a:fillRect l="-504" t="-10526" b="-28947"/>
                </a:stretch>
              </a:blipFill>
            </p:spPr>
            <p:txBody>
              <a:bodyPr/>
              <a:lstStyle/>
              <a:p>
                <a:r>
                  <a:rPr lang="en-US">
                    <a:noFill/>
                  </a:rPr>
                  <a:t> </a:t>
                </a:r>
              </a:p>
            </p:txBody>
          </p:sp>
        </mc:Fallback>
      </mc:AlternateContent>
      <p:sp>
        <p:nvSpPr>
          <p:cNvPr id="57" name="TextBox 56"/>
          <p:cNvSpPr txBox="1"/>
          <p:nvPr/>
        </p:nvSpPr>
        <p:spPr>
          <a:xfrm>
            <a:off x="5926439" y="1561448"/>
            <a:ext cx="2692853" cy="461665"/>
          </a:xfrm>
          <a:prstGeom prst="rect">
            <a:avLst/>
          </a:prstGeom>
          <a:noFill/>
        </p:spPr>
        <p:txBody>
          <a:bodyPr wrap="none" rtlCol="0">
            <a:spAutoFit/>
          </a:bodyPr>
          <a:lstStyle/>
          <a:p>
            <a:r>
              <a:rPr lang="en-US" altLang="zh-CN" sz="2400"/>
              <a:t>Forward transitions:</a:t>
            </a:r>
            <a:endParaRPr lang="en-US" sz="2400"/>
          </a:p>
        </p:txBody>
      </p:sp>
      <p:cxnSp>
        <p:nvCxnSpPr>
          <p:cNvPr id="58" name="Straight Connector 57"/>
          <p:cNvCxnSpPr>
            <a:stCxn id="46" idx="5"/>
            <a:endCxn id="47" idx="1"/>
          </p:cNvCxnSpPr>
          <p:nvPr/>
        </p:nvCxnSpPr>
        <p:spPr>
          <a:xfrm>
            <a:off x="3189198" y="2885512"/>
            <a:ext cx="454020" cy="801488"/>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96289" y="5001999"/>
            <a:ext cx="720158" cy="3570"/>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165177" y="4869664"/>
            <a:ext cx="2374240" cy="369332"/>
          </a:xfrm>
          <a:prstGeom prst="rect">
            <a:avLst/>
          </a:prstGeom>
          <a:noFill/>
        </p:spPr>
        <p:txBody>
          <a:bodyPr wrap="none" rtlCol="0">
            <a:spAutoFit/>
          </a:bodyPr>
          <a:lstStyle/>
          <a:p>
            <a:r>
              <a:rPr lang="en-US"/>
              <a:t>Current cloaking region</a:t>
            </a:r>
          </a:p>
        </p:txBody>
      </p:sp>
      <p:cxnSp>
        <p:nvCxnSpPr>
          <p:cNvPr id="61" name="Straight Connector 60"/>
          <p:cNvCxnSpPr/>
          <p:nvPr/>
        </p:nvCxnSpPr>
        <p:spPr>
          <a:xfrm>
            <a:off x="1299307" y="5412302"/>
            <a:ext cx="720158" cy="3570"/>
          </a:xfrm>
          <a:prstGeom prst="line">
            <a:avLst/>
          </a:prstGeom>
          <a:ln w="76200">
            <a:solidFill>
              <a:srgbClr val="FF7C80"/>
            </a:solidFill>
            <a:prstDash val="sysDot"/>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108363" y="5220725"/>
            <a:ext cx="2791277" cy="369332"/>
          </a:xfrm>
          <a:prstGeom prst="rect">
            <a:avLst/>
          </a:prstGeom>
          <a:noFill/>
        </p:spPr>
        <p:txBody>
          <a:bodyPr wrap="none" rtlCol="0">
            <a:spAutoFit/>
          </a:bodyPr>
          <a:lstStyle/>
          <a:p>
            <a:r>
              <a:rPr lang="en-US"/>
              <a:t>Candidate expansion region</a:t>
            </a:r>
          </a:p>
        </p:txBody>
      </p:sp>
      <p:sp>
        <p:nvSpPr>
          <p:cNvPr id="63" name="Oval 62"/>
          <p:cNvSpPr/>
          <p:nvPr/>
        </p:nvSpPr>
        <p:spPr>
          <a:xfrm>
            <a:off x="7816737" y="2085508"/>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64" name="Straight Connector 63"/>
          <p:cNvCxnSpPr>
            <a:stCxn id="42" idx="6"/>
            <a:endCxn id="46" idx="2"/>
          </p:cNvCxnSpPr>
          <p:nvPr/>
        </p:nvCxnSpPr>
        <p:spPr>
          <a:xfrm flipV="1">
            <a:off x="2190554" y="2748109"/>
            <a:ext cx="693057" cy="759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8212977" y="2081903"/>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66" name="Straight Connector 65"/>
          <p:cNvCxnSpPr>
            <a:stCxn id="46" idx="7"/>
            <a:endCxn id="45" idx="3"/>
          </p:cNvCxnSpPr>
          <p:nvPr/>
        </p:nvCxnSpPr>
        <p:spPr>
          <a:xfrm flipV="1">
            <a:off x="3189198" y="1917921"/>
            <a:ext cx="457107" cy="692784"/>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1" idx="5"/>
            <a:endCxn id="42" idx="1"/>
          </p:cNvCxnSpPr>
          <p:nvPr/>
        </p:nvCxnSpPr>
        <p:spPr>
          <a:xfrm>
            <a:off x="1414049" y="1917921"/>
            <a:ext cx="470918" cy="700378"/>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3" idx="0"/>
            <a:endCxn id="42" idx="4"/>
          </p:cNvCxnSpPr>
          <p:nvPr/>
        </p:nvCxnSpPr>
        <p:spPr>
          <a:xfrm flipV="1">
            <a:off x="2011546" y="2950021"/>
            <a:ext cx="0" cy="497172"/>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47131" y="2859536"/>
            <a:ext cx="5334129" cy="3477875"/>
          </a:xfrm>
          <a:prstGeom prst="rect">
            <a:avLst/>
          </a:prstGeom>
          <a:noFill/>
        </p:spPr>
        <p:txBody>
          <a:bodyPr wrap="square" rtlCol="0">
            <a:spAutoFit/>
          </a:bodyPr>
          <a:lstStyle/>
          <a:p>
            <a:r>
              <a:rPr lang="en-US" altLang="zh-CN" sz="2000" b="1">
                <a:solidFill>
                  <a:srgbClr val="FF0000"/>
                </a:solidFill>
              </a:rPr>
              <a:t>Scheme 2</a:t>
            </a:r>
            <a:r>
              <a:rPr lang="zh-CN" altLang="en-US" sz="2000" b="1">
                <a:solidFill>
                  <a:srgbClr val="FF0000"/>
                </a:solidFill>
              </a:rPr>
              <a:t>：</a:t>
            </a:r>
            <a:endParaRPr lang="en-US" sz="2000"/>
          </a:p>
          <a:p>
            <a:pPr marL="342900" indent="-342900">
              <a:buFont typeface="Arial" panose="020B0604020202020204" pitchFamily="34" charset="0"/>
              <a:buChar char="•"/>
            </a:pPr>
            <a:r>
              <a:rPr lang="en-US" sz="2000"/>
              <a:t>No. of possible transitions:  5 (local: pick the adjacent segments of the last selected segment, maybe multi-hop to satisefy the pre-defined 5, which should be fixed for both forward and backward transitions)</a:t>
            </a:r>
          </a:p>
          <a:p>
            <a:pPr marL="342900" indent="-342900">
              <a:buFont typeface="Arial" panose="020B0604020202020204" pitchFamily="34" charset="0"/>
              <a:buChar char="•"/>
            </a:pPr>
            <a:r>
              <a:rPr lang="en-US" sz="2000"/>
              <a:t>Transition values: 0, 1, 2, 3, 4</a:t>
            </a:r>
          </a:p>
          <a:p>
            <a:pPr marL="342900" indent="-342900">
              <a:buFont typeface="Arial" panose="020B0604020202020204" pitchFamily="34" charset="0"/>
              <a:buChar char="•"/>
            </a:pPr>
            <a:r>
              <a:rPr lang="en-US" sz="2000"/>
              <a:t>Assign the transition values.</a:t>
            </a:r>
          </a:p>
          <a:p>
            <a:pPr marL="342900" indent="-342900">
              <a:buFont typeface="Arial" panose="020B0604020202020204" pitchFamily="34" charset="0"/>
              <a:buChar char="•"/>
            </a:pPr>
            <a:r>
              <a:rPr lang="en-US" sz="2000"/>
              <a:t>Calculate pick value = R</a:t>
            </a:r>
            <a:r>
              <a:rPr lang="en-US" sz="1200"/>
              <a:t>2</a:t>
            </a:r>
            <a:r>
              <a:rPr lang="en-US" sz="2000"/>
              <a:t> mod 5= 4 (assumed)</a:t>
            </a:r>
          </a:p>
          <a:p>
            <a:pPr marL="342900" indent="-342900">
              <a:buFont typeface="Arial" panose="020B0604020202020204" pitchFamily="34" charset="0"/>
              <a:buChar char="•"/>
            </a:pPr>
            <a:r>
              <a:rPr lang="en-US" sz="2000"/>
              <a:t>Do the forward transition and add the new segment to cloaking region.</a:t>
            </a:r>
          </a:p>
        </p:txBody>
      </p:sp>
      <p:sp>
        <p:nvSpPr>
          <p:cNvPr id="72" name="TextBox 71"/>
          <p:cNvSpPr txBox="1"/>
          <p:nvPr/>
        </p:nvSpPr>
        <p:spPr>
          <a:xfrm>
            <a:off x="2119022" y="1882575"/>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0</a:t>
            </a:r>
          </a:p>
        </p:txBody>
      </p:sp>
      <p:sp>
        <p:nvSpPr>
          <p:cNvPr id="73" name="TextBox 72"/>
          <p:cNvSpPr txBox="1"/>
          <p:nvPr/>
        </p:nvSpPr>
        <p:spPr>
          <a:xfrm>
            <a:off x="2136521" y="3058168"/>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1</a:t>
            </a:r>
          </a:p>
        </p:txBody>
      </p:sp>
      <p:sp>
        <p:nvSpPr>
          <p:cNvPr id="74" name="TextBox 73"/>
          <p:cNvSpPr txBox="1"/>
          <p:nvPr/>
        </p:nvSpPr>
        <p:spPr>
          <a:xfrm>
            <a:off x="2322978" y="1761248"/>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2</a:t>
            </a:r>
          </a:p>
        </p:txBody>
      </p:sp>
      <p:sp>
        <p:nvSpPr>
          <p:cNvPr id="75" name="TextBox 74"/>
          <p:cNvSpPr txBox="1"/>
          <p:nvPr/>
        </p:nvSpPr>
        <p:spPr>
          <a:xfrm>
            <a:off x="2810088" y="3114612"/>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3</a:t>
            </a:r>
          </a:p>
        </p:txBody>
      </p:sp>
      <p:sp>
        <p:nvSpPr>
          <p:cNvPr id="76" name="TextBox 75"/>
          <p:cNvSpPr txBox="1"/>
          <p:nvPr/>
        </p:nvSpPr>
        <p:spPr>
          <a:xfrm>
            <a:off x="2699759" y="1882576"/>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4</a:t>
            </a:r>
          </a:p>
        </p:txBody>
      </p:sp>
      <p:cxnSp>
        <p:nvCxnSpPr>
          <p:cNvPr id="77" name="Curved Connector 76"/>
          <p:cNvCxnSpPr/>
          <p:nvPr/>
        </p:nvCxnSpPr>
        <p:spPr>
          <a:xfrm rot="5400000" flipH="1" flipV="1">
            <a:off x="2111587" y="2312587"/>
            <a:ext cx="922989" cy="70009"/>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p:cNvCxnSpPr/>
          <p:nvPr/>
        </p:nvCxnSpPr>
        <p:spPr>
          <a:xfrm rot="5400000">
            <a:off x="2106200" y="2731453"/>
            <a:ext cx="354245" cy="509511"/>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endCxn id="53" idx="1"/>
          </p:cNvCxnSpPr>
          <p:nvPr/>
        </p:nvCxnSpPr>
        <p:spPr>
          <a:xfrm>
            <a:off x="2538076" y="2809086"/>
            <a:ext cx="796256" cy="522519"/>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p:cNvCxnSpPr/>
          <p:nvPr/>
        </p:nvCxnSpPr>
        <p:spPr>
          <a:xfrm rot="5400000" flipH="1" flipV="1">
            <a:off x="2766266" y="1904012"/>
            <a:ext cx="462026" cy="894946"/>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p:cNvCxnSpPr/>
          <p:nvPr/>
        </p:nvCxnSpPr>
        <p:spPr>
          <a:xfrm rot="16200000" flipV="1">
            <a:off x="1947374" y="1980127"/>
            <a:ext cx="417017" cy="772148"/>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46" idx="7"/>
            <a:endCxn id="45" idx="3"/>
          </p:cNvCxnSpPr>
          <p:nvPr/>
        </p:nvCxnSpPr>
        <p:spPr>
          <a:xfrm flipV="1">
            <a:off x="3189198" y="1917921"/>
            <a:ext cx="457107" cy="69278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
        <p:nvSpPr>
          <p:cNvPr id="83" name="标题 1"/>
          <p:cNvSpPr>
            <a:spLocks noGrp="1"/>
          </p:cNvSpPr>
          <p:nvPr>
            <p:ph type="title"/>
          </p:nvPr>
        </p:nvSpPr>
        <p:spPr>
          <a:xfrm>
            <a:off x="1108462" y="221449"/>
            <a:ext cx="9367369" cy="587375"/>
          </a:xfrm>
        </p:spPr>
        <p:txBody>
          <a:bodyPr>
            <a:normAutofit fontScale="90000"/>
          </a:bodyPr>
          <a:lstStyle/>
          <a:p>
            <a:r>
              <a:rPr lang="en-US" altLang="zh-CN"/>
              <a:t>Reversible location cloaking</a:t>
            </a:r>
            <a:endParaRPr lang="zh-CN" altLang="en-US" dirty="0"/>
          </a:p>
        </p:txBody>
      </p:sp>
      <p:cxnSp>
        <p:nvCxnSpPr>
          <p:cNvPr id="84" name="Straight Connector 83"/>
          <p:cNvCxnSpPr>
            <a:stCxn id="46" idx="7"/>
            <a:endCxn id="45" idx="3"/>
          </p:cNvCxnSpPr>
          <p:nvPr/>
        </p:nvCxnSpPr>
        <p:spPr>
          <a:xfrm flipV="1">
            <a:off x="3189198" y="1917921"/>
            <a:ext cx="457107" cy="692784"/>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46" idx="5"/>
            <a:endCxn id="47" idx="1"/>
          </p:cNvCxnSpPr>
          <p:nvPr/>
        </p:nvCxnSpPr>
        <p:spPr>
          <a:xfrm>
            <a:off x="3189198" y="2885512"/>
            <a:ext cx="454020" cy="801488"/>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41" idx="6"/>
            <a:endCxn id="45" idx="2"/>
          </p:cNvCxnSpPr>
          <p:nvPr/>
        </p:nvCxnSpPr>
        <p:spPr>
          <a:xfrm>
            <a:off x="1466479" y="1780518"/>
            <a:ext cx="2127396" cy="0"/>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12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1">
                                            <p:txEl>
                                              <p:pRg st="0" end="0"/>
                                            </p:txEl>
                                          </p:spTgt>
                                        </p:tgtEl>
                                        <p:attrNameLst>
                                          <p:attrName>style.visibility</p:attrName>
                                        </p:attrNameLst>
                                      </p:cBhvr>
                                      <p:to>
                                        <p:strVal val="visible"/>
                                      </p:to>
                                    </p:set>
                                    <p:animEffect transition="in" filter="fade">
                                      <p:cBhvr>
                                        <p:cTn id="56" dur="500"/>
                                        <p:tgtEl>
                                          <p:spTgt spid="7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1">
                                            <p:txEl>
                                              <p:pRg st="1" end="1"/>
                                            </p:txEl>
                                          </p:spTgt>
                                        </p:tgtEl>
                                        <p:attrNameLst>
                                          <p:attrName>style.visibility</p:attrName>
                                        </p:attrNameLst>
                                      </p:cBhvr>
                                      <p:to>
                                        <p:strVal val="visible"/>
                                      </p:to>
                                    </p:set>
                                    <p:animEffect transition="in" filter="fade">
                                      <p:cBhvr>
                                        <p:cTn id="61" dur="500"/>
                                        <p:tgtEl>
                                          <p:spTgt spid="71">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500"/>
                                        <p:tgtEl>
                                          <p:spTgt spid="66"/>
                                        </p:tgtEl>
                                      </p:cBhvr>
                                    </p:animEffect>
                                  </p:childTnLst>
                                </p:cTn>
                              </p:par>
                              <p:par>
                                <p:cTn id="70" presetID="10" presetClass="entr" presetSubtype="0" fill="hold" nodeType="with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fade">
                                      <p:cBhvr>
                                        <p:cTn id="72" dur="500"/>
                                        <p:tgtEl>
                                          <p:spTgt spid="67"/>
                                        </p:tgtEl>
                                      </p:cBhvr>
                                    </p:animEffect>
                                  </p:childTnLst>
                                </p:cTn>
                              </p:par>
                              <p:par>
                                <p:cTn id="73" presetID="10" presetClass="entr" presetSubtype="0"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par>
                                <p:cTn id="76" presetID="10" presetClass="entr" presetSubtype="0" fill="hold"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fade">
                                      <p:cBhvr>
                                        <p:cTn id="78" dur="500"/>
                                        <p:tgtEl>
                                          <p:spTgt spid="90"/>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par>
                                <p:cTn id="82" presetID="10" presetClass="entr" presetSubtype="0" fill="hold"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500"/>
                                        <p:tgtEl>
                                          <p:spTgt spid="84"/>
                                        </p:tgtEl>
                                      </p:cBhvr>
                                    </p:animEffect>
                                  </p:childTnLst>
                                </p:cTn>
                              </p:par>
                              <p:par>
                                <p:cTn id="85" presetID="10" presetClass="exit" presetSubtype="0" fill="hold" nodeType="withEffect">
                                  <p:stCondLst>
                                    <p:cond delay="0"/>
                                  </p:stCondLst>
                                  <p:childTnLst>
                                    <p:animEffect transition="out" filter="fade">
                                      <p:cBhvr>
                                        <p:cTn id="86" dur="500"/>
                                        <p:tgtEl>
                                          <p:spTgt spid="58"/>
                                        </p:tgtEl>
                                      </p:cBhvr>
                                    </p:animEffect>
                                    <p:set>
                                      <p:cBhvr>
                                        <p:cTn id="87" dur="1" fill="hold">
                                          <p:stCondLst>
                                            <p:cond delay="499"/>
                                          </p:stCondLst>
                                        </p:cTn>
                                        <p:tgtEl>
                                          <p:spTgt spid="5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fade">
                                      <p:cBhvr>
                                        <p:cTn id="92" dur="500"/>
                                        <p:tgtEl>
                                          <p:spTgt spid="79"/>
                                        </p:tgtEl>
                                      </p:cBhvr>
                                    </p:animEffect>
                                  </p:childTnLst>
                                </p:cTn>
                              </p:par>
                              <p:par>
                                <p:cTn id="93" presetID="10" presetClass="entr" presetSubtype="0"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fade">
                                      <p:cBhvr>
                                        <p:cTn id="95" dur="500"/>
                                        <p:tgtEl>
                                          <p:spTgt spid="77"/>
                                        </p:tgtEl>
                                      </p:cBhvr>
                                    </p:animEffect>
                                  </p:childTnLst>
                                </p:cTn>
                              </p:par>
                              <p:par>
                                <p:cTn id="96" presetID="10" presetClass="entr" presetSubtype="0" fill="hold" nodeType="with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fade">
                                      <p:cBhvr>
                                        <p:cTn id="98" dur="500"/>
                                        <p:tgtEl>
                                          <p:spTgt spid="78"/>
                                        </p:tgtEl>
                                      </p:cBhvr>
                                    </p:animEffect>
                                  </p:childTnLst>
                                </p:cTn>
                              </p:par>
                              <p:par>
                                <p:cTn id="99" presetID="10" presetClass="entr" presetSubtype="0" fill="hold" nodeType="withEffect">
                                  <p:stCondLst>
                                    <p:cond delay="0"/>
                                  </p:stCondLst>
                                  <p:childTnLst>
                                    <p:set>
                                      <p:cBhvr>
                                        <p:cTn id="100" dur="1" fill="hold">
                                          <p:stCondLst>
                                            <p:cond delay="0"/>
                                          </p:stCondLst>
                                        </p:cTn>
                                        <p:tgtEl>
                                          <p:spTgt spid="81"/>
                                        </p:tgtEl>
                                        <p:attrNameLst>
                                          <p:attrName>style.visibility</p:attrName>
                                        </p:attrNameLst>
                                      </p:cBhvr>
                                      <p:to>
                                        <p:strVal val="visible"/>
                                      </p:to>
                                    </p:set>
                                    <p:animEffect transition="in" filter="fade">
                                      <p:cBhvr>
                                        <p:cTn id="101" dur="500"/>
                                        <p:tgtEl>
                                          <p:spTgt spid="81"/>
                                        </p:tgtEl>
                                      </p:cBhvr>
                                    </p:animEffect>
                                  </p:childTnLst>
                                </p:cTn>
                              </p:par>
                              <p:par>
                                <p:cTn id="102" presetID="10" presetClass="entr" presetSubtype="0" fill="hold" nodeType="with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fade">
                                      <p:cBhvr>
                                        <p:cTn id="104" dur="500"/>
                                        <p:tgtEl>
                                          <p:spTgt spid="8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71">
                                            <p:txEl>
                                              <p:pRg st="2" end="2"/>
                                            </p:txEl>
                                          </p:spTgt>
                                        </p:tgtEl>
                                        <p:attrNameLst>
                                          <p:attrName>style.visibility</p:attrName>
                                        </p:attrNameLst>
                                      </p:cBhvr>
                                      <p:to>
                                        <p:strVal val="visible"/>
                                      </p:to>
                                    </p:set>
                                    <p:animEffect transition="in" filter="fade">
                                      <p:cBhvr>
                                        <p:cTn id="109" dur="500"/>
                                        <p:tgtEl>
                                          <p:spTgt spid="71">
                                            <p:txEl>
                                              <p:pRg st="2" end="2"/>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71">
                                            <p:txEl>
                                              <p:pRg st="3" end="3"/>
                                            </p:txEl>
                                          </p:spTgt>
                                        </p:tgtEl>
                                        <p:attrNameLst>
                                          <p:attrName>style.visibility</p:attrName>
                                        </p:attrNameLst>
                                      </p:cBhvr>
                                      <p:to>
                                        <p:strVal val="visible"/>
                                      </p:to>
                                    </p:set>
                                    <p:animEffect transition="in" filter="fade">
                                      <p:cBhvr>
                                        <p:cTn id="114" dur="500"/>
                                        <p:tgtEl>
                                          <p:spTgt spid="71">
                                            <p:txEl>
                                              <p:pRg st="3" end="3"/>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72"/>
                                        </p:tgtEl>
                                        <p:attrNameLst>
                                          <p:attrName>style.visibility</p:attrName>
                                        </p:attrNameLst>
                                      </p:cBhvr>
                                      <p:to>
                                        <p:strVal val="visible"/>
                                      </p:to>
                                    </p:set>
                                    <p:animEffect transition="in" filter="fade">
                                      <p:cBhvr>
                                        <p:cTn id="119" dur="500"/>
                                        <p:tgtEl>
                                          <p:spTgt spid="7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6"/>
                                        </p:tgtEl>
                                        <p:attrNameLst>
                                          <p:attrName>style.visibility</p:attrName>
                                        </p:attrNameLst>
                                      </p:cBhvr>
                                      <p:to>
                                        <p:strVal val="visible"/>
                                      </p:to>
                                    </p:set>
                                    <p:animEffect transition="in" filter="fade">
                                      <p:cBhvr>
                                        <p:cTn id="122" dur="500"/>
                                        <p:tgtEl>
                                          <p:spTgt spid="7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4"/>
                                        </p:tgtEl>
                                        <p:attrNameLst>
                                          <p:attrName>style.visibility</p:attrName>
                                        </p:attrNameLst>
                                      </p:cBhvr>
                                      <p:to>
                                        <p:strVal val="visible"/>
                                      </p:to>
                                    </p:set>
                                    <p:animEffect transition="in" filter="fade">
                                      <p:cBhvr>
                                        <p:cTn id="128" dur="500"/>
                                        <p:tgtEl>
                                          <p:spTgt spid="7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fade">
                                      <p:cBhvr>
                                        <p:cTn id="131" dur="500"/>
                                        <p:tgtEl>
                                          <p:spTgt spid="75"/>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71">
                                            <p:txEl>
                                              <p:pRg st="4" end="4"/>
                                            </p:txEl>
                                          </p:spTgt>
                                        </p:tgtEl>
                                        <p:attrNameLst>
                                          <p:attrName>style.visibility</p:attrName>
                                        </p:attrNameLst>
                                      </p:cBhvr>
                                      <p:to>
                                        <p:strVal val="visible"/>
                                      </p:to>
                                    </p:set>
                                    <p:animEffect transition="in" filter="fade">
                                      <p:cBhvr>
                                        <p:cTn id="136" dur="500"/>
                                        <p:tgtEl>
                                          <p:spTgt spid="71">
                                            <p:txEl>
                                              <p:pRg st="4" end="4"/>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71">
                                            <p:txEl>
                                              <p:pRg st="5" end="5"/>
                                            </p:txEl>
                                          </p:spTgt>
                                        </p:tgtEl>
                                        <p:attrNameLst>
                                          <p:attrName>style.visibility</p:attrName>
                                        </p:attrNameLst>
                                      </p:cBhvr>
                                      <p:to>
                                        <p:strVal val="visible"/>
                                      </p:to>
                                    </p:set>
                                    <p:animEffect transition="in" filter="fade">
                                      <p:cBhvr>
                                        <p:cTn id="141" dur="500"/>
                                        <p:tgtEl>
                                          <p:spTgt spid="71">
                                            <p:txEl>
                                              <p:pRg st="5" end="5"/>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nodeType="clickEffect">
                                  <p:stCondLst>
                                    <p:cond delay="0"/>
                                  </p:stCondLst>
                                  <p:childTnLst>
                                    <p:animEffect transition="out" filter="fade">
                                      <p:cBhvr>
                                        <p:cTn id="145" dur="500"/>
                                        <p:tgtEl>
                                          <p:spTgt spid="79"/>
                                        </p:tgtEl>
                                      </p:cBhvr>
                                    </p:animEffect>
                                    <p:set>
                                      <p:cBhvr>
                                        <p:cTn id="146" dur="1" fill="hold">
                                          <p:stCondLst>
                                            <p:cond delay="499"/>
                                          </p:stCondLst>
                                        </p:cTn>
                                        <p:tgtEl>
                                          <p:spTgt spid="79"/>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77"/>
                                        </p:tgtEl>
                                      </p:cBhvr>
                                    </p:animEffect>
                                    <p:set>
                                      <p:cBhvr>
                                        <p:cTn id="149" dur="1" fill="hold">
                                          <p:stCondLst>
                                            <p:cond delay="499"/>
                                          </p:stCondLst>
                                        </p:cTn>
                                        <p:tgtEl>
                                          <p:spTgt spid="77"/>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78"/>
                                        </p:tgtEl>
                                      </p:cBhvr>
                                    </p:animEffect>
                                    <p:set>
                                      <p:cBhvr>
                                        <p:cTn id="152" dur="1" fill="hold">
                                          <p:stCondLst>
                                            <p:cond delay="499"/>
                                          </p:stCondLst>
                                        </p:cTn>
                                        <p:tgtEl>
                                          <p:spTgt spid="78"/>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500"/>
                                        <p:tgtEl>
                                          <p:spTgt spid="81"/>
                                        </p:tgtEl>
                                      </p:cBhvr>
                                    </p:animEffect>
                                    <p:set>
                                      <p:cBhvr>
                                        <p:cTn id="155" dur="1" fill="hold">
                                          <p:stCondLst>
                                            <p:cond delay="499"/>
                                          </p:stCondLst>
                                        </p:cTn>
                                        <p:tgtEl>
                                          <p:spTgt spid="81"/>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72"/>
                                        </p:tgtEl>
                                      </p:cBhvr>
                                    </p:animEffect>
                                    <p:set>
                                      <p:cBhvr>
                                        <p:cTn id="158" dur="1" fill="hold">
                                          <p:stCondLst>
                                            <p:cond delay="499"/>
                                          </p:stCondLst>
                                        </p:cTn>
                                        <p:tgtEl>
                                          <p:spTgt spid="72"/>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73"/>
                                        </p:tgtEl>
                                      </p:cBhvr>
                                    </p:animEffect>
                                    <p:set>
                                      <p:cBhvr>
                                        <p:cTn id="161" dur="1" fill="hold">
                                          <p:stCondLst>
                                            <p:cond delay="499"/>
                                          </p:stCondLst>
                                        </p:cTn>
                                        <p:tgtEl>
                                          <p:spTgt spid="73"/>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74"/>
                                        </p:tgtEl>
                                      </p:cBhvr>
                                    </p:animEffect>
                                    <p:set>
                                      <p:cBhvr>
                                        <p:cTn id="164" dur="1" fill="hold">
                                          <p:stCondLst>
                                            <p:cond delay="499"/>
                                          </p:stCondLst>
                                        </p:cTn>
                                        <p:tgtEl>
                                          <p:spTgt spid="74"/>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75"/>
                                        </p:tgtEl>
                                      </p:cBhvr>
                                    </p:animEffect>
                                    <p:set>
                                      <p:cBhvr>
                                        <p:cTn id="167" dur="1" fill="hold">
                                          <p:stCondLst>
                                            <p:cond delay="499"/>
                                          </p:stCondLst>
                                        </p:cTn>
                                        <p:tgtEl>
                                          <p:spTgt spid="75"/>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82"/>
                                        </p:tgtEl>
                                        <p:attrNameLst>
                                          <p:attrName>style.visibility</p:attrName>
                                        </p:attrNameLst>
                                      </p:cBhvr>
                                      <p:to>
                                        <p:strVal val="visible"/>
                                      </p:to>
                                    </p:set>
                                    <p:animEffect transition="in" filter="fade">
                                      <p:cBhvr>
                                        <p:cTn id="172" dur="500"/>
                                        <p:tgtEl>
                                          <p:spTgt spid="82"/>
                                        </p:tgtEl>
                                      </p:cBhvr>
                                    </p:animEffect>
                                  </p:childTnLst>
                                </p:cTn>
                              </p:par>
                              <p:par>
                                <p:cTn id="173" presetID="10" presetClass="exit" presetSubtype="0" fill="hold" nodeType="withEffect">
                                  <p:stCondLst>
                                    <p:cond delay="0"/>
                                  </p:stCondLst>
                                  <p:childTnLst>
                                    <p:animEffect transition="out" filter="fade">
                                      <p:cBhvr>
                                        <p:cTn id="174" dur="500"/>
                                        <p:tgtEl>
                                          <p:spTgt spid="67"/>
                                        </p:tgtEl>
                                      </p:cBhvr>
                                    </p:animEffect>
                                    <p:set>
                                      <p:cBhvr>
                                        <p:cTn id="175" dur="1" fill="hold">
                                          <p:stCondLst>
                                            <p:cond delay="499"/>
                                          </p:stCondLst>
                                        </p:cTn>
                                        <p:tgtEl>
                                          <p:spTgt spid="67"/>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70"/>
                                        </p:tgtEl>
                                      </p:cBhvr>
                                    </p:animEffect>
                                    <p:set>
                                      <p:cBhvr>
                                        <p:cTn id="178" dur="1" fill="hold">
                                          <p:stCondLst>
                                            <p:cond delay="499"/>
                                          </p:stCondLst>
                                        </p:cTn>
                                        <p:tgtEl>
                                          <p:spTgt spid="70"/>
                                        </p:tgtEl>
                                        <p:attrNameLst>
                                          <p:attrName>style.visibility</p:attrName>
                                        </p:attrNameLst>
                                      </p:cBhvr>
                                      <p:to>
                                        <p:strVal val="hidden"/>
                                      </p:to>
                                    </p:set>
                                  </p:childTnLst>
                                </p:cTn>
                              </p:par>
                              <p:par>
                                <p:cTn id="179" presetID="10" presetClass="exit" presetSubtype="0" fill="hold" nodeType="withEffect">
                                  <p:stCondLst>
                                    <p:cond delay="0"/>
                                  </p:stCondLst>
                                  <p:childTnLst>
                                    <p:animEffect transition="out" filter="fade">
                                      <p:cBhvr>
                                        <p:cTn id="180" dur="500"/>
                                        <p:tgtEl>
                                          <p:spTgt spid="90"/>
                                        </p:tgtEl>
                                      </p:cBhvr>
                                    </p:animEffect>
                                    <p:set>
                                      <p:cBhvr>
                                        <p:cTn id="181" dur="1" fill="hold">
                                          <p:stCondLst>
                                            <p:cond delay="499"/>
                                          </p:stCondLst>
                                        </p:cTn>
                                        <p:tgtEl>
                                          <p:spTgt spid="90"/>
                                        </p:tgtEl>
                                        <p:attrNameLst>
                                          <p:attrName>style.visibility</p:attrName>
                                        </p:attrNameLst>
                                      </p:cBhvr>
                                      <p:to>
                                        <p:strVal val="hidden"/>
                                      </p:to>
                                    </p:set>
                                  </p:childTnLst>
                                </p:cTn>
                              </p:par>
                              <p:par>
                                <p:cTn id="182" presetID="10" presetClass="exit" presetSubtype="0" fill="hold" nodeType="withEffect">
                                  <p:stCondLst>
                                    <p:cond delay="0"/>
                                  </p:stCondLst>
                                  <p:childTnLst>
                                    <p:animEffect transition="out" filter="fade">
                                      <p:cBhvr>
                                        <p:cTn id="183" dur="500"/>
                                        <p:tgtEl>
                                          <p:spTgt spid="87"/>
                                        </p:tgtEl>
                                      </p:cBhvr>
                                    </p:animEffect>
                                    <p:set>
                                      <p:cBhvr>
                                        <p:cTn id="184" dur="1" fill="hold">
                                          <p:stCondLst>
                                            <p:cond delay="499"/>
                                          </p:stCondLst>
                                        </p:cTn>
                                        <p:tgtEl>
                                          <p:spTgt spid="87"/>
                                        </p:tgtEl>
                                        <p:attrNameLst>
                                          <p:attrName>style.visibility</p:attrName>
                                        </p:attrNameLst>
                                      </p:cBhvr>
                                      <p:to>
                                        <p:strVal val="hidden"/>
                                      </p:to>
                                    </p:set>
                                  </p:childTnLst>
                                </p:cTn>
                              </p:par>
                              <p:par>
                                <p:cTn id="185" presetID="10" presetClass="entr" presetSubtype="0" fill="hold" nodeType="withEffect">
                                  <p:stCondLst>
                                    <p:cond delay="0"/>
                                  </p:stCondLst>
                                  <p:childTnLst>
                                    <p:set>
                                      <p:cBhvr>
                                        <p:cTn id="186" dur="1" fill="hold">
                                          <p:stCondLst>
                                            <p:cond delay="0"/>
                                          </p:stCondLst>
                                        </p:cTn>
                                        <p:tgtEl>
                                          <p:spTgt spid="58"/>
                                        </p:tgtEl>
                                        <p:attrNameLst>
                                          <p:attrName>style.visibility</p:attrName>
                                        </p:attrNameLst>
                                      </p:cBhvr>
                                      <p:to>
                                        <p:strVal val="visible"/>
                                      </p:to>
                                    </p:set>
                                    <p:animEffect transition="in" filter="fade">
                                      <p:cBhvr>
                                        <p:cTn id="18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p:bldP spid="57" grpId="0"/>
      <p:bldP spid="60" grpId="0"/>
      <p:bldP spid="62" grpId="0"/>
      <p:bldP spid="63" grpId="0" animBg="1"/>
      <p:bldP spid="65" grpId="0" animBg="1"/>
      <p:bldP spid="72" grpId="0"/>
      <p:bldP spid="72" grpId="1"/>
      <p:bldP spid="73" grpId="0"/>
      <p:bldP spid="73" grpId="1"/>
      <p:bldP spid="74" grpId="0"/>
      <p:bldP spid="74" grpId="1"/>
      <p:bldP spid="75" grpId="0"/>
      <p:bldP spid="75" grpId="1"/>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4792" y="85838"/>
            <a:ext cx="9367369" cy="587375"/>
          </a:xfrm>
        </p:spPr>
        <p:txBody>
          <a:bodyPr>
            <a:normAutofit fontScale="90000"/>
          </a:bodyPr>
          <a:lstStyle/>
          <a:p>
            <a:r>
              <a:rPr lang="en-US" altLang="zh-CN"/>
              <a:t>Reversible location cloaking</a:t>
            </a:r>
            <a:endParaRPr lang="zh-CN" altLang="en-US" dirty="0"/>
          </a:p>
        </p:txBody>
      </p:sp>
      <p:grpSp>
        <p:nvGrpSpPr>
          <p:cNvPr id="3" name="Group 2"/>
          <p:cNvGrpSpPr/>
          <p:nvPr/>
        </p:nvGrpSpPr>
        <p:grpSpPr>
          <a:xfrm>
            <a:off x="931142" y="719176"/>
            <a:ext cx="4541390" cy="3364772"/>
            <a:chOff x="3523838" y="735425"/>
            <a:chExt cx="4541390" cy="3364772"/>
          </a:xfrm>
        </p:grpSpPr>
        <p:cxnSp>
          <p:nvCxnSpPr>
            <p:cNvPr id="4" name="Straight Connector 3"/>
            <p:cNvCxnSpPr/>
            <p:nvPr/>
          </p:nvCxnSpPr>
          <p:spPr>
            <a:xfrm>
              <a:off x="6193420" y="3224246"/>
              <a:ext cx="1" cy="638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42" idx="4"/>
              <a:endCxn id="43" idx="0"/>
            </p:cNvCxnSpPr>
            <p:nvPr/>
          </p:nvCxnSpPr>
          <p:spPr>
            <a:xfrm>
              <a:off x="4426922" y="3255556"/>
              <a:ext cx="4902" cy="4560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41" idx="4"/>
              <a:endCxn id="42" idx="0"/>
            </p:cNvCxnSpPr>
            <p:nvPr/>
          </p:nvCxnSpPr>
          <p:spPr>
            <a:xfrm>
              <a:off x="4426922" y="2369747"/>
              <a:ext cx="0" cy="4971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523838" y="735425"/>
              <a:ext cx="4541390" cy="3364772"/>
              <a:chOff x="6231923" y="274783"/>
              <a:chExt cx="4541390" cy="3364772"/>
            </a:xfrm>
          </p:grpSpPr>
          <p:cxnSp>
            <p:nvCxnSpPr>
              <p:cNvPr id="12" name="Straight Connector 11"/>
              <p:cNvCxnSpPr>
                <a:stCxn id="40" idx="5"/>
                <a:endCxn id="41" idx="1"/>
              </p:cNvCxnSpPr>
              <p:nvPr/>
            </p:nvCxnSpPr>
            <p:spPr>
              <a:xfrm>
                <a:off x="6537510" y="877005"/>
                <a:ext cx="470918" cy="700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1" idx="6"/>
                <a:endCxn id="45" idx="2"/>
              </p:cNvCxnSpPr>
              <p:nvPr/>
            </p:nvCxnSpPr>
            <p:spPr>
              <a:xfrm flipV="1">
                <a:off x="7314015" y="1707193"/>
                <a:ext cx="693057" cy="75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5" idx="5"/>
                <a:endCxn id="46" idx="1"/>
              </p:cNvCxnSpPr>
              <p:nvPr/>
            </p:nvCxnSpPr>
            <p:spPr>
              <a:xfrm>
                <a:off x="8312659" y="1844596"/>
                <a:ext cx="454020" cy="8014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5" idx="7"/>
                <a:endCxn id="44" idx="3"/>
              </p:cNvCxnSpPr>
              <p:nvPr/>
            </p:nvCxnSpPr>
            <p:spPr>
              <a:xfrm flipV="1">
                <a:off x="8312659" y="877005"/>
                <a:ext cx="457107" cy="6927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6" idx="6"/>
                <a:endCxn id="50" idx="2"/>
              </p:cNvCxnSpPr>
              <p:nvPr/>
            </p:nvCxnSpPr>
            <p:spPr>
              <a:xfrm flipV="1">
                <a:off x="9072266" y="2783487"/>
                <a:ext cx="965139"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3" idx="6"/>
                <a:endCxn id="47" idx="2"/>
              </p:cNvCxnSpPr>
              <p:nvPr/>
            </p:nvCxnSpPr>
            <p:spPr>
              <a:xfrm flipV="1">
                <a:off x="7318917" y="3433178"/>
                <a:ext cx="1401743" cy="120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027009" y="1613583"/>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Oval 18"/>
              <p:cNvSpPr/>
              <p:nvPr/>
            </p:nvSpPr>
            <p:spPr>
              <a:xfrm>
                <a:off x="7042341" y="3318225"/>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0" name="Oval 19"/>
              <p:cNvSpPr/>
              <p:nvPr/>
            </p:nvSpPr>
            <p:spPr>
              <a:xfrm>
                <a:off x="7042341" y="2459120"/>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1" name="Oval 20"/>
              <p:cNvSpPr/>
              <p:nvPr/>
            </p:nvSpPr>
            <p:spPr>
              <a:xfrm>
                <a:off x="8062731" y="1628699"/>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2" name="Oval 21"/>
              <p:cNvSpPr/>
              <p:nvPr/>
            </p:nvSpPr>
            <p:spPr>
              <a:xfrm>
                <a:off x="8784091" y="619084"/>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3" name="Oval 22"/>
              <p:cNvSpPr/>
              <p:nvPr/>
            </p:nvSpPr>
            <p:spPr>
              <a:xfrm>
                <a:off x="8801430" y="2657819"/>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4" name="Oval 23"/>
              <p:cNvSpPr/>
              <p:nvPr/>
            </p:nvSpPr>
            <p:spPr>
              <a:xfrm>
                <a:off x="8806179" y="3307082"/>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5" name="Oval 24"/>
              <p:cNvSpPr/>
              <p:nvPr/>
            </p:nvSpPr>
            <p:spPr>
              <a:xfrm>
                <a:off x="10126828" y="2627935"/>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6" name="Oval 25"/>
              <p:cNvSpPr/>
              <p:nvPr/>
            </p:nvSpPr>
            <p:spPr>
              <a:xfrm>
                <a:off x="10119221" y="1682746"/>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7" name="Oval 26"/>
              <p:cNvSpPr/>
              <p:nvPr/>
            </p:nvSpPr>
            <p:spPr>
              <a:xfrm>
                <a:off x="10107781" y="647881"/>
                <a:ext cx="179173" cy="213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28" name="TextBox 156"/>
                  <p:cNvSpPr txBox="1"/>
                  <p:nvPr/>
                </p:nvSpPr>
                <p:spPr>
                  <a:xfrm>
                    <a:off x="6325281" y="110126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28" name="TextBox 156"/>
                  <p:cNvSpPr txBox="1">
                    <a:spLocks noRot="1" noChangeAspect="1" noMove="1" noResize="1" noEditPoints="1" noAdjustHandles="1" noChangeArrowheads="1" noChangeShapeType="1" noTextEdit="1"/>
                  </p:cNvSpPr>
                  <p:nvPr/>
                </p:nvSpPr>
                <p:spPr>
                  <a:xfrm>
                    <a:off x="6325281" y="1101264"/>
                    <a:ext cx="531364" cy="461665"/>
                  </a:xfrm>
                  <a:prstGeom prst="rect">
                    <a:avLst/>
                  </a:prstGeom>
                  <a:blipFill rotWithShape="0">
                    <a:blip r:embed="rId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156"/>
                  <p:cNvSpPr txBox="1"/>
                  <p:nvPr/>
                </p:nvSpPr>
                <p:spPr>
                  <a:xfrm>
                    <a:off x="6665023" y="1906214"/>
                    <a:ext cx="52495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9</m:t>
                              </m:r>
                            </m:sub>
                          </m:sSub>
                        </m:oMath>
                      </m:oMathPara>
                    </a14:m>
                    <a:endParaRPr lang="en-US" dirty="0"/>
                  </a:p>
                </p:txBody>
              </p:sp>
            </mc:Choice>
            <mc:Fallback xmlns="">
              <p:sp>
                <p:nvSpPr>
                  <p:cNvPr id="29" name="TextBox 156"/>
                  <p:cNvSpPr txBox="1">
                    <a:spLocks noRot="1" noChangeAspect="1" noMove="1" noResize="1" noEditPoints="1" noAdjustHandles="1" noChangeArrowheads="1" noChangeShapeType="1" noTextEdit="1"/>
                  </p:cNvSpPr>
                  <p:nvPr/>
                </p:nvSpPr>
                <p:spPr>
                  <a:xfrm>
                    <a:off x="6665023" y="1906214"/>
                    <a:ext cx="524951" cy="461665"/>
                  </a:xfrm>
                  <a:prstGeom prst="rect">
                    <a:avLst/>
                  </a:prstGeom>
                  <a:blipFill rotWithShape="0">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156"/>
                  <p:cNvSpPr txBox="1"/>
                  <p:nvPr/>
                </p:nvSpPr>
                <p:spPr>
                  <a:xfrm>
                    <a:off x="8504378" y="182543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18</m:t>
                              </m:r>
                            </m:sub>
                          </m:sSub>
                        </m:oMath>
                      </m:oMathPara>
                    </a14:m>
                    <a:endParaRPr lang="en-US" dirty="0"/>
                  </a:p>
                </p:txBody>
              </p:sp>
            </mc:Choice>
            <mc:Fallback xmlns="">
              <p:sp>
                <p:nvSpPr>
                  <p:cNvPr id="160" name="TextBox 156"/>
                  <p:cNvSpPr txBox="1">
                    <a:spLocks noRot="1" noChangeAspect="1" noMove="1" noResize="1" noEditPoints="1" noAdjustHandles="1" noChangeArrowheads="1" noChangeShapeType="1" noTextEdit="1"/>
                  </p:cNvSpPr>
                  <p:nvPr/>
                </p:nvSpPr>
                <p:spPr>
                  <a:xfrm>
                    <a:off x="8504378" y="1825434"/>
                    <a:ext cx="654090" cy="461665"/>
                  </a:xfrm>
                  <a:prstGeom prst="rect">
                    <a:avLst/>
                  </a:prstGeom>
                  <a:blipFill rotWithShape="0">
                    <a:blip r:embed="rId1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156"/>
                  <p:cNvSpPr txBox="1"/>
                  <p:nvPr/>
                </p:nvSpPr>
                <p:spPr>
                  <a:xfrm>
                    <a:off x="7322473" y="28273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31" name="TextBox 156"/>
                  <p:cNvSpPr txBox="1">
                    <a:spLocks noRot="1" noChangeAspect="1" noMove="1" noResize="1" noEditPoints="1" noAdjustHandles="1" noChangeArrowheads="1" noChangeShapeType="1" noTextEdit="1"/>
                  </p:cNvSpPr>
                  <p:nvPr/>
                </p:nvSpPr>
                <p:spPr>
                  <a:xfrm>
                    <a:off x="7322473" y="282734"/>
                    <a:ext cx="654090" cy="461665"/>
                  </a:xfrm>
                  <a:prstGeom prst="rect">
                    <a:avLst/>
                  </a:prstGeom>
                  <a:blipFill rotWithShape="0">
                    <a:blip r:embed="rId1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156"/>
                  <p:cNvSpPr txBox="1"/>
                  <p:nvPr/>
                </p:nvSpPr>
                <p:spPr>
                  <a:xfrm>
                    <a:off x="7379362" y="125676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162" name="TextBox 156"/>
                  <p:cNvSpPr txBox="1">
                    <a:spLocks noRot="1" noChangeAspect="1" noMove="1" noResize="1" noEditPoints="1" noAdjustHandles="1" noChangeArrowheads="1" noChangeShapeType="1" noTextEdit="1"/>
                  </p:cNvSpPr>
                  <p:nvPr/>
                </p:nvSpPr>
                <p:spPr>
                  <a:xfrm>
                    <a:off x="7379362" y="1256762"/>
                    <a:ext cx="654090" cy="46166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156"/>
                  <p:cNvSpPr txBox="1"/>
                  <p:nvPr/>
                </p:nvSpPr>
                <p:spPr>
                  <a:xfrm>
                    <a:off x="7682364" y="293142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163" name="TextBox 156"/>
                  <p:cNvSpPr txBox="1">
                    <a:spLocks noRot="1" noChangeAspect="1" noMove="1" noResize="1" noEditPoints="1" noAdjustHandles="1" noChangeArrowheads="1" noChangeShapeType="1" noTextEdit="1"/>
                  </p:cNvSpPr>
                  <p:nvPr/>
                </p:nvSpPr>
                <p:spPr>
                  <a:xfrm>
                    <a:off x="7682364" y="2931426"/>
                    <a:ext cx="654090" cy="461665"/>
                  </a:xfrm>
                  <a:prstGeom prst="rect">
                    <a:avLst/>
                  </a:prstGeom>
                  <a:blipFill rotWithShape="0">
                    <a:blip r:embed="rId21"/>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156"/>
                  <p:cNvSpPr txBox="1"/>
                  <p:nvPr/>
                </p:nvSpPr>
                <p:spPr>
                  <a:xfrm>
                    <a:off x="8475758" y="102255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17</m:t>
                              </m:r>
                            </m:sub>
                          </m:sSub>
                        </m:oMath>
                      </m:oMathPara>
                    </a14:m>
                    <a:endParaRPr lang="en-US" dirty="0"/>
                  </a:p>
                </p:txBody>
              </p:sp>
            </mc:Choice>
            <mc:Fallback xmlns="">
              <p:sp>
                <p:nvSpPr>
                  <p:cNvPr id="164" name="TextBox 156"/>
                  <p:cNvSpPr txBox="1">
                    <a:spLocks noRot="1" noChangeAspect="1" noMove="1" noResize="1" noEditPoints="1" noAdjustHandles="1" noChangeArrowheads="1" noChangeShapeType="1" noTextEdit="1"/>
                  </p:cNvSpPr>
                  <p:nvPr/>
                </p:nvSpPr>
                <p:spPr>
                  <a:xfrm>
                    <a:off x="8475758" y="1022551"/>
                    <a:ext cx="654090" cy="461665"/>
                  </a:xfrm>
                  <a:prstGeom prst="rect">
                    <a:avLst/>
                  </a:prstGeom>
                  <a:blipFill rotWithShape="0">
                    <a:blip r:embed="rId2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156"/>
                  <p:cNvSpPr txBox="1"/>
                  <p:nvPr/>
                </p:nvSpPr>
                <p:spPr>
                  <a:xfrm>
                    <a:off x="9177435" y="2294383"/>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22</m:t>
                              </m:r>
                            </m:sub>
                          </m:sSub>
                        </m:oMath>
                      </m:oMathPara>
                    </a14:m>
                    <a:endParaRPr lang="en-US" dirty="0"/>
                  </a:p>
                </p:txBody>
              </p:sp>
            </mc:Choice>
            <mc:Fallback xmlns="">
              <p:sp>
                <p:nvSpPr>
                  <p:cNvPr id="165" name="TextBox 156"/>
                  <p:cNvSpPr txBox="1">
                    <a:spLocks noRot="1" noChangeAspect="1" noMove="1" noResize="1" noEditPoints="1" noAdjustHandles="1" noChangeArrowheads="1" noChangeShapeType="1" noTextEdit="1"/>
                  </p:cNvSpPr>
                  <p:nvPr/>
                </p:nvSpPr>
                <p:spPr>
                  <a:xfrm>
                    <a:off x="9177435" y="2294383"/>
                    <a:ext cx="661207" cy="461665"/>
                  </a:xfrm>
                  <a:prstGeom prst="rect">
                    <a:avLst/>
                  </a:prstGeom>
                  <a:blipFill rotWithShape="0">
                    <a:blip r:embed="rId2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156"/>
                  <p:cNvSpPr txBox="1"/>
                  <p:nvPr/>
                </p:nvSpPr>
                <p:spPr>
                  <a:xfrm>
                    <a:off x="8899668" y="2848867"/>
                    <a:ext cx="64767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19</m:t>
                              </m:r>
                            </m:sub>
                          </m:sSub>
                        </m:oMath>
                      </m:oMathPara>
                    </a14:m>
                    <a:endParaRPr lang="en-US" dirty="0"/>
                  </a:p>
                </p:txBody>
              </p:sp>
            </mc:Choice>
            <mc:Fallback xmlns="">
              <p:sp>
                <p:nvSpPr>
                  <p:cNvPr id="166" name="TextBox 156"/>
                  <p:cNvSpPr txBox="1">
                    <a:spLocks noRot="1" noChangeAspect="1" noMove="1" noResize="1" noEditPoints="1" noAdjustHandles="1" noChangeArrowheads="1" noChangeShapeType="1" noTextEdit="1"/>
                  </p:cNvSpPr>
                  <p:nvPr/>
                </p:nvSpPr>
                <p:spPr>
                  <a:xfrm>
                    <a:off x="8899668" y="2848867"/>
                    <a:ext cx="647678" cy="461665"/>
                  </a:xfrm>
                  <a:prstGeom prst="rect">
                    <a:avLst/>
                  </a:prstGeom>
                  <a:blipFill rotWithShape="0">
                    <a:blip r:embed="rId2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56"/>
                  <p:cNvSpPr txBox="1"/>
                  <p:nvPr/>
                </p:nvSpPr>
                <p:spPr>
                  <a:xfrm>
                    <a:off x="9151808" y="274783"/>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21</m:t>
                              </m:r>
                            </m:sub>
                          </m:sSub>
                        </m:oMath>
                      </m:oMathPara>
                    </a14:m>
                    <a:endParaRPr lang="en-US" dirty="0"/>
                  </a:p>
                </p:txBody>
              </p:sp>
            </mc:Choice>
            <mc:Fallback xmlns="">
              <p:sp>
                <p:nvSpPr>
                  <p:cNvPr id="167" name="TextBox 156"/>
                  <p:cNvSpPr txBox="1">
                    <a:spLocks noRot="1" noChangeAspect="1" noMove="1" noResize="1" noEditPoints="1" noAdjustHandles="1" noChangeArrowheads="1" noChangeShapeType="1" noTextEdit="1"/>
                  </p:cNvSpPr>
                  <p:nvPr/>
                </p:nvSpPr>
                <p:spPr>
                  <a:xfrm>
                    <a:off x="9151808" y="274783"/>
                    <a:ext cx="661207" cy="461665"/>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9620756" y="968624"/>
                    <a:ext cx="66120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23</m:t>
                              </m:r>
                            </m:sub>
                          </m:sSub>
                        </m:oMath>
                      </m:oMathPara>
                    </a14:m>
                    <a:endParaRPr lang="en-US" dirty="0"/>
                  </a:p>
                </p:txBody>
              </p:sp>
            </mc:Choice>
            <mc:Fallback xmlns="">
              <p:sp>
                <p:nvSpPr>
                  <p:cNvPr id="168" name="TextBox 156"/>
                  <p:cNvSpPr txBox="1">
                    <a:spLocks noRot="1" noChangeAspect="1" noMove="1" noResize="1" noEditPoints="1" noAdjustHandles="1" noChangeArrowheads="1" noChangeShapeType="1" noTextEdit="1"/>
                  </p:cNvSpPr>
                  <p:nvPr/>
                </p:nvSpPr>
                <p:spPr>
                  <a:xfrm>
                    <a:off x="9620756" y="968624"/>
                    <a:ext cx="661207" cy="461665"/>
                  </a:xfrm>
                  <a:prstGeom prst="rect">
                    <a:avLst/>
                  </a:prstGeom>
                  <a:blipFill rotWithShape="0">
                    <a:blip r:embed="rId2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10112106" y="2072924"/>
                    <a:ext cx="6612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24</m:t>
                              </m:r>
                            </m:sub>
                          </m:sSub>
                        </m:oMath>
                      </m:oMathPara>
                    </a14:m>
                    <a:endParaRPr lang="en-US" dirty="0"/>
                  </a:p>
                </p:txBody>
              </p:sp>
            </mc:Choice>
            <mc:Fallback xmlns="">
              <p:sp>
                <p:nvSpPr>
                  <p:cNvPr id="169" name="TextBox 156"/>
                  <p:cNvSpPr txBox="1">
                    <a:spLocks noRot="1" noChangeAspect="1" noMove="1" noResize="1" noEditPoints="1" noAdjustHandles="1" noChangeArrowheads="1" noChangeShapeType="1" noTextEdit="1"/>
                  </p:cNvSpPr>
                  <p:nvPr/>
                </p:nvSpPr>
                <p:spPr>
                  <a:xfrm>
                    <a:off x="10112106" y="2072924"/>
                    <a:ext cx="661207" cy="461665"/>
                  </a:xfrm>
                  <a:prstGeom prst="rect">
                    <a:avLst/>
                  </a:prstGeom>
                  <a:blipFill rotWithShape="0">
                    <a:blip r:embed="rId27"/>
                    <a:stretch>
                      <a:fillRect b="-1333"/>
                    </a:stretch>
                  </a:blipFill>
                </p:spPr>
                <p:txBody>
                  <a:bodyPr/>
                  <a:lstStyle/>
                  <a:p>
                    <a:r>
                      <a:rPr lang="en-US">
                        <a:noFill/>
                      </a:rPr>
                      <a:t> </a:t>
                    </a:r>
                  </a:p>
                </p:txBody>
              </p:sp>
            </mc:Fallback>
          </mc:AlternateContent>
          <p:sp>
            <p:nvSpPr>
              <p:cNvPr id="40" name="Oval 39"/>
              <p:cNvSpPr/>
              <p:nvPr/>
            </p:nvSpPr>
            <p:spPr>
              <a:xfrm>
                <a:off x="6231923" y="545283"/>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1" name="Oval 40"/>
              <p:cNvSpPr/>
              <p:nvPr/>
            </p:nvSpPr>
            <p:spPr>
              <a:xfrm>
                <a:off x="6955998" y="152046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2" name="Oval 41"/>
              <p:cNvSpPr/>
              <p:nvPr/>
            </p:nvSpPr>
            <p:spPr>
              <a:xfrm>
                <a:off x="6955998" y="2406277"/>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3" name="Oval 42"/>
              <p:cNvSpPr/>
              <p:nvPr/>
            </p:nvSpPr>
            <p:spPr>
              <a:xfrm>
                <a:off x="6960900" y="325091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4" name="Oval 43"/>
              <p:cNvSpPr/>
              <p:nvPr/>
            </p:nvSpPr>
            <p:spPr>
              <a:xfrm>
                <a:off x="8717336" y="545283"/>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5" name="Oval 44"/>
              <p:cNvSpPr/>
              <p:nvPr/>
            </p:nvSpPr>
            <p:spPr>
              <a:xfrm>
                <a:off x="8007072" y="1512874"/>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6" name="Oval 45"/>
              <p:cNvSpPr/>
              <p:nvPr/>
            </p:nvSpPr>
            <p:spPr>
              <a:xfrm>
                <a:off x="8714249" y="2589169"/>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7" name="Oval 46"/>
              <p:cNvSpPr/>
              <p:nvPr/>
            </p:nvSpPr>
            <p:spPr>
              <a:xfrm>
                <a:off x="8720660" y="3238859"/>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8" name="Oval 47"/>
              <p:cNvSpPr/>
              <p:nvPr/>
            </p:nvSpPr>
            <p:spPr>
              <a:xfrm>
                <a:off x="10023101" y="54531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49" name="Oval 48"/>
              <p:cNvSpPr/>
              <p:nvPr/>
            </p:nvSpPr>
            <p:spPr>
              <a:xfrm>
                <a:off x="10030187" y="1582765"/>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0" name="Oval 49"/>
              <p:cNvSpPr/>
              <p:nvPr/>
            </p:nvSpPr>
            <p:spPr>
              <a:xfrm>
                <a:off x="10037405" y="2589168"/>
                <a:ext cx="358017" cy="38863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mc:AlternateContent xmlns:mc="http://schemas.openxmlformats.org/markup-compatibility/2006" xmlns:a14="http://schemas.microsoft.com/office/drawing/2010/main">
            <mc:Choice Requires="a14">
              <p:sp>
                <p:nvSpPr>
                  <p:cNvPr id="51" name="TextBox 156"/>
                  <p:cNvSpPr txBox="1"/>
                  <p:nvPr/>
                </p:nvSpPr>
                <p:spPr>
                  <a:xfrm>
                    <a:off x="6592397" y="274533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51" name="TextBox 156"/>
                  <p:cNvSpPr txBox="1">
                    <a:spLocks noRot="1" noChangeAspect="1" noMove="1" noResize="1" noEditPoints="1" noAdjustHandles="1" noChangeArrowheads="1" noChangeShapeType="1" noTextEdit="1"/>
                  </p:cNvSpPr>
                  <p:nvPr/>
                </p:nvSpPr>
                <p:spPr>
                  <a:xfrm>
                    <a:off x="6592397" y="2745337"/>
                    <a:ext cx="654090" cy="461665"/>
                  </a:xfrm>
                  <a:prstGeom prst="rect">
                    <a:avLst/>
                  </a:prstGeom>
                  <a:blipFill rotWithShape="0">
                    <a:blip r:embed="rId28"/>
                    <a:stretch>
                      <a:fillRect b="-1316"/>
                    </a:stretch>
                  </a:blipFill>
                </p:spPr>
                <p:txBody>
                  <a:bodyPr/>
                  <a:lstStyle/>
                  <a:p>
                    <a:r>
                      <a:rPr lang="en-US">
                        <a:noFill/>
                      </a:rPr>
                      <a:t> </a:t>
                    </a:r>
                  </a:p>
                </p:txBody>
              </p:sp>
            </mc:Fallback>
          </mc:AlternateContent>
        </p:grpSp>
        <p:cxnSp>
          <p:nvCxnSpPr>
            <p:cNvPr id="8" name="Straight Connector 7"/>
            <p:cNvCxnSpPr>
              <a:stCxn id="40" idx="6"/>
              <a:endCxn id="44" idx="2"/>
            </p:cNvCxnSpPr>
            <p:nvPr/>
          </p:nvCxnSpPr>
          <p:spPr>
            <a:xfrm>
              <a:off x="3881855" y="1200244"/>
              <a:ext cx="21273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4" idx="6"/>
              <a:endCxn id="48" idx="2"/>
            </p:cNvCxnSpPr>
            <p:nvPr/>
          </p:nvCxnSpPr>
          <p:spPr>
            <a:xfrm>
              <a:off x="6367268" y="1200244"/>
              <a:ext cx="947748" cy="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8" idx="4"/>
              <a:endCxn id="49" idx="0"/>
            </p:cNvCxnSpPr>
            <p:nvPr/>
          </p:nvCxnSpPr>
          <p:spPr>
            <a:xfrm>
              <a:off x="7494025" y="1394594"/>
              <a:ext cx="7086" cy="6488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9" idx="4"/>
              <a:endCxn id="50" idx="0"/>
            </p:cNvCxnSpPr>
            <p:nvPr/>
          </p:nvCxnSpPr>
          <p:spPr>
            <a:xfrm>
              <a:off x="7501111" y="2432044"/>
              <a:ext cx="7218" cy="617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2" name="图片 2"/>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157012" y="2555765"/>
            <a:ext cx="202454" cy="358634"/>
          </a:xfrm>
          <a:prstGeom prst="rect">
            <a:avLst/>
          </a:prstGeom>
          <a:solidFill>
            <a:srgbClr val="FF0000"/>
          </a:solidFill>
          <a:ln w="38100">
            <a:noFill/>
            <a:miter lim="800000"/>
            <a:headEnd/>
            <a:tailEnd/>
          </a:ln>
        </p:spPr>
      </p:pic>
      <p:cxnSp>
        <p:nvCxnSpPr>
          <p:cNvPr id="53" name="Straight Connector 52"/>
          <p:cNvCxnSpPr>
            <a:stCxn id="45" idx="5"/>
            <a:endCxn id="46" idx="1"/>
          </p:cNvCxnSpPr>
          <p:nvPr/>
        </p:nvCxnSpPr>
        <p:spPr>
          <a:xfrm>
            <a:off x="3011878" y="2288989"/>
            <a:ext cx="454020" cy="801488"/>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1" idx="6"/>
            <a:endCxn id="45" idx="2"/>
          </p:cNvCxnSpPr>
          <p:nvPr/>
        </p:nvCxnSpPr>
        <p:spPr>
          <a:xfrm flipV="1">
            <a:off x="2013234" y="2151586"/>
            <a:ext cx="693057" cy="759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5" idx="7"/>
            <a:endCxn id="44" idx="3"/>
          </p:cNvCxnSpPr>
          <p:nvPr/>
        </p:nvCxnSpPr>
        <p:spPr>
          <a:xfrm flipV="1">
            <a:off x="3011878" y="1321398"/>
            <a:ext cx="457107" cy="692784"/>
          </a:xfrm>
          <a:prstGeom prst="line">
            <a:avLst/>
          </a:prstGeom>
          <a:ln w="76200">
            <a:solidFill>
              <a:srgbClr val="FF5050"/>
            </a:solidFill>
            <a:prstDash val="sysDot"/>
          </a:ln>
        </p:spPr>
        <p:style>
          <a:lnRef idx="1">
            <a:schemeClr val="accent1"/>
          </a:lnRef>
          <a:fillRef idx="0">
            <a:schemeClr val="accent1"/>
          </a:fillRef>
          <a:effectRef idx="0">
            <a:schemeClr val="accent1"/>
          </a:effectRef>
          <a:fontRef idx="minor">
            <a:schemeClr val="tx1"/>
          </a:fontRef>
        </p:style>
      </p:cxnSp>
      <p:cxnSp>
        <p:nvCxnSpPr>
          <p:cNvPr id="68" name="Curved Connector 67"/>
          <p:cNvCxnSpPr/>
          <p:nvPr/>
        </p:nvCxnSpPr>
        <p:spPr>
          <a:xfrm rot="5400000">
            <a:off x="2988558" y="2132252"/>
            <a:ext cx="765055" cy="81975"/>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5" idx="7"/>
            <a:endCxn id="44" idx="3"/>
          </p:cNvCxnSpPr>
          <p:nvPr/>
        </p:nvCxnSpPr>
        <p:spPr>
          <a:xfrm flipV="1">
            <a:off x="3011878" y="1321398"/>
            <a:ext cx="457107" cy="692784"/>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254659" y="601051"/>
            <a:ext cx="2748316" cy="461665"/>
          </a:xfrm>
          <a:prstGeom prst="rect">
            <a:avLst/>
          </a:prstGeom>
          <a:noFill/>
        </p:spPr>
        <p:txBody>
          <a:bodyPr wrap="none" rtlCol="0">
            <a:spAutoFit/>
          </a:bodyPr>
          <a:lstStyle/>
          <a:p>
            <a:r>
              <a:rPr lang="en-US" altLang="zh-CN" sz="2400"/>
              <a:t>Backward transition:</a:t>
            </a:r>
            <a:endParaRPr lang="en-US" sz="2400"/>
          </a:p>
        </p:txBody>
      </p:sp>
      <p:pic>
        <p:nvPicPr>
          <p:cNvPr id="73" name="Picture 7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254659" y="1120007"/>
            <a:ext cx="748561" cy="373709"/>
          </a:xfrm>
          <a:prstGeom prst="rect">
            <a:avLst/>
          </a:prstGeom>
        </p:spPr>
      </p:pic>
      <p:sp>
        <p:nvSpPr>
          <p:cNvPr id="74" name="Right Arrow 73"/>
          <p:cNvSpPr/>
          <p:nvPr/>
        </p:nvSpPr>
        <p:spPr>
          <a:xfrm>
            <a:off x="7247317" y="1177646"/>
            <a:ext cx="732141"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p:cNvSpPr txBox="1"/>
              <p:nvPr/>
            </p:nvSpPr>
            <p:spPr>
              <a:xfrm>
                <a:off x="8148359" y="1045650"/>
                <a:ext cx="2420021" cy="461665"/>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𝑖</m:t>
                        </m:r>
                      </m:sub>
                    </m:sSub>
                  </m:oMath>
                </a14:m>
                <a:r>
                  <a:rPr lang="en-US" sz="240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a14:m>
                <a:endParaRPr lang="en-US" sz="2400">
                  <a:latin typeface="Times New Roman" panose="02020603050405020304" pitchFamily="18" charset="0"/>
                  <a:cs typeface="Times New Roman" panose="02020603050405020304" pitchFamily="18"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8148359" y="1045650"/>
                <a:ext cx="2420021" cy="461665"/>
              </a:xfrm>
              <a:prstGeom prst="rect">
                <a:avLst/>
              </a:prstGeom>
              <a:blipFill rotWithShape="0">
                <a:blip r:embed="rId31"/>
                <a:stretch>
                  <a:fillRect l="-756" t="-10667" b="-30667"/>
                </a:stretch>
              </a:blipFill>
            </p:spPr>
            <p:txBody>
              <a:bodyPr/>
              <a:lstStyle/>
              <a:p>
                <a:r>
                  <a:rPr lang="en-US">
                    <a:noFill/>
                  </a:rPr>
                  <a:t> </a:t>
                </a:r>
              </a:p>
            </p:txBody>
          </p:sp>
        </mc:Fallback>
      </mc:AlternateContent>
      <p:sp>
        <p:nvSpPr>
          <p:cNvPr id="76" name="TextBox 75"/>
          <p:cNvSpPr txBox="1"/>
          <p:nvPr/>
        </p:nvSpPr>
        <p:spPr>
          <a:xfrm>
            <a:off x="6254659" y="1519120"/>
            <a:ext cx="5615397" cy="4708981"/>
          </a:xfrm>
          <a:prstGeom prst="rect">
            <a:avLst/>
          </a:prstGeom>
          <a:noFill/>
        </p:spPr>
        <p:txBody>
          <a:bodyPr wrap="square" rtlCol="0">
            <a:spAutoFit/>
          </a:bodyPr>
          <a:lstStyle/>
          <a:p>
            <a:r>
              <a:rPr lang="en-US" altLang="zh-CN" sz="2000" b="1">
                <a:solidFill>
                  <a:srgbClr val="FF0000"/>
                </a:solidFill>
              </a:rPr>
              <a:t>Scheme 2</a:t>
            </a:r>
            <a:r>
              <a:rPr lang="zh-CN" altLang="en-US" sz="2000" b="1">
                <a:solidFill>
                  <a:srgbClr val="FF0000"/>
                </a:solidFill>
              </a:rPr>
              <a:t>：</a:t>
            </a:r>
            <a:endParaRPr lang="en-US" altLang="zh-CN" sz="2000" b="1">
              <a:solidFill>
                <a:srgbClr val="FF0000"/>
              </a:solidFill>
            </a:endParaRPr>
          </a:p>
          <a:p>
            <a:pPr marL="342900" indent="-342900">
              <a:buFont typeface="Arial" panose="020B0604020202020204" pitchFamily="34" charset="0"/>
              <a:buChar char="•"/>
            </a:pPr>
            <a:r>
              <a:rPr lang="en-US" altLang="zh-CN" sz="2000"/>
              <a:t>Do not remove the last segment to restore the corresponding forward transition.</a:t>
            </a:r>
          </a:p>
          <a:p>
            <a:pPr marL="342900" indent="-342900">
              <a:buFont typeface="Arial" panose="020B0604020202020204" pitchFamily="34" charset="0"/>
              <a:buChar char="•"/>
            </a:pPr>
            <a:r>
              <a:rPr lang="en-US" altLang="zh-CN" sz="2000"/>
              <a:t>From the last segment (s</a:t>
            </a:r>
            <a:r>
              <a:rPr lang="en-US" altLang="zh-CN" sz="1200"/>
              <a:t>17</a:t>
            </a:r>
            <a:r>
              <a:rPr lang="en-US" altLang="zh-CN" sz="2000"/>
              <a:t>):</a:t>
            </a:r>
          </a:p>
          <a:p>
            <a:pPr marL="800100" lvl="1" indent="-342900">
              <a:buFont typeface="Courier New" panose="02070309020205020404" pitchFamily="49" charset="0"/>
              <a:buChar char="o"/>
            </a:pPr>
            <a:r>
              <a:rPr lang="en-US" sz="2000"/>
              <a:t>No. of possible backward transitions:  5. (same as forward, use multi-hop transitions if required)</a:t>
            </a:r>
          </a:p>
          <a:p>
            <a:pPr marL="800100" lvl="1" indent="-342900">
              <a:buFont typeface="Courier New" panose="02070309020205020404" pitchFamily="49" charset="0"/>
              <a:buChar char="o"/>
            </a:pPr>
            <a:r>
              <a:rPr lang="en-US" sz="2000"/>
              <a:t>Backward transition values: 0, 1, 2, 3, 4</a:t>
            </a:r>
          </a:p>
          <a:p>
            <a:pPr marL="800100" lvl="1" indent="-342900">
              <a:buFont typeface="Courier New" panose="02070309020205020404" pitchFamily="49" charset="0"/>
              <a:buChar char="o"/>
            </a:pPr>
            <a:r>
              <a:rPr lang="en-US" sz="2000"/>
              <a:t>Assign the backward transition values.</a:t>
            </a:r>
          </a:p>
          <a:p>
            <a:pPr marL="800100" lvl="1" indent="-342900">
              <a:buFont typeface="Courier New" panose="02070309020205020404" pitchFamily="49" charset="0"/>
              <a:buChar char="o"/>
            </a:pPr>
            <a:r>
              <a:rPr lang="en-US" sz="2000"/>
              <a:t>Calculate pick value = R2 mod 5 = 4 (same as forward)</a:t>
            </a:r>
          </a:p>
          <a:p>
            <a:pPr marL="800100" lvl="1" indent="-342900">
              <a:buFont typeface="Courier New" panose="02070309020205020404" pitchFamily="49" charset="0"/>
              <a:buChar char="o"/>
            </a:pPr>
            <a:r>
              <a:rPr lang="en-US" sz="2000"/>
              <a:t>Do the backward transition, the transition with value 4 shall be picked. To pick the right segment (</a:t>
            </a:r>
            <a:r>
              <a:rPr lang="en-US" altLang="zh-CN" sz="2000"/>
              <a:t>s</a:t>
            </a:r>
            <a:r>
              <a:rPr lang="en-US" altLang="zh-CN" sz="1200"/>
              <a:t>14</a:t>
            </a:r>
            <a:r>
              <a:rPr lang="en-US" sz="2000"/>
              <a:t>), 4 should be assigned to this backward transition.</a:t>
            </a:r>
            <a:endParaRPr lang="en-US" altLang="zh-CN" sz="2000"/>
          </a:p>
        </p:txBody>
      </p:sp>
      <p:sp>
        <p:nvSpPr>
          <p:cNvPr id="77" name="Oval 76"/>
          <p:cNvSpPr/>
          <p:nvPr/>
        </p:nvSpPr>
        <p:spPr>
          <a:xfrm>
            <a:off x="8451529" y="1045649"/>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8" name="Oval 77"/>
          <p:cNvSpPr/>
          <p:nvPr/>
        </p:nvSpPr>
        <p:spPr>
          <a:xfrm>
            <a:off x="8084026" y="1045650"/>
            <a:ext cx="525870" cy="532791"/>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79" name="Straight Connector 78"/>
          <p:cNvCxnSpPr>
            <a:stCxn id="40" idx="6"/>
            <a:endCxn id="44" idx="2"/>
          </p:cNvCxnSpPr>
          <p:nvPr/>
        </p:nvCxnSpPr>
        <p:spPr>
          <a:xfrm>
            <a:off x="1289159" y="1183995"/>
            <a:ext cx="2127396" cy="0"/>
          </a:xfrm>
          <a:prstGeom prst="line">
            <a:avLst/>
          </a:prstGeom>
          <a:ln w="762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104661" y="4315970"/>
            <a:ext cx="2721386" cy="369332"/>
          </a:xfrm>
          <a:prstGeom prst="rect">
            <a:avLst/>
          </a:prstGeom>
          <a:noFill/>
        </p:spPr>
        <p:txBody>
          <a:bodyPr wrap="none" rtlCol="0">
            <a:spAutoFit/>
          </a:bodyPr>
          <a:lstStyle/>
          <a:p>
            <a:r>
              <a:rPr lang="en-US" altLang="zh-CN"/>
              <a:t>Backward c</a:t>
            </a:r>
            <a:r>
              <a:rPr lang="en-US"/>
              <a:t>andidate region</a:t>
            </a:r>
          </a:p>
        </p:txBody>
      </p:sp>
      <p:cxnSp>
        <p:nvCxnSpPr>
          <p:cNvPr id="81" name="Straight Connector 80"/>
          <p:cNvCxnSpPr>
            <a:stCxn id="44" idx="6"/>
            <a:endCxn id="48" idx="2"/>
          </p:cNvCxnSpPr>
          <p:nvPr/>
        </p:nvCxnSpPr>
        <p:spPr>
          <a:xfrm>
            <a:off x="3774572" y="1183995"/>
            <a:ext cx="947748" cy="32"/>
          </a:xfrm>
          <a:prstGeom prst="line">
            <a:avLst/>
          </a:prstGeom>
          <a:ln w="762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41" idx="6"/>
            <a:endCxn id="45" idx="2"/>
          </p:cNvCxnSpPr>
          <p:nvPr/>
        </p:nvCxnSpPr>
        <p:spPr>
          <a:xfrm flipV="1">
            <a:off x="2013234" y="2151586"/>
            <a:ext cx="693057" cy="7594"/>
          </a:xfrm>
          <a:prstGeom prst="line">
            <a:avLst/>
          </a:prstGeom>
          <a:ln w="762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45" idx="5"/>
            <a:endCxn id="46" idx="1"/>
          </p:cNvCxnSpPr>
          <p:nvPr/>
        </p:nvCxnSpPr>
        <p:spPr>
          <a:xfrm>
            <a:off x="3011878" y="2288989"/>
            <a:ext cx="454020" cy="801488"/>
          </a:xfrm>
          <a:prstGeom prst="line">
            <a:avLst/>
          </a:prstGeom>
          <a:ln w="762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49" idx="0"/>
            <a:endCxn id="48" idx="4"/>
          </p:cNvCxnSpPr>
          <p:nvPr/>
        </p:nvCxnSpPr>
        <p:spPr>
          <a:xfrm flipH="1" flipV="1">
            <a:off x="4901329" y="1378345"/>
            <a:ext cx="7086" cy="648813"/>
          </a:xfrm>
          <a:prstGeom prst="line">
            <a:avLst/>
          </a:prstGeom>
          <a:ln w="762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301534" y="4496867"/>
            <a:ext cx="720158" cy="3570"/>
          </a:xfrm>
          <a:prstGeom prst="line">
            <a:avLst/>
          </a:prstGeom>
          <a:ln w="762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04" name="Curved Connector 103"/>
          <p:cNvCxnSpPr>
            <a:endCxn id="37" idx="2"/>
          </p:cNvCxnSpPr>
          <p:nvPr/>
        </p:nvCxnSpPr>
        <p:spPr>
          <a:xfrm flipV="1">
            <a:off x="3610659" y="1180841"/>
            <a:ext cx="570972" cy="516935"/>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p:cNvCxnSpPr>
            <a:stCxn id="34" idx="1"/>
          </p:cNvCxnSpPr>
          <p:nvPr/>
        </p:nvCxnSpPr>
        <p:spPr>
          <a:xfrm rot="10800000" flipV="1">
            <a:off x="2434701" y="1697777"/>
            <a:ext cx="740277" cy="228990"/>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p:cNvCxnSpPr/>
          <p:nvPr/>
        </p:nvCxnSpPr>
        <p:spPr>
          <a:xfrm flipV="1">
            <a:off x="3551372" y="1667791"/>
            <a:ext cx="1252522" cy="75228"/>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7" name="Curved Connector 106"/>
          <p:cNvCxnSpPr>
            <a:stCxn id="34" idx="1"/>
            <a:endCxn id="31" idx="2"/>
          </p:cNvCxnSpPr>
          <p:nvPr/>
        </p:nvCxnSpPr>
        <p:spPr>
          <a:xfrm rot="10800000">
            <a:off x="2348737" y="1188793"/>
            <a:ext cx="826240" cy="508985"/>
          </a:xfrm>
          <a:prstGeom prst="curvedConnector2">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2504848" y="1497445"/>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4</a:t>
            </a:r>
          </a:p>
        </p:txBody>
      </p:sp>
      <p:sp>
        <p:nvSpPr>
          <p:cNvPr id="122" name="TextBox 121"/>
          <p:cNvSpPr txBox="1"/>
          <p:nvPr/>
        </p:nvSpPr>
        <p:spPr>
          <a:xfrm>
            <a:off x="2728696" y="1249520"/>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3</a:t>
            </a:r>
          </a:p>
        </p:txBody>
      </p:sp>
      <p:sp>
        <p:nvSpPr>
          <p:cNvPr id="123" name="TextBox 122"/>
          <p:cNvSpPr txBox="1"/>
          <p:nvPr/>
        </p:nvSpPr>
        <p:spPr>
          <a:xfrm>
            <a:off x="3379590" y="1913876"/>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2</a:t>
            </a:r>
          </a:p>
        </p:txBody>
      </p:sp>
      <p:sp>
        <p:nvSpPr>
          <p:cNvPr id="124" name="TextBox 123"/>
          <p:cNvSpPr txBox="1"/>
          <p:nvPr/>
        </p:nvSpPr>
        <p:spPr>
          <a:xfrm>
            <a:off x="4024215" y="1648337"/>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1</a:t>
            </a:r>
          </a:p>
        </p:txBody>
      </p:sp>
      <p:sp>
        <p:nvSpPr>
          <p:cNvPr id="125" name="TextBox 124"/>
          <p:cNvSpPr txBox="1"/>
          <p:nvPr/>
        </p:nvSpPr>
        <p:spPr>
          <a:xfrm>
            <a:off x="3726164" y="1202571"/>
            <a:ext cx="33855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0</a:t>
            </a:r>
          </a:p>
        </p:txBody>
      </p:sp>
      <mc:AlternateContent xmlns:mc="http://schemas.openxmlformats.org/markup-compatibility/2006" xmlns:a14="http://schemas.microsoft.com/office/drawing/2010/main">
        <mc:Choice Requires="a14">
          <p:sp>
            <p:nvSpPr>
              <p:cNvPr id="126" name="TextBox 125"/>
              <p:cNvSpPr txBox="1"/>
              <p:nvPr/>
            </p:nvSpPr>
            <p:spPr>
              <a:xfrm>
                <a:off x="659086" y="4657031"/>
                <a:ext cx="5089021" cy="1477328"/>
              </a:xfrm>
              <a:prstGeom prst="rect">
                <a:avLst/>
              </a:prstGeom>
              <a:solidFill>
                <a:srgbClr val="FFCCCC"/>
              </a:solidFill>
            </p:spPr>
            <p:txBody>
              <a:bodyPr wrap="square" rtlCol="0">
                <a:spAutoFit/>
              </a:bodyPr>
              <a:lstStyle/>
              <a:p>
                <a:r>
                  <a:rPr lang="en-US" b="1">
                    <a:solidFill>
                      <a:srgbClr val="FF0000"/>
                    </a:solidFill>
                  </a:rPr>
                  <a:t>Collision:</a:t>
                </a:r>
              </a:p>
              <a:p>
                <a:r>
                  <a:rPr lang="en-US"/>
                  <a:t>If any of forward transitions from </a:t>
                </a:r>
                <a:r>
                  <a:rPr lang="en-US" altLang="zh-CN"/>
                  <a:t>other segments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13</m:t>
                        </m:r>
                      </m:sub>
                    </m:sSub>
                  </m:oMath>
                </a14:m>
                <a:r>
                  <a:rPr lang="en-US" altLang="zh-CN"/>
                  <a:t>,</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b="0" i="1" smtClean="0">
                            <a:latin typeface="Cambria Math" panose="02040503050406030204" pitchFamily="18" charset="0"/>
                          </a:rPr>
                          <m:t>8</m:t>
                        </m:r>
                      </m:sub>
                    </m:sSub>
                  </m:oMath>
                </a14:m>
                <a:r>
                  <a:rPr lang="en-US" altLang="zh-CN"/>
                  <a:t>,</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21</m:t>
                        </m:r>
                      </m:sub>
                    </m:sSub>
                  </m:oMath>
                </a14:m>
                <a:r>
                  <a:rPr lang="en-US" altLang="zh-CN"/>
                  <a:t>,</a:t>
                </a:r>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23</m:t>
                        </m:r>
                      </m:sub>
                    </m:sSub>
                  </m:oMath>
                </a14:m>
                <a:r>
                  <a:rPr lang="en-US" altLang="zh-CN"/>
                  <a:t>)within backward candidate region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b="0" i="1" smtClean="0">
                            <a:latin typeface="Cambria Math" panose="02040503050406030204" pitchFamily="18" charset="0"/>
                          </a:rPr>
                          <m:t>7</m:t>
                        </m:r>
                      </m:sub>
                    </m:sSub>
                  </m:oMath>
                </a14:m>
                <a:r>
                  <a:rPr lang="en-US"/>
                  <a:t> has forward transition value 4, 4 has to be assigned to multiple backward transitions.</a:t>
                </a:r>
              </a:p>
            </p:txBody>
          </p:sp>
        </mc:Choice>
        <mc:Fallback xmlns="">
          <p:sp>
            <p:nvSpPr>
              <p:cNvPr id="126" name="TextBox 125"/>
              <p:cNvSpPr txBox="1">
                <a:spLocks noRot="1" noChangeAspect="1" noMove="1" noResize="1" noEditPoints="1" noAdjustHandles="1" noChangeArrowheads="1" noChangeShapeType="1" noTextEdit="1"/>
              </p:cNvSpPr>
              <p:nvPr/>
            </p:nvSpPr>
            <p:spPr>
              <a:xfrm>
                <a:off x="659086" y="4657031"/>
                <a:ext cx="5089021" cy="1477328"/>
              </a:xfrm>
              <a:prstGeom prst="rect">
                <a:avLst/>
              </a:prstGeom>
              <a:blipFill rotWithShape="0">
                <a:blip r:embed="rId32"/>
                <a:stretch>
                  <a:fillRect l="-958" t="-2479" r="-479" b="-5785"/>
                </a:stretch>
              </a:blipFill>
            </p:spPr>
            <p:txBody>
              <a:bodyPr/>
              <a:lstStyle/>
              <a:p>
                <a:r>
                  <a:rPr lang="en-US">
                    <a:noFill/>
                  </a:rPr>
                  <a:t> </a:t>
                </a:r>
              </a:p>
            </p:txBody>
          </p:sp>
        </mc:Fallback>
      </mc:AlternateContent>
      <p:sp>
        <p:nvSpPr>
          <p:cNvPr id="127" name="TextBox 126"/>
          <p:cNvSpPr txBox="1"/>
          <p:nvPr/>
        </p:nvSpPr>
        <p:spPr>
          <a:xfrm>
            <a:off x="661082" y="6109386"/>
            <a:ext cx="10447020" cy="830997"/>
          </a:xfrm>
          <a:prstGeom prst="rect">
            <a:avLst/>
          </a:prstGeom>
          <a:noFill/>
        </p:spPr>
        <p:txBody>
          <a:bodyPr wrap="square" rtlCol="0">
            <a:spAutoFit/>
          </a:bodyPr>
          <a:lstStyle/>
          <a:p>
            <a:r>
              <a:rPr lang="en-US" sz="2400"/>
              <a:t>We propose Reversible Pre-assignment-based Local Expansion to carefully </a:t>
            </a:r>
            <a:r>
              <a:rPr lang="en-US" altLang="zh-CN" sz="2400"/>
              <a:t>pre-</a:t>
            </a:r>
            <a:r>
              <a:rPr lang="en-US" sz="2400"/>
              <a:t>assign transition values to avoid collisions in scheme 2.</a:t>
            </a:r>
          </a:p>
        </p:txBody>
      </p:sp>
    </p:spTree>
    <p:extLst>
      <p:ext uri="{BB962C8B-B14F-4D97-AF65-F5344CB8AC3E}">
        <p14:creationId xmlns:p14="http://schemas.microsoft.com/office/powerpoint/2010/main" val="238428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par>
                                <p:cTn id="41" presetID="10" presetClass="entr" presetSubtype="0" fill="hold" nodeType="withEffect">
                                  <p:stCondLst>
                                    <p:cond delay="0"/>
                                  </p:stCondLst>
                                  <p:childTnLst>
                                    <p:set>
                                      <p:cBhvr>
                                        <p:cTn id="42" dur="1" fill="hold">
                                          <p:stCondLst>
                                            <p:cond delay="0"/>
                                          </p:stCondLst>
                                        </p:cTn>
                                        <p:tgtEl>
                                          <p:spTgt spid="76">
                                            <p:txEl>
                                              <p:pRg st="0" end="0"/>
                                            </p:txEl>
                                          </p:spTgt>
                                        </p:tgtEl>
                                        <p:attrNameLst>
                                          <p:attrName>style.visibility</p:attrName>
                                        </p:attrNameLst>
                                      </p:cBhvr>
                                      <p:to>
                                        <p:strVal val="visible"/>
                                      </p:to>
                                    </p:set>
                                    <p:animEffect transition="in" filter="fade">
                                      <p:cBhvr>
                                        <p:cTn id="43" dur="500"/>
                                        <p:tgtEl>
                                          <p:spTgt spid="7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6">
                                            <p:txEl>
                                              <p:pRg st="1" end="1"/>
                                            </p:txEl>
                                          </p:spTgt>
                                        </p:tgtEl>
                                        <p:attrNameLst>
                                          <p:attrName>style.visibility</p:attrName>
                                        </p:attrNameLst>
                                      </p:cBhvr>
                                      <p:to>
                                        <p:strVal val="visible"/>
                                      </p:to>
                                    </p:set>
                                    <p:animEffect transition="in" filter="fade">
                                      <p:cBhvr>
                                        <p:cTn id="48" dur="500"/>
                                        <p:tgtEl>
                                          <p:spTgt spid="76">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6">
                                            <p:txEl>
                                              <p:pRg st="2" end="2"/>
                                            </p:txEl>
                                          </p:spTgt>
                                        </p:tgtEl>
                                        <p:attrNameLst>
                                          <p:attrName>style.visibility</p:attrName>
                                        </p:attrNameLst>
                                      </p:cBhvr>
                                      <p:to>
                                        <p:strVal val="visible"/>
                                      </p:to>
                                    </p:set>
                                    <p:animEffect transition="in" filter="fade">
                                      <p:cBhvr>
                                        <p:cTn id="53" dur="500"/>
                                        <p:tgtEl>
                                          <p:spTgt spid="76">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53"/>
                                        </p:tgtEl>
                                      </p:cBhvr>
                                    </p:animEffect>
                                    <p:set>
                                      <p:cBhvr>
                                        <p:cTn id="58" dur="1" fill="hold">
                                          <p:stCondLst>
                                            <p:cond delay="499"/>
                                          </p:stCondLst>
                                        </p:cTn>
                                        <p:tgtEl>
                                          <p:spTgt spid="5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5"/>
                                        </p:tgtEl>
                                      </p:cBhvr>
                                    </p:animEffect>
                                    <p:set>
                                      <p:cBhvr>
                                        <p:cTn id="61" dur="1" fill="hold">
                                          <p:stCondLst>
                                            <p:cond delay="499"/>
                                          </p:stCondLst>
                                        </p:cTn>
                                        <p:tgtEl>
                                          <p:spTgt spid="5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6">
                                            <p:txEl>
                                              <p:pRg st="3" end="3"/>
                                            </p:txEl>
                                          </p:spTgt>
                                        </p:tgtEl>
                                        <p:attrNameLst>
                                          <p:attrName>style.visibility</p:attrName>
                                        </p:attrNameLst>
                                      </p:cBhvr>
                                      <p:to>
                                        <p:strVal val="visible"/>
                                      </p:to>
                                    </p:set>
                                    <p:animEffect transition="in" filter="fade">
                                      <p:cBhvr>
                                        <p:cTn id="66" dur="500"/>
                                        <p:tgtEl>
                                          <p:spTgt spid="76">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fade">
                                      <p:cBhvr>
                                        <p:cTn id="71" dur="500"/>
                                        <p:tgtEl>
                                          <p:spTgt spid="79"/>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500"/>
                                        <p:tgtEl>
                                          <p:spTgt spid="82"/>
                                        </p:tgtEl>
                                      </p:cBhvr>
                                    </p:animEffect>
                                  </p:childTnLst>
                                </p:cTn>
                              </p:par>
                              <p:par>
                                <p:cTn id="78" presetID="10" presetClass="entr" presetSubtype="0" fill="hold"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par>
                                <p:cTn id="81" presetID="10" presetClass="entr" presetSubtype="0" fill="hold" nodeType="with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fade">
                                      <p:cBhvr>
                                        <p:cTn id="83" dur="500"/>
                                        <p:tgtEl>
                                          <p:spTgt spid="8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500"/>
                                        <p:tgtEl>
                                          <p:spTgt spid="80"/>
                                        </p:tgtEl>
                                      </p:cBhvr>
                                    </p:animEffect>
                                  </p:childTnLst>
                                </p:cTn>
                              </p:par>
                              <p:par>
                                <p:cTn id="87" presetID="10" presetClass="entr" presetSubtype="0" fill="hold"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fade">
                                      <p:cBhvr>
                                        <p:cTn id="89" dur="500"/>
                                        <p:tgtEl>
                                          <p:spTgt spid="8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par>
                                <p:cTn id="95" presetID="10" presetClass="entr" presetSubtype="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fade">
                                      <p:cBhvr>
                                        <p:cTn id="97" dur="500"/>
                                        <p:tgtEl>
                                          <p:spTgt spid="68"/>
                                        </p:tgtEl>
                                      </p:cBhvr>
                                    </p:animEffect>
                                  </p:childTnLst>
                                </p:cTn>
                              </p:par>
                              <p:par>
                                <p:cTn id="98" presetID="10" presetClass="entr" presetSubtype="0" fill="hold" nodeType="withEffect">
                                  <p:stCondLst>
                                    <p:cond delay="0"/>
                                  </p:stCondLst>
                                  <p:childTnLst>
                                    <p:set>
                                      <p:cBhvr>
                                        <p:cTn id="99" dur="1" fill="hold">
                                          <p:stCondLst>
                                            <p:cond delay="0"/>
                                          </p:stCondLst>
                                        </p:cTn>
                                        <p:tgtEl>
                                          <p:spTgt spid="104"/>
                                        </p:tgtEl>
                                        <p:attrNameLst>
                                          <p:attrName>style.visibility</p:attrName>
                                        </p:attrNameLst>
                                      </p:cBhvr>
                                      <p:to>
                                        <p:strVal val="visible"/>
                                      </p:to>
                                    </p:set>
                                    <p:animEffect transition="in" filter="fade">
                                      <p:cBhvr>
                                        <p:cTn id="100" dur="500"/>
                                        <p:tgtEl>
                                          <p:spTgt spid="104"/>
                                        </p:tgtEl>
                                      </p:cBhvr>
                                    </p:animEffect>
                                  </p:childTnLst>
                                </p:cTn>
                              </p:par>
                              <p:par>
                                <p:cTn id="101" presetID="10" presetClass="entr" presetSubtype="0" fill="hold" nodeType="withEffect">
                                  <p:stCondLst>
                                    <p:cond delay="0"/>
                                  </p:stCondLst>
                                  <p:childTnLst>
                                    <p:set>
                                      <p:cBhvr>
                                        <p:cTn id="102" dur="1" fill="hold">
                                          <p:stCondLst>
                                            <p:cond delay="0"/>
                                          </p:stCondLst>
                                        </p:cTn>
                                        <p:tgtEl>
                                          <p:spTgt spid="106"/>
                                        </p:tgtEl>
                                        <p:attrNameLst>
                                          <p:attrName>style.visibility</p:attrName>
                                        </p:attrNameLst>
                                      </p:cBhvr>
                                      <p:to>
                                        <p:strVal val="visible"/>
                                      </p:to>
                                    </p:set>
                                    <p:animEffect transition="in" filter="fade">
                                      <p:cBhvr>
                                        <p:cTn id="103" dur="500"/>
                                        <p:tgtEl>
                                          <p:spTgt spid="106"/>
                                        </p:tgtEl>
                                      </p:cBhvr>
                                    </p:animEffect>
                                  </p:childTnLst>
                                </p:cTn>
                              </p:par>
                              <p:par>
                                <p:cTn id="104" presetID="10" presetClass="entr" presetSubtype="0" fill="hold" nodeType="with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500"/>
                                        <p:tgtEl>
                                          <p:spTgt spid="107"/>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76">
                                            <p:txEl>
                                              <p:pRg st="4" end="4"/>
                                            </p:txEl>
                                          </p:spTgt>
                                        </p:tgtEl>
                                        <p:attrNameLst>
                                          <p:attrName>style.visibility</p:attrName>
                                        </p:attrNameLst>
                                      </p:cBhvr>
                                      <p:to>
                                        <p:strVal val="visible"/>
                                      </p:to>
                                    </p:set>
                                    <p:animEffect transition="in" filter="fade">
                                      <p:cBhvr>
                                        <p:cTn id="111" dur="500"/>
                                        <p:tgtEl>
                                          <p:spTgt spid="76">
                                            <p:txEl>
                                              <p:pRg st="4" end="4"/>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76">
                                            <p:txEl>
                                              <p:pRg st="5" end="5"/>
                                            </p:txEl>
                                          </p:spTgt>
                                        </p:tgtEl>
                                        <p:attrNameLst>
                                          <p:attrName>style.visibility</p:attrName>
                                        </p:attrNameLst>
                                      </p:cBhvr>
                                      <p:to>
                                        <p:strVal val="visible"/>
                                      </p:to>
                                    </p:set>
                                    <p:animEffect transition="in" filter="fade">
                                      <p:cBhvr>
                                        <p:cTn id="116" dur="500"/>
                                        <p:tgtEl>
                                          <p:spTgt spid="76">
                                            <p:txEl>
                                              <p:pRg st="5" end="5"/>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21"/>
                                        </p:tgtEl>
                                        <p:attrNameLst>
                                          <p:attrName>style.visibility</p:attrName>
                                        </p:attrNameLst>
                                      </p:cBhvr>
                                      <p:to>
                                        <p:strVal val="visible"/>
                                      </p:to>
                                    </p:set>
                                    <p:animEffect transition="in" filter="fade">
                                      <p:cBhvr>
                                        <p:cTn id="121" dur="500"/>
                                        <p:tgtEl>
                                          <p:spTgt spid="12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fade">
                                      <p:cBhvr>
                                        <p:cTn id="124" dur="500"/>
                                        <p:tgtEl>
                                          <p:spTgt spid="12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animEffect transition="in" filter="fade">
                                      <p:cBhvr>
                                        <p:cTn id="127" dur="500"/>
                                        <p:tgtEl>
                                          <p:spTgt spid="12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4"/>
                                        </p:tgtEl>
                                        <p:attrNameLst>
                                          <p:attrName>style.visibility</p:attrName>
                                        </p:attrNameLst>
                                      </p:cBhvr>
                                      <p:to>
                                        <p:strVal val="visible"/>
                                      </p:to>
                                    </p:set>
                                    <p:animEffect transition="in" filter="fade">
                                      <p:cBhvr>
                                        <p:cTn id="130" dur="500"/>
                                        <p:tgtEl>
                                          <p:spTgt spid="12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5"/>
                                        </p:tgtEl>
                                        <p:attrNameLst>
                                          <p:attrName>style.visibility</p:attrName>
                                        </p:attrNameLst>
                                      </p:cBhvr>
                                      <p:to>
                                        <p:strVal val="visible"/>
                                      </p:to>
                                    </p:set>
                                    <p:animEffect transition="in" filter="fade">
                                      <p:cBhvr>
                                        <p:cTn id="133" dur="500"/>
                                        <p:tgtEl>
                                          <p:spTgt spid="12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76">
                                            <p:txEl>
                                              <p:pRg st="6" end="6"/>
                                            </p:txEl>
                                          </p:spTgt>
                                        </p:tgtEl>
                                        <p:attrNameLst>
                                          <p:attrName>style.visibility</p:attrName>
                                        </p:attrNameLst>
                                      </p:cBhvr>
                                      <p:to>
                                        <p:strVal val="visible"/>
                                      </p:to>
                                    </p:set>
                                    <p:animEffect transition="in" filter="fade">
                                      <p:cBhvr>
                                        <p:cTn id="138" dur="500"/>
                                        <p:tgtEl>
                                          <p:spTgt spid="76">
                                            <p:txEl>
                                              <p:pRg st="6" end="6"/>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76">
                                            <p:txEl>
                                              <p:pRg st="7" end="7"/>
                                            </p:txEl>
                                          </p:spTgt>
                                        </p:tgtEl>
                                        <p:attrNameLst>
                                          <p:attrName>style.visibility</p:attrName>
                                        </p:attrNameLst>
                                      </p:cBhvr>
                                      <p:to>
                                        <p:strVal val="visible"/>
                                      </p:to>
                                    </p:set>
                                    <p:animEffect transition="in" filter="fade">
                                      <p:cBhvr>
                                        <p:cTn id="143" dur="500"/>
                                        <p:tgtEl>
                                          <p:spTgt spid="76">
                                            <p:txEl>
                                              <p:pRg st="7" end="7"/>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68"/>
                                        </p:tgtEl>
                                      </p:cBhvr>
                                    </p:animEffect>
                                    <p:set>
                                      <p:cBhvr>
                                        <p:cTn id="148" dur="1" fill="hold">
                                          <p:stCondLst>
                                            <p:cond delay="499"/>
                                          </p:stCondLst>
                                        </p:cTn>
                                        <p:tgtEl>
                                          <p:spTgt spid="68"/>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104"/>
                                        </p:tgtEl>
                                      </p:cBhvr>
                                    </p:animEffect>
                                    <p:set>
                                      <p:cBhvr>
                                        <p:cTn id="151" dur="1" fill="hold">
                                          <p:stCondLst>
                                            <p:cond delay="499"/>
                                          </p:stCondLst>
                                        </p:cTn>
                                        <p:tgtEl>
                                          <p:spTgt spid="104"/>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06"/>
                                        </p:tgtEl>
                                      </p:cBhvr>
                                    </p:animEffect>
                                    <p:set>
                                      <p:cBhvr>
                                        <p:cTn id="154" dur="1" fill="hold">
                                          <p:stCondLst>
                                            <p:cond delay="499"/>
                                          </p:stCondLst>
                                        </p:cTn>
                                        <p:tgtEl>
                                          <p:spTgt spid="106"/>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107"/>
                                        </p:tgtEl>
                                      </p:cBhvr>
                                    </p:animEffect>
                                    <p:set>
                                      <p:cBhvr>
                                        <p:cTn id="157" dur="1" fill="hold">
                                          <p:stCondLst>
                                            <p:cond delay="499"/>
                                          </p:stCondLst>
                                        </p:cTn>
                                        <p:tgtEl>
                                          <p:spTgt spid="107"/>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122"/>
                                        </p:tgtEl>
                                      </p:cBhvr>
                                    </p:animEffect>
                                    <p:set>
                                      <p:cBhvr>
                                        <p:cTn id="160" dur="1" fill="hold">
                                          <p:stCondLst>
                                            <p:cond delay="499"/>
                                          </p:stCondLst>
                                        </p:cTn>
                                        <p:tgtEl>
                                          <p:spTgt spid="122"/>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123"/>
                                        </p:tgtEl>
                                      </p:cBhvr>
                                    </p:animEffect>
                                    <p:set>
                                      <p:cBhvr>
                                        <p:cTn id="163" dur="1" fill="hold">
                                          <p:stCondLst>
                                            <p:cond delay="499"/>
                                          </p:stCondLst>
                                        </p:cTn>
                                        <p:tgtEl>
                                          <p:spTgt spid="123"/>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24"/>
                                        </p:tgtEl>
                                      </p:cBhvr>
                                    </p:animEffect>
                                    <p:set>
                                      <p:cBhvr>
                                        <p:cTn id="166" dur="1" fill="hold">
                                          <p:stCondLst>
                                            <p:cond delay="499"/>
                                          </p:stCondLst>
                                        </p:cTn>
                                        <p:tgtEl>
                                          <p:spTgt spid="124"/>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25"/>
                                        </p:tgtEl>
                                      </p:cBhvr>
                                    </p:animEffect>
                                    <p:set>
                                      <p:cBhvr>
                                        <p:cTn id="169" dur="1" fill="hold">
                                          <p:stCondLst>
                                            <p:cond delay="499"/>
                                          </p:stCondLst>
                                        </p:cTn>
                                        <p:tgtEl>
                                          <p:spTgt spid="125"/>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126"/>
                                        </p:tgtEl>
                                        <p:attrNameLst>
                                          <p:attrName>style.visibility</p:attrName>
                                        </p:attrNameLst>
                                      </p:cBhvr>
                                      <p:to>
                                        <p:strVal val="visible"/>
                                      </p:to>
                                    </p:set>
                                    <p:animEffect transition="in" filter="fade">
                                      <p:cBhvr>
                                        <p:cTn id="174" dur="500"/>
                                        <p:tgtEl>
                                          <p:spTgt spid="126"/>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27">
                                            <p:txEl>
                                              <p:pRg st="0" end="0"/>
                                            </p:txEl>
                                          </p:spTgt>
                                        </p:tgtEl>
                                        <p:attrNameLst>
                                          <p:attrName>style.visibility</p:attrName>
                                        </p:attrNameLst>
                                      </p:cBhvr>
                                      <p:to>
                                        <p:strVal val="visible"/>
                                      </p:to>
                                    </p:set>
                                    <p:animEffect transition="in" filter="fade">
                                      <p:cBhvr>
                                        <p:cTn id="179" dur="500"/>
                                        <p:tgtEl>
                                          <p:spTgt spid="1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animBg="1"/>
      <p:bldP spid="75" grpId="0"/>
      <p:bldP spid="77" grpId="0" animBg="1"/>
      <p:bldP spid="78" grpId="0" animBg="1"/>
      <p:bldP spid="80" grpId="0"/>
      <p:bldP spid="121" grpId="0"/>
      <p:bldP spid="122" grpId="0"/>
      <p:bldP spid="122" grpId="1"/>
      <p:bldP spid="123" grpId="0"/>
      <p:bldP spid="123" grpId="1"/>
      <p:bldP spid="124" grpId="0"/>
      <p:bldP spid="124" grpId="1"/>
      <p:bldP spid="125" grpId="0"/>
      <p:bldP spid="125" grpId="1"/>
      <p:bldP spid="1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4792" y="85838"/>
            <a:ext cx="9367369" cy="587375"/>
          </a:xfrm>
        </p:spPr>
        <p:txBody>
          <a:bodyPr>
            <a:normAutofit fontScale="90000"/>
          </a:bodyPr>
          <a:lstStyle/>
          <a:p>
            <a:r>
              <a:rPr lang="en-US"/>
              <a:t>Reversible global expansion</a:t>
            </a:r>
            <a:endParaRPr lang="zh-CN" altLang="en-US" dirty="0"/>
          </a:p>
        </p:txBody>
      </p:sp>
      <p:sp>
        <p:nvSpPr>
          <p:cNvPr id="3" name="Oval 2"/>
          <p:cNvSpPr/>
          <p:nvPr/>
        </p:nvSpPr>
        <p:spPr>
          <a:xfrm>
            <a:off x="3655440" y="2889428"/>
            <a:ext cx="2235461" cy="1278886"/>
          </a:xfrm>
          <a:prstGeom prst="ellipse">
            <a:avLst/>
          </a:prstGeom>
          <a:noFill/>
          <a:ln w="38100">
            <a:solidFill>
              <a:srgbClr val="A5002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482319" y="357435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5" name="Straight Connector 4"/>
          <p:cNvCxnSpPr>
            <a:stCxn id="9" idx="4"/>
            <a:endCxn id="4" idx="0"/>
          </p:cNvCxnSpPr>
          <p:nvPr/>
        </p:nvCxnSpPr>
        <p:spPr>
          <a:xfrm>
            <a:off x="4599357" y="3022838"/>
            <a:ext cx="0" cy="551513"/>
          </a:xfrm>
          <a:prstGeom prst="line">
            <a:avLst/>
          </a:prstGeom>
          <a:ln w="38100">
            <a:solidFill>
              <a:srgbClr val="A50021"/>
            </a:solidFill>
          </a:ln>
        </p:spPr>
        <p:style>
          <a:lnRef idx="1">
            <a:schemeClr val="dk1"/>
          </a:lnRef>
          <a:fillRef idx="0">
            <a:schemeClr val="dk1"/>
          </a:fillRef>
          <a:effectRef idx="0">
            <a:schemeClr val="dk1"/>
          </a:effectRef>
          <a:fontRef idx="minor">
            <a:schemeClr val="tx1"/>
          </a:fontRef>
        </p:style>
      </p:cxnSp>
      <p:cxnSp>
        <p:nvCxnSpPr>
          <p:cNvPr id="6" name="Straight Connector 5"/>
          <p:cNvCxnSpPr>
            <a:stCxn id="4" idx="6"/>
            <a:endCxn id="10" idx="2"/>
          </p:cNvCxnSpPr>
          <p:nvPr/>
        </p:nvCxnSpPr>
        <p:spPr>
          <a:xfrm flipV="1">
            <a:off x="4716395" y="3701806"/>
            <a:ext cx="1060657" cy="1"/>
          </a:xfrm>
          <a:prstGeom prst="line">
            <a:avLst/>
          </a:prstGeom>
          <a:ln w="38100">
            <a:solidFill>
              <a:srgbClr val="A50021"/>
            </a:solidFill>
          </a:ln>
        </p:spPr>
        <p:style>
          <a:lnRef idx="1">
            <a:schemeClr val="dk1"/>
          </a:lnRef>
          <a:fillRef idx="0">
            <a:schemeClr val="dk1"/>
          </a:fillRef>
          <a:effectRef idx="0">
            <a:schemeClr val="dk1"/>
          </a:effectRef>
          <a:fontRef idx="minor">
            <a:schemeClr val="tx1"/>
          </a:fontRef>
        </p:style>
      </p:cxnSp>
      <p:cxnSp>
        <p:nvCxnSpPr>
          <p:cNvPr id="7" name="Straight Connector 6"/>
          <p:cNvCxnSpPr>
            <a:stCxn id="11" idx="7"/>
            <a:endCxn id="4" idx="3"/>
          </p:cNvCxnSpPr>
          <p:nvPr/>
        </p:nvCxnSpPr>
        <p:spPr>
          <a:xfrm flipV="1">
            <a:off x="4373339" y="3791931"/>
            <a:ext cx="143260" cy="219290"/>
          </a:xfrm>
          <a:prstGeom prst="line">
            <a:avLst/>
          </a:prstGeom>
          <a:ln w="38100">
            <a:solidFill>
              <a:srgbClr val="A50021"/>
            </a:solidFill>
          </a:ln>
        </p:spPr>
        <p:style>
          <a:lnRef idx="1">
            <a:schemeClr val="dk1"/>
          </a:lnRef>
          <a:fillRef idx="0">
            <a:schemeClr val="dk1"/>
          </a:fillRef>
          <a:effectRef idx="0">
            <a:schemeClr val="dk1"/>
          </a:effectRef>
          <a:fontRef idx="minor">
            <a:schemeClr val="tx1"/>
          </a:fontRef>
        </p:style>
      </p:cxnSp>
      <p:sp>
        <p:nvSpPr>
          <p:cNvPr id="8" name="Oval 7"/>
          <p:cNvSpPr/>
          <p:nvPr/>
        </p:nvSpPr>
        <p:spPr>
          <a:xfrm>
            <a:off x="2916097" y="2479472"/>
            <a:ext cx="3301029" cy="2134927"/>
          </a:xfrm>
          <a:prstGeom prst="ellipse">
            <a:avLst/>
          </a:prstGeom>
          <a:no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482319" y="276792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 name="Oval 9"/>
          <p:cNvSpPr/>
          <p:nvPr/>
        </p:nvSpPr>
        <p:spPr>
          <a:xfrm>
            <a:off x="5777052" y="357435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 name="Oval 10"/>
          <p:cNvSpPr/>
          <p:nvPr/>
        </p:nvSpPr>
        <p:spPr>
          <a:xfrm>
            <a:off x="4173543" y="397389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 name="Oval 11"/>
          <p:cNvSpPr/>
          <p:nvPr/>
        </p:nvSpPr>
        <p:spPr>
          <a:xfrm>
            <a:off x="3101079" y="276792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3" name="Straight Connector 12"/>
          <p:cNvCxnSpPr>
            <a:stCxn id="12" idx="6"/>
            <a:endCxn id="9" idx="2"/>
          </p:cNvCxnSpPr>
          <p:nvPr/>
        </p:nvCxnSpPr>
        <p:spPr>
          <a:xfrm>
            <a:off x="3335155" y="2895382"/>
            <a:ext cx="1147164" cy="1"/>
          </a:xfrm>
          <a:prstGeom prst="line">
            <a:avLst/>
          </a:prstGeom>
          <a:ln w="38100">
            <a:solidFill>
              <a:srgbClr val="00B0F0"/>
            </a:solidFill>
            <a:prstDash val="sysDot"/>
          </a:ln>
        </p:spPr>
        <p:style>
          <a:lnRef idx="1">
            <a:schemeClr val="dk1"/>
          </a:lnRef>
          <a:fillRef idx="0">
            <a:schemeClr val="dk1"/>
          </a:fillRef>
          <a:effectRef idx="0">
            <a:schemeClr val="dk1"/>
          </a:effectRef>
          <a:fontRef idx="minor">
            <a:schemeClr val="tx1"/>
          </a:fontRef>
        </p:style>
      </p:cxnSp>
      <p:sp>
        <p:nvSpPr>
          <p:cNvPr id="14" name="Oval 13"/>
          <p:cNvSpPr/>
          <p:nvPr/>
        </p:nvSpPr>
        <p:spPr>
          <a:xfrm>
            <a:off x="4177454" y="452540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5" name="Straight Connector 14"/>
          <p:cNvCxnSpPr>
            <a:stCxn id="11" idx="4"/>
            <a:endCxn id="14" idx="0"/>
          </p:cNvCxnSpPr>
          <p:nvPr/>
        </p:nvCxnSpPr>
        <p:spPr>
          <a:xfrm>
            <a:off x="4290581" y="4228801"/>
            <a:ext cx="3911" cy="296602"/>
          </a:xfrm>
          <a:prstGeom prst="line">
            <a:avLst/>
          </a:prstGeom>
          <a:ln w="38100">
            <a:solidFill>
              <a:srgbClr val="00B0F0"/>
            </a:solidFill>
            <a:prstDash val="sysDot"/>
          </a:ln>
        </p:spPr>
        <p:style>
          <a:lnRef idx="1">
            <a:schemeClr val="dk1"/>
          </a:lnRef>
          <a:fillRef idx="0">
            <a:schemeClr val="dk1"/>
          </a:fillRef>
          <a:effectRef idx="0">
            <a:schemeClr val="dk1"/>
          </a:effectRef>
          <a:fontRef idx="minor">
            <a:schemeClr val="tx1"/>
          </a:fontRef>
        </p:style>
      </p:cxnSp>
      <p:sp>
        <p:nvSpPr>
          <p:cNvPr id="16" name="Oval 15"/>
          <p:cNvSpPr/>
          <p:nvPr/>
        </p:nvSpPr>
        <p:spPr>
          <a:xfrm>
            <a:off x="5773863" y="276792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7" name="Straight Connector 16"/>
          <p:cNvCxnSpPr>
            <a:stCxn id="10" idx="0"/>
            <a:endCxn id="16" idx="4"/>
          </p:cNvCxnSpPr>
          <p:nvPr/>
        </p:nvCxnSpPr>
        <p:spPr>
          <a:xfrm flipH="1" flipV="1">
            <a:off x="5890901" y="3022837"/>
            <a:ext cx="3189" cy="551513"/>
          </a:xfrm>
          <a:prstGeom prst="line">
            <a:avLst/>
          </a:prstGeom>
          <a:ln w="38100">
            <a:solidFill>
              <a:srgbClr val="00B0F0"/>
            </a:solidFill>
            <a:prstDash val="sysDot"/>
          </a:ln>
        </p:spPr>
        <p:style>
          <a:lnRef idx="1">
            <a:schemeClr val="dk1"/>
          </a:lnRef>
          <a:fillRef idx="0">
            <a:schemeClr val="dk1"/>
          </a:fillRef>
          <a:effectRef idx="0">
            <a:schemeClr val="dk1"/>
          </a:effectRef>
          <a:fontRef idx="minor">
            <a:schemeClr val="tx1"/>
          </a:fontRef>
        </p:style>
      </p:cxnSp>
      <p:sp>
        <p:nvSpPr>
          <p:cNvPr id="18" name="Oval 17"/>
          <p:cNvSpPr/>
          <p:nvPr/>
        </p:nvSpPr>
        <p:spPr>
          <a:xfrm>
            <a:off x="3101079" y="197490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9" name="Oval 18"/>
          <p:cNvSpPr/>
          <p:nvPr/>
        </p:nvSpPr>
        <p:spPr>
          <a:xfrm>
            <a:off x="6315763" y="453039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0" name="Straight Connector 19"/>
          <p:cNvCxnSpPr>
            <a:stCxn id="18" idx="4"/>
          </p:cNvCxnSpPr>
          <p:nvPr/>
        </p:nvCxnSpPr>
        <p:spPr>
          <a:xfrm>
            <a:off x="3218117" y="2229814"/>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1" name="Oval 20"/>
          <p:cNvSpPr/>
          <p:nvPr/>
        </p:nvSpPr>
        <p:spPr>
          <a:xfrm>
            <a:off x="6309640" y="161328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2" name="Straight Connector 21"/>
          <p:cNvCxnSpPr>
            <a:stCxn id="30" idx="6"/>
            <a:endCxn id="21" idx="2"/>
          </p:cNvCxnSpPr>
          <p:nvPr/>
        </p:nvCxnSpPr>
        <p:spPr>
          <a:xfrm>
            <a:off x="3335155" y="1713047"/>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p:cNvCxnSpPr>
            <a:stCxn id="16" idx="6"/>
            <a:endCxn id="32" idx="2"/>
          </p:cNvCxnSpPr>
          <p:nvPr/>
        </p:nvCxnSpPr>
        <p:spPr>
          <a:xfrm>
            <a:off x="6007939" y="2895382"/>
            <a:ext cx="301701" cy="23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a:stCxn id="14" idx="6"/>
            <a:endCxn id="19" idx="2"/>
          </p:cNvCxnSpPr>
          <p:nvPr/>
        </p:nvCxnSpPr>
        <p:spPr>
          <a:xfrm>
            <a:off x="4411530" y="4652859"/>
            <a:ext cx="1904233" cy="49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Straight Connector 24"/>
          <p:cNvCxnSpPr>
            <a:stCxn id="26" idx="0"/>
            <a:endCxn id="27" idx="4"/>
          </p:cNvCxnSpPr>
          <p:nvPr/>
        </p:nvCxnSpPr>
        <p:spPr>
          <a:xfrm flipV="1">
            <a:off x="2200231" y="2229812"/>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 name="Oval 25"/>
          <p:cNvSpPr/>
          <p:nvPr/>
        </p:nvSpPr>
        <p:spPr>
          <a:xfrm>
            <a:off x="2083193" y="452177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7" name="Oval 26"/>
          <p:cNvSpPr/>
          <p:nvPr/>
        </p:nvSpPr>
        <p:spPr>
          <a:xfrm>
            <a:off x="2087932" y="197490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8" name="Straight Connector 27"/>
          <p:cNvCxnSpPr>
            <a:stCxn id="26" idx="6"/>
            <a:endCxn id="14" idx="2"/>
          </p:cNvCxnSpPr>
          <p:nvPr/>
        </p:nvCxnSpPr>
        <p:spPr>
          <a:xfrm>
            <a:off x="2317269" y="4649228"/>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p:cNvCxnSpPr>
            <a:stCxn id="27" idx="6"/>
            <a:endCxn id="18" idx="2"/>
          </p:cNvCxnSpPr>
          <p:nvPr/>
        </p:nvCxnSpPr>
        <p:spPr>
          <a:xfrm>
            <a:off x="2322008" y="2102357"/>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0" name="Oval 29"/>
          <p:cNvSpPr/>
          <p:nvPr/>
        </p:nvSpPr>
        <p:spPr>
          <a:xfrm>
            <a:off x="3101079" y="158559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1" name="Straight Connector 30"/>
          <p:cNvCxnSpPr>
            <a:stCxn id="30" idx="4"/>
            <a:endCxn id="18" idx="0"/>
          </p:cNvCxnSpPr>
          <p:nvPr/>
        </p:nvCxnSpPr>
        <p:spPr>
          <a:xfrm>
            <a:off x="3218117" y="1840502"/>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Oval 31"/>
          <p:cNvSpPr/>
          <p:nvPr/>
        </p:nvSpPr>
        <p:spPr>
          <a:xfrm>
            <a:off x="6309640" y="277029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3" name="Straight Connector 32"/>
          <p:cNvCxnSpPr>
            <a:stCxn id="19" idx="0"/>
            <a:endCxn id="32" idx="4"/>
          </p:cNvCxnSpPr>
          <p:nvPr/>
        </p:nvCxnSpPr>
        <p:spPr>
          <a:xfrm flipH="1" flipV="1">
            <a:off x="6426678" y="3025201"/>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a:stCxn id="32" idx="0"/>
            <a:endCxn id="21" idx="4"/>
          </p:cNvCxnSpPr>
          <p:nvPr/>
        </p:nvCxnSpPr>
        <p:spPr>
          <a:xfrm flipV="1">
            <a:off x="6426678" y="1868197"/>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156"/>
              <p:cNvSpPr txBox="1"/>
              <p:nvPr/>
            </p:nvSpPr>
            <p:spPr>
              <a:xfrm>
                <a:off x="2384733" y="201893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35" name="TextBox 156"/>
              <p:cNvSpPr txBox="1">
                <a:spLocks noRot="1" noChangeAspect="1" noMove="1" noResize="1" noEditPoints="1" noAdjustHandles="1" noChangeArrowheads="1" noChangeShapeType="1" noTextEdit="1"/>
              </p:cNvSpPr>
              <p:nvPr/>
            </p:nvSpPr>
            <p:spPr>
              <a:xfrm>
                <a:off x="2384733" y="2018935"/>
                <a:ext cx="531364"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156"/>
              <p:cNvSpPr txBox="1"/>
              <p:nvPr/>
            </p:nvSpPr>
            <p:spPr>
              <a:xfrm>
                <a:off x="2967627" y="453210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36" name="TextBox 156"/>
              <p:cNvSpPr txBox="1">
                <a:spLocks noRot="1" noChangeAspect="1" noMove="1" noResize="1" noEditPoints="1" noAdjustHandles="1" noChangeArrowheads="1" noChangeShapeType="1" noTextEdit="1"/>
              </p:cNvSpPr>
              <p:nvPr/>
            </p:nvSpPr>
            <p:spPr>
              <a:xfrm>
                <a:off x="2967627" y="4532103"/>
                <a:ext cx="531364" cy="461665"/>
              </a:xfrm>
              <a:prstGeom prst="rect">
                <a:avLst/>
              </a:prstGeom>
              <a:blipFill rotWithShape="0">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56"/>
              <p:cNvSpPr txBox="1"/>
              <p:nvPr/>
            </p:nvSpPr>
            <p:spPr>
              <a:xfrm>
                <a:off x="5265821" y="454070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37" name="TextBox 156"/>
              <p:cNvSpPr txBox="1">
                <a:spLocks noRot="1" noChangeAspect="1" noMove="1" noResize="1" noEditPoints="1" noAdjustHandles="1" noChangeArrowheads="1" noChangeShapeType="1" noTextEdit="1"/>
              </p:cNvSpPr>
              <p:nvPr/>
            </p:nvSpPr>
            <p:spPr>
              <a:xfrm>
                <a:off x="5265821" y="4540708"/>
                <a:ext cx="654090" cy="46166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3147467" y="2171544"/>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38" name="TextBox 156"/>
              <p:cNvSpPr txBox="1">
                <a:spLocks noRot="1" noChangeAspect="1" noMove="1" noResize="1" noEditPoints="1" noAdjustHandles="1" noChangeArrowheads="1" noChangeShapeType="1" noTextEdit="1"/>
              </p:cNvSpPr>
              <p:nvPr/>
            </p:nvSpPr>
            <p:spPr>
              <a:xfrm>
                <a:off x="3147467" y="2171544"/>
                <a:ext cx="525336" cy="461665"/>
              </a:xfrm>
              <a:prstGeom prst="rect">
                <a:avLst/>
              </a:prstGeom>
              <a:blipFill rotWithShape="0">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3190070" y="1622451"/>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39" name="TextBox 156"/>
              <p:cNvSpPr txBox="1">
                <a:spLocks noRot="1" noChangeAspect="1" noMove="1" noResize="1" noEditPoints="1" noAdjustHandles="1" noChangeArrowheads="1" noChangeShapeType="1" noTextEdit="1"/>
              </p:cNvSpPr>
              <p:nvPr/>
            </p:nvSpPr>
            <p:spPr>
              <a:xfrm>
                <a:off x="3190070" y="1622451"/>
                <a:ext cx="531364" cy="461665"/>
              </a:xfrm>
              <a:prstGeom prst="rect">
                <a:avLst/>
              </a:prstGeom>
              <a:blipFill rotWithShape="0">
                <a:blip r:embed="rId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56"/>
              <p:cNvSpPr txBox="1"/>
              <p:nvPr/>
            </p:nvSpPr>
            <p:spPr>
              <a:xfrm>
                <a:off x="4454272" y="162352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40" name="TextBox 156"/>
              <p:cNvSpPr txBox="1">
                <a:spLocks noRot="1" noChangeAspect="1" noMove="1" noResize="1" noEditPoints="1" noAdjustHandles="1" noChangeArrowheads="1" noChangeShapeType="1" noTextEdit="1"/>
              </p:cNvSpPr>
              <p:nvPr/>
            </p:nvSpPr>
            <p:spPr>
              <a:xfrm>
                <a:off x="4454272" y="1623523"/>
                <a:ext cx="531364" cy="461665"/>
              </a:xfrm>
              <a:prstGeom prst="rect">
                <a:avLst/>
              </a:prstGeom>
              <a:blipFill rotWithShape="0">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156"/>
              <p:cNvSpPr txBox="1"/>
              <p:nvPr/>
            </p:nvSpPr>
            <p:spPr>
              <a:xfrm>
                <a:off x="3747403" y="246947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41" name="TextBox 156"/>
              <p:cNvSpPr txBox="1">
                <a:spLocks noRot="1" noChangeAspect="1" noMove="1" noResize="1" noEditPoints="1" noAdjustHandles="1" noChangeArrowheads="1" noChangeShapeType="1" noTextEdit="1"/>
              </p:cNvSpPr>
              <p:nvPr/>
            </p:nvSpPr>
            <p:spPr>
              <a:xfrm>
                <a:off x="3747403" y="2469475"/>
                <a:ext cx="531364" cy="461665"/>
              </a:xfrm>
              <a:prstGeom prst="rect">
                <a:avLst/>
              </a:prstGeom>
              <a:blipFill rotWithShape="0">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156"/>
              <p:cNvSpPr txBox="1"/>
              <p:nvPr/>
            </p:nvSpPr>
            <p:spPr>
              <a:xfrm>
                <a:off x="4292484" y="409891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42" name="TextBox 156"/>
              <p:cNvSpPr txBox="1">
                <a:spLocks noRot="1" noChangeAspect="1" noMove="1" noResize="1" noEditPoints="1" noAdjustHandles="1" noChangeArrowheads="1" noChangeShapeType="1" noTextEdit="1"/>
              </p:cNvSpPr>
              <p:nvPr/>
            </p:nvSpPr>
            <p:spPr>
              <a:xfrm>
                <a:off x="4292484" y="4098917"/>
                <a:ext cx="654090" cy="461665"/>
              </a:xfrm>
              <a:prstGeom prst="rect">
                <a:avLst/>
              </a:prstGeom>
              <a:blipFill rotWithShape="0">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156"/>
              <p:cNvSpPr txBox="1"/>
              <p:nvPr/>
            </p:nvSpPr>
            <p:spPr>
              <a:xfrm>
                <a:off x="4042877" y="3537729"/>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43" name="TextBox 156"/>
              <p:cNvSpPr txBox="1">
                <a:spLocks noRot="1" noChangeAspect="1" noMove="1" noResize="1" noEditPoints="1" noAdjustHandles="1" noChangeArrowheads="1" noChangeShapeType="1" noTextEdit="1"/>
              </p:cNvSpPr>
              <p:nvPr/>
            </p:nvSpPr>
            <p:spPr>
              <a:xfrm>
                <a:off x="4042877" y="3537729"/>
                <a:ext cx="524952" cy="461665"/>
              </a:xfrm>
              <a:prstGeom prst="rect">
                <a:avLst/>
              </a:prstGeom>
              <a:blipFill rotWithShape="0">
                <a:blip r:embed="rId1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156"/>
              <p:cNvSpPr txBox="1"/>
              <p:nvPr/>
            </p:nvSpPr>
            <p:spPr>
              <a:xfrm>
                <a:off x="4703588" y="300609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44" name="TextBox 156"/>
              <p:cNvSpPr txBox="1">
                <a:spLocks noRot="1" noChangeAspect="1" noMove="1" noResize="1" noEditPoints="1" noAdjustHandles="1" noChangeArrowheads="1" noChangeShapeType="1" noTextEdit="1"/>
              </p:cNvSpPr>
              <p:nvPr/>
            </p:nvSpPr>
            <p:spPr>
              <a:xfrm>
                <a:off x="4703588" y="3006095"/>
                <a:ext cx="531364" cy="461665"/>
              </a:xfrm>
              <a:prstGeom prst="rect">
                <a:avLst/>
              </a:prstGeom>
              <a:blipFill rotWithShape="0">
                <a:blip r:embed="rId1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156"/>
              <p:cNvSpPr txBox="1"/>
              <p:nvPr/>
            </p:nvSpPr>
            <p:spPr>
              <a:xfrm>
                <a:off x="5013527" y="327847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45" name="TextBox 156"/>
              <p:cNvSpPr txBox="1">
                <a:spLocks noRot="1" noChangeAspect="1" noMove="1" noResize="1" noEditPoints="1" noAdjustHandles="1" noChangeArrowheads="1" noChangeShapeType="1" noTextEdit="1"/>
              </p:cNvSpPr>
              <p:nvPr/>
            </p:nvSpPr>
            <p:spPr>
              <a:xfrm>
                <a:off x="5013527" y="3278470"/>
                <a:ext cx="654090" cy="46166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156"/>
              <p:cNvSpPr txBox="1"/>
              <p:nvPr/>
            </p:nvSpPr>
            <p:spPr>
              <a:xfrm>
                <a:off x="5787025" y="304166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46" name="TextBox 156"/>
              <p:cNvSpPr txBox="1">
                <a:spLocks noRot="1" noChangeAspect="1" noMove="1" noResize="1" noEditPoints="1" noAdjustHandles="1" noChangeArrowheads="1" noChangeShapeType="1" noTextEdit="1"/>
              </p:cNvSpPr>
              <p:nvPr/>
            </p:nvSpPr>
            <p:spPr>
              <a:xfrm>
                <a:off x="5787025" y="3041662"/>
                <a:ext cx="654090" cy="46166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156"/>
              <p:cNvSpPr txBox="1"/>
              <p:nvPr/>
            </p:nvSpPr>
            <p:spPr>
              <a:xfrm>
                <a:off x="5846737" y="238791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47" name="TextBox 156"/>
              <p:cNvSpPr txBox="1">
                <a:spLocks noRot="1" noChangeAspect="1" noMove="1" noResize="1" noEditPoints="1" noAdjustHandles="1" noChangeArrowheads="1" noChangeShapeType="1" noTextEdit="1"/>
              </p:cNvSpPr>
              <p:nvPr/>
            </p:nvSpPr>
            <p:spPr>
              <a:xfrm>
                <a:off x="5846737" y="2387919"/>
                <a:ext cx="654090" cy="461665"/>
              </a:xfrm>
              <a:prstGeom prst="rect">
                <a:avLst/>
              </a:prstGeom>
              <a:blipFill rotWithShape="0">
                <a:blip r:embed="rId1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56"/>
              <p:cNvSpPr txBox="1"/>
              <p:nvPr/>
            </p:nvSpPr>
            <p:spPr>
              <a:xfrm>
                <a:off x="5890901" y="198684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48" name="TextBox 156"/>
              <p:cNvSpPr txBox="1">
                <a:spLocks noRot="1" noChangeAspect="1" noMove="1" noResize="1" noEditPoints="1" noAdjustHandles="1" noChangeArrowheads="1" noChangeShapeType="1" noTextEdit="1"/>
              </p:cNvSpPr>
              <p:nvPr/>
            </p:nvSpPr>
            <p:spPr>
              <a:xfrm>
                <a:off x="5890901" y="1986842"/>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156"/>
              <p:cNvSpPr txBox="1"/>
              <p:nvPr/>
            </p:nvSpPr>
            <p:spPr>
              <a:xfrm>
                <a:off x="5837344" y="349283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49" name="TextBox 156"/>
              <p:cNvSpPr txBox="1">
                <a:spLocks noRot="1" noChangeAspect="1" noMove="1" noResize="1" noEditPoints="1" noAdjustHandles="1" noChangeArrowheads="1" noChangeShapeType="1" noTextEdit="1"/>
              </p:cNvSpPr>
              <p:nvPr/>
            </p:nvSpPr>
            <p:spPr>
              <a:xfrm>
                <a:off x="5837344" y="3492838"/>
                <a:ext cx="654090" cy="46166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1" name="Table 50"/>
              <p:cNvGraphicFramePr>
                <a:graphicFrameLocks noGrp="1"/>
              </p:cNvGraphicFramePr>
              <p:nvPr>
                <p:extLst>
                  <p:ext uri="{D42A27DB-BD31-4B8C-83A1-F6EECF244321}">
                    <p14:modId xmlns:p14="http://schemas.microsoft.com/office/powerpoint/2010/main" val="1036716277"/>
                  </p:ext>
                </p:extLst>
              </p:nvPr>
            </p:nvGraphicFramePr>
            <p:xfrm>
              <a:off x="7045235" y="1977739"/>
              <a:ext cx="2754513" cy="2666942"/>
            </p:xfrm>
            <a:graphic>
              <a:graphicData uri="http://schemas.openxmlformats.org/drawingml/2006/table">
                <a:tbl>
                  <a:tblPr firstRow="1" bandRow="1">
                    <a:tableStyleId>{5940675A-B579-460E-94D1-54222C63F5DA}</a:tableStyleId>
                  </a:tblPr>
                  <a:tblGrid>
                    <a:gridCol w="644608">
                      <a:extLst>
                        <a:ext uri="{9D8B030D-6E8A-4147-A177-3AD203B41FA5}">
                          <a16:colId xmlns:a16="http://schemas.microsoft.com/office/drawing/2014/main" val="20000"/>
                        </a:ext>
                      </a:extLst>
                    </a:gridCol>
                    <a:gridCol w="721679">
                      <a:extLst>
                        <a:ext uri="{9D8B030D-6E8A-4147-A177-3AD203B41FA5}">
                          <a16:colId xmlns:a16="http://schemas.microsoft.com/office/drawing/2014/main" val="20001"/>
                        </a:ext>
                      </a:extLst>
                    </a:gridCol>
                    <a:gridCol w="712365">
                      <a:extLst>
                        <a:ext uri="{9D8B030D-6E8A-4147-A177-3AD203B41FA5}">
                          <a16:colId xmlns:a16="http://schemas.microsoft.com/office/drawing/2014/main" val="20002"/>
                        </a:ext>
                      </a:extLst>
                    </a:gridCol>
                    <a:gridCol w="675861">
                      <a:extLst>
                        <a:ext uri="{9D8B030D-6E8A-4147-A177-3AD203B41FA5}">
                          <a16:colId xmlns:a16="http://schemas.microsoft.com/office/drawing/2014/main" val="20003"/>
                        </a:ext>
                      </a:extLst>
                    </a:gridCol>
                  </a:tblGrid>
                  <a:tr h="659861">
                    <a:tc>
                      <a:txBody>
                        <a:bodyPr/>
                        <a:lstStyle/>
                        <a:p>
                          <a:pPr algn="ctr"/>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10</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14</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6</m:t>
                                    </m:r>
                                  </m:sub>
                                </m:sSub>
                              </m:oMath>
                            </m:oMathPara>
                          </a14:m>
                          <a:endParaRPr lang="en-US" sz="2800"/>
                        </a:p>
                      </a:txBody>
                      <a:tcPr/>
                    </a:tc>
                    <a:extLst>
                      <a:ext uri="{0D108BD9-81ED-4DB2-BD59-A6C34878D82A}">
                        <a16:rowId xmlns:a16="http://schemas.microsoft.com/office/drawing/2014/main" val="10000"/>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9</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1"/>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8</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2"/>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11</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3"/>
                      </a:ext>
                    </a:extLst>
                  </a:tr>
                </a:tbl>
              </a:graphicData>
            </a:graphic>
          </p:graphicFrame>
        </mc:Choice>
        <mc:Fallback xmlns="">
          <p:graphicFrame>
            <p:nvGraphicFramePr>
              <p:cNvPr id="51" name="Table 50"/>
              <p:cNvGraphicFramePr>
                <a:graphicFrameLocks noGrp="1"/>
              </p:cNvGraphicFramePr>
              <p:nvPr>
                <p:extLst>
                  <p:ext uri="{D42A27DB-BD31-4B8C-83A1-F6EECF244321}">
                    <p14:modId xmlns:p14="http://schemas.microsoft.com/office/powerpoint/2010/main" val="1036716277"/>
                  </p:ext>
                </p:extLst>
              </p:nvPr>
            </p:nvGraphicFramePr>
            <p:xfrm>
              <a:off x="7045235" y="1977739"/>
              <a:ext cx="2754513" cy="2666942"/>
            </p:xfrm>
            <a:graphic>
              <a:graphicData uri="http://schemas.openxmlformats.org/drawingml/2006/table">
                <a:tbl>
                  <a:tblPr firstRow="1" bandRow="1">
                    <a:tableStyleId>{5940675A-B579-460E-94D1-54222C63F5DA}</a:tableStyleId>
                  </a:tblPr>
                  <a:tblGrid>
                    <a:gridCol w="644608"/>
                    <a:gridCol w="721679"/>
                    <a:gridCol w="712365"/>
                    <a:gridCol w="675861"/>
                  </a:tblGrid>
                  <a:tr h="659861">
                    <a:tc>
                      <a:txBody>
                        <a:bodyPr/>
                        <a:lstStyle/>
                        <a:p>
                          <a:pPr algn="ctr"/>
                          <a:endParaRPr lang="en-US" sz="2800"/>
                        </a:p>
                      </a:txBody>
                      <a:tcPr/>
                    </a:tc>
                    <a:tc>
                      <a:txBody>
                        <a:bodyPr/>
                        <a:lstStyle/>
                        <a:p>
                          <a:endParaRPr lang="en-US"/>
                        </a:p>
                      </a:txBody>
                      <a:tcPr>
                        <a:blipFill rotWithShape="0">
                          <a:blip r:embed="rId18"/>
                          <a:stretch>
                            <a:fillRect l="-89916" t="-926" r="-193277" b="-308333"/>
                          </a:stretch>
                        </a:blipFill>
                      </a:tcPr>
                    </a:tc>
                    <a:tc>
                      <a:txBody>
                        <a:bodyPr/>
                        <a:lstStyle/>
                        <a:p>
                          <a:endParaRPr lang="en-US"/>
                        </a:p>
                      </a:txBody>
                      <a:tcPr>
                        <a:blipFill rotWithShape="0">
                          <a:blip r:embed="rId18"/>
                          <a:stretch>
                            <a:fillRect l="-193162" t="-926" r="-96581" b="-308333"/>
                          </a:stretch>
                        </a:blipFill>
                      </a:tcPr>
                    </a:tc>
                    <a:tc>
                      <a:txBody>
                        <a:bodyPr/>
                        <a:lstStyle/>
                        <a:p>
                          <a:endParaRPr lang="en-US"/>
                        </a:p>
                      </a:txBody>
                      <a:tcPr>
                        <a:blipFill rotWithShape="0">
                          <a:blip r:embed="rId18"/>
                          <a:stretch>
                            <a:fillRect l="-309009" t="-926" r="-1802" b="-308333"/>
                          </a:stretch>
                        </a:blipFill>
                      </a:tcPr>
                    </a:tc>
                  </a:tr>
                  <a:tr h="669027">
                    <a:tc>
                      <a:txBody>
                        <a:bodyPr/>
                        <a:lstStyle/>
                        <a:p>
                          <a:endParaRPr lang="en-US"/>
                        </a:p>
                      </a:txBody>
                      <a:tcPr>
                        <a:blipFill rotWithShape="0">
                          <a:blip r:embed="rId18"/>
                          <a:stretch>
                            <a:fillRect l="-943" t="-99091" r="-329245" b="-202727"/>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r h="669027">
                    <a:tc>
                      <a:txBody>
                        <a:bodyPr/>
                        <a:lstStyle/>
                        <a:p>
                          <a:endParaRPr lang="en-US"/>
                        </a:p>
                      </a:txBody>
                      <a:tcPr>
                        <a:blipFill rotWithShape="0">
                          <a:blip r:embed="rId18"/>
                          <a:stretch>
                            <a:fillRect l="-943" t="-199091" r="-329245" b="-102727"/>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r h="669027">
                    <a:tc>
                      <a:txBody>
                        <a:bodyPr/>
                        <a:lstStyle/>
                        <a:p>
                          <a:endParaRPr lang="en-US"/>
                        </a:p>
                      </a:txBody>
                      <a:tcPr>
                        <a:blipFill rotWithShape="0">
                          <a:blip r:embed="rId18"/>
                          <a:stretch>
                            <a:fillRect l="-943" t="-299091" r="-329245" b="-2727"/>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bl>
              </a:graphicData>
            </a:graphic>
          </p:graphicFrame>
        </mc:Fallback>
      </mc:AlternateContent>
      <p:sp>
        <p:nvSpPr>
          <p:cNvPr id="52" name="Left Brace 51"/>
          <p:cNvSpPr/>
          <p:nvPr/>
        </p:nvSpPr>
        <p:spPr>
          <a:xfrm>
            <a:off x="6625466" y="2673222"/>
            <a:ext cx="307823" cy="2074832"/>
          </a:xfrm>
          <a:prstGeom prst="leftBrace">
            <a:avLst>
              <a:gd name="adj1" fmla="val 118678"/>
              <a:gd name="adj2" fmla="val 48279"/>
            </a:avLst>
          </a:prstGeom>
          <a:ln w="38100">
            <a:solidFill>
              <a:srgbClr val="A5002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p:cNvSpPr/>
          <p:nvPr/>
        </p:nvSpPr>
        <p:spPr>
          <a:xfrm rot="5400000">
            <a:off x="8565684" y="585352"/>
            <a:ext cx="447265" cy="2107098"/>
          </a:xfrm>
          <a:prstGeom prst="leftBrace">
            <a:avLst>
              <a:gd name="adj1" fmla="val 179438"/>
              <a:gd name="adj2" fmla="val 52316"/>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Curved Connector 53"/>
          <p:cNvCxnSpPr>
            <a:stCxn id="3" idx="5"/>
            <a:endCxn id="52" idx="1"/>
          </p:cNvCxnSpPr>
          <p:nvPr/>
        </p:nvCxnSpPr>
        <p:spPr>
          <a:xfrm rot="5400000" flipH="1" flipV="1">
            <a:off x="5941447" y="3297007"/>
            <a:ext cx="306095" cy="1061941"/>
          </a:xfrm>
          <a:prstGeom prst="curvedConnector4">
            <a:avLst>
              <a:gd name="adj1" fmla="val -74683"/>
              <a:gd name="adj2" fmla="val 65414"/>
            </a:avLst>
          </a:prstGeom>
          <a:ln w="38100">
            <a:solidFill>
              <a:srgbClr val="A5002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p:cNvCxnSpPr>
            <a:stCxn id="8" idx="0"/>
            <a:endCxn id="53" idx="1"/>
          </p:cNvCxnSpPr>
          <p:nvPr/>
        </p:nvCxnSpPr>
        <p:spPr>
          <a:xfrm rot="5400000" flipH="1" flipV="1">
            <a:off x="6121463" y="-139581"/>
            <a:ext cx="1064203" cy="4173905"/>
          </a:xfrm>
          <a:prstGeom prst="curvedConnector3">
            <a:avLst>
              <a:gd name="adj1" fmla="val 139102"/>
            </a:avLst>
          </a:prstGeom>
          <a:ln w="381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6933289" y="2673221"/>
            <a:ext cx="706640" cy="2066213"/>
          </a:xfrm>
          <a:prstGeom prst="round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7708552" y="1903573"/>
            <a:ext cx="2162758" cy="692388"/>
          </a:xfrm>
          <a:prstGeom prst="roundRect">
            <a:avLst/>
          </a:prstGeom>
          <a:noFill/>
          <a:ln w="381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p:cNvSpPr txBox="1"/>
              <p:nvPr/>
            </p:nvSpPr>
            <p:spPr>
              <a:xfrm>
                <a:off x="6085873" y="5430487"/>
                <a:ext cx="3652282" cy="461665"/>
              </a:xfrm>
              <a:prstGeom prst="rect">
                <a:avLst/>
              </a:prstGeom>
              <a:noFill/>
            </p:spPr>
            <p:txBody>
              <a:bodyPr wrap="none" rtlCol="0">
                <a:spAutoFit/>
              </a:bodyPr>
              <a:lstStyle/>
              <a:p>
                <a14:m>
                  <m:oMath xmlns:m="http://schemas.openxmlformats.org/officeDocument/2006/math">
                    <m:r>
                      <m:rPr>
                        <m:sty m:val="p"/>
                      </m:rPr>
                      <a:rPr lang="en-US" altLang="zh-CN" sz="2400" i="1" smtClean="0">
                        <a:latin typeface="Cambria Math" panose="02040503050406030204" pitchFamily="18" charset="0"/>
                      </a:rPr>
                      <m:t>pick</m:t>
                    </m:r>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value</m:t>
                    </m:r>
                    <m:r>
                      <a:rPr lang="en-US" altLang="zh-CN"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𝑚𝑜𝑑</m:t>
                    </m:r>
                    <m:r>
                      <a:rPr lang="en-US" sz="2400" b="0" i="1" smtClean="0">
                        <a:latin typeface="Cambria Math" panose="02040503050406030204" pitchFamily="18" charset="0"/>
                      </a:rPr>
                      <m:t> 3 </m:t>
                    </m:r>
                  </m:oMath>
                </a14:m>
                <a:r>
                  <a:rPr lang="en-US" sz="2400">
                    <a:latin typeface="Times New Roman" panose="02020603050405020304" pitchFamily="18" charset="0"/>
                    <a:cs typeface="Times New Roman" panose="02020603050405020304" pitchFamily="18" charset="0"/>
                  </a:rPr>
                  <a:t>= 2</a:t>
                </a:r>
              </a:p>
            </p:txBody>
          </p:sp>
        </mc:Choice>
        <mc:Fallback xmlns="">
          <p:sp>
            <p:nvSpPr>
              <p:cNvPr id="58" name="TextBox 57"/>
              <p:cNvSpPr txBox="1">
                <a:spLocks noRot="1" noChangeAspect="1" noMove="1" noResize="1" noEditPoints="1" noAdjustHandles="1" noChangeArrowheads="1" noChangeShapeType="1" noTextEdit="1"/>
              </p:cNvSpPr>
              <p:nvPr/>
            </p:nvSpPr>
            <p:spPr>
              <a:xfrm>
                <a:off x="6085873" y="5430487"/>
                <a:ext cx="3652282" cy="461665"/>
              </a:xfrm>
              <a:prstGeom prst="rect">
                <a:avLst/>
              </a:prstGeom>
              <a:blipFill rotWithShape="0">
                <a:blip r:embed="rId19"/>
                <a:stretch>
                  <a:fillRect l="-1336" t="-10526" r="-2003" b="-28947"/>
                </a:stretch>
              </a:blipFill>
            </p:spPr>
            <p:txBody>
              <a:bodyPr/>
              <a:lstStyle/>
              <a:p>
                <a:r>
                  <a:rPr lang="en-US">
                    <a:noFill/>
                  </a:rPr>
                  <a:t> </a:t>
                </a:r>
              </a:p>
            </p:txBody>
          </p:sp>
        </mc:Fallback>
      </mc:AlternateContent>
      <p:sp>
        <p:nvSpPr>
          <p:cNvPr id="60" name="Rounded Rectangle 59"/>
          <p:cNvSpPr/>
          <p:nvPr/>
        </p:nvSpPr>
        <p:spPr>
          <a:xfrm>
            <a:off x="7784739" y="2730678"/>
            <a:ext cx="2058127" cy="1889921"/>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9871309" y="2554431"/>
            <a:ext cx="2278781" cy="2246769"/>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transition value for each cell = </a:t>
            </a:r>
          </a:p>
          <a:p>
            <a:r>
              <a:rPr lang="en-US" sz="2000">
                <a:latin typeface="Times New Roman" panose="02020603050405020304" pitchFamily="18" charset="0"/>
                <a:cs typeface="Times New Roman" panose="02020603050405020304" pitchFamily="18" charset="0"/>
              </a:rPr>
              <a:t>(cId+rId) mod |C|</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cId: column ID</a:t>
            </a:r>
          </a:p>
          <a:p>
            <a:r>
              <a:rPr lang="en-US" sz="2000">
                <a:latin typeface="Times New Roman" panose="02020603050405020304" pitchFamily="18" charset="0"/>
                <a:cs typeface="Times New Roman" panose="02020603050405020304" pitchFamily="18" charset="0"/>
              </a:rPr>
              <a:t>rId: row ID</a:t>
            </a:r>
          </a:p>
          <a:p>
            <a:r>
              <a:rPr lang="en-US" sz="2000">
                <a:latin typeface="Times New Roman" panose="02020603050405020304" pitchFamily="18" charset="0"/>
                <a:cs typeface="Times New Roman" panose="02020603050405020304" pitchFamily="18" charset="0"/>
              </a:rPr>
              <a:t>|C|: No. of columns</a:t>
            </a:r>
          </a:p>
        </p:txBody>
      </p:sp>
      <p:sp>
        <p:nvSpPr>
          <p:cNvPr id="62" name="Oval 61"/>
          <p:cNvSpPr/>
          <p:nvPr/>
        </p:nvSpPr>
        <p:spPr>
          <a:xfrm>
            <a:off x="8556363" y="3332053"/>
            <a:ext cx="381000" cy="42263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156"/>
              <p:cNvSpPr txBox="1"/>
              <p:nvPr/>
            </p:nvSpPr>
            <p:spPr>
              <a:xfrm>
                <a:off x="2179941" y="3133414"/>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63" name="TextBox 156"/>
              <p:cNvSpPr txBox="1">
                <a:spLocks noRot="1" noChangeAspect="1" noMove="1" noResize="1" noEditPoints="1" noAdjustHandles="1" noChangeArrowheads="1" noChangeShapeType="1" noTextEdit="1"/>
              </p:cNvSpPr>
              <p:nvPr/>
            </p:nvSpPr>
            <p:spPr>
              <a:xfrm>
                <a:off x="2179941" y="3133414"/>
                <a:ext cx="524246" cy="461665"/>
              </a:xfrm>
              <a:prstGeom prst="rect">
                <a:avLst/>
              </a:prstGeom>
              <a:blipFill rotWithShape="0">
                <a:blip r:embed="rId20"/>
                <a:stretch>
                  <a:fillRect b="-1316"/>
                </a:stretch>
              </a:blipFill>
            </p:spPr>
            <p:txBody>
              <a:bodyPr/>
              <a:lstStyle/>
              <a:p>
                <a:r>
                  <a:rPr lang="en-US">
                    <a:noFill/>
                  </a:rPr>
                  <a:t> </a:t>
                </a:r>
              </a:p>
            </p:txBody>
          </p:sp>
        </mc:Fallback>
      </mc:AlternateContent>
      <p:pic>
        <p:nvPicPr>
          <p:cNvPr id="64" name="Picture 6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117064" y="5119040"/>
            <a:ext cx="748561" cy="373709"/>
          </a:xfrm>
          <a:prstGeom prst="rect">
            <a:avLst/>
          </a:prstGeom>
        </p:spPr>
      </p:pic>
      <p:sp>
        <p:nvSpPr>
          <p:cNvPr id="65" name="Right Arrow 64"/>
          <p:cNvSpPr/>
          <p:nvPr/>
        </p:nvSpPr>
        <p:spPr>
          <a:xfrm>
            <a:off x="2947543" y="5194663"/>
            <a:ext cx="541147"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p:cNvSpPr txBox="1"/>
              <p:nvPr/>
            </p:nvSpPr>
            <p:spPr>
              <a:xfrm>
                <a:off x="3431320" y="5044167"/>
                <a:ext cx="2420021" cy="461665"/>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𝑖</m:t>
                        </m:r>
                      </m:sub>
                    </m:sSub>
                  </m:oMath>
                </a14:m>
                <a:r>
                  <a:rPr lang="en-US" sz="2400">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a14:m>
                <a:endParaRPr lang="en-US" sz="2400">
                  <a:latin typeface="Times New Roman" panose="02020603050405020304" pitchFamily="18" charset="0"/>
                  <a:cs typeface="Times New Roman" panose="02020603050405020304" pitchFamily="18" charset="0"/>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3431320" y="5044167"/>
                <a:ext cx="2420021" cy="461665"/>
              </a:xfrm>
              <a:prstGeom prst="rect">
                <a:avLst/>
              </a:prstGeom>
              <a:blipFill rotWithShape="0">
                <a:blip r:embed="rId22"/>
                <a:stretch>
                  <a:fillRect l="-756" t="-10526" b="-28947"/>
                </a:stretch>
              </a:blipFill>
            </p:spPr>
            <p:txBody>
              <a:bodyPr/>
              <a:lstStyle/>
              <a:p>
                <a:r>
                  <a:rPr lang="en-US">
                    <a:noFill/>
                  </a:rPr>
                  <a:t> </a:t>
                </a:r>
              </a:p>
            </p:txBody>
          </p:sp>
        </mc:Fallback>
      </mc:AlternateContent>
      <p:sp>
        <p:nvSpPr>
          <p:cNvPr id="67" name="Oval 66"/>
          <p:cNvSpPr/>
          <p:nvPr/>
        </p:nvSpPr>
        <p:spPr>
          <a:xfrm>
            <a:off x="4442822" y="5068389"/>
            <a:ext cx="368112" cy="4243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a:stCxn id="67" idx="4"/>
          </p:cNvCxnSpPr>
          <p:nvPr/>
        </p:nvCxnSpPr>
        <p:spPr>
          <a:xfrm flipH="1">
            <a:off x="4617661" y="5492749"/>
            <a:ext cx="9217" cy="1840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58" idx="1"/>
          </p:cNvCxnSpPr>
          <p:nvPr/>
        </p:nvCxnSpPr>
        <p:spPr>
          <a:xfrm flipV="1">
            <a:off x="4586236" y="5661320"/>
            <a:ext cx="1499637" cy="321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flipV="1">
            <a:off x="7516137" y="2521366"/>
            <a:ext cx="1090124" cy="905384"/>
          </a:xfrm>
          <a:prstGeom prst="bentConnector3">
            <a:avLst>
              <a:gd name="adj1" fmla="val 99629"/>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10800000" flipV="1">
            <a:off x="7562712" y="2538504"/>
            <a:ext cx="1387248" cy="1270850"/>
          </a:xfrm>
          <a:prstGeom prst="bentConnector3">
            <a:avLst>
              <a:gd name="adj1" fmla="val -328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2" name="十字星 38"/>
          <p:cNvSpPr/>
          <p:nvPr/>
        </p:nvSpPr>
        <p:spPr>
          <a:xfrm>
            <a:off x="6200491" y="3049504"/>
            <a:ext cx="199017" cy="319140"/>
          </a:xfrm>
          <a:prstGeom prst="star4">
            <a:avLst>
              <a:gd name="adj" fmla="val 15897"/>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endParaRPr>
          </a:p>
        </p:txBody>
      </p:sp>
      <p:sp>
        <p:nvSpPr>
          <p:cNvPr id="73" name="TextBox 72"/>
          <p:cNvSpPr txBox="1"/>
          <p:nvPr/>
        </p:nvSpPr>
        <p:spPr>
          <a:xfrm>
            <a:off x="7877646" y="2716915"/>
            <a:ext cx="385042" cy="523220"/>
          </a:xfrm>
          <a:prstGeom prst="rect">
            <a:avLst/>
          </a:prstGeom>
          <a:noFill/>
        </p:spPr>
        <p:txBody>
          <a:bodyPr wrap="none" rtlCol="0">
            <a:spAutoFit/>
          </a:bodyPr>
          <a:lstStyle/>
          <a:p>
            <a:r>
              <a:rPr lang="en-US" sz="2800"/>
              <a:t>0</a:t>
            </a:r>
          </a:p>
        </p:txBody>
      </p:sp>
      <p:sp>
        <p:nvSpPr>
          <p:cNvPr id="74" name="TextBox 73"/>
          <p:cNvSpPr txBox="1"/>
          <p:nvPr/>
        </p:nvSpPr>
        <p:spPr>
          <a:xfrm>
            <a:off x="8564918" y="2712448"/>
            <a:ext cx="385042" cy="523220"/>
          </a:xfrm>
          <a:prstGeom prst="rect">
            <a:avLst/>
          </a:prstGeom>
          <a:noFill/>
        </p:spPr>
        <p:txBody>
          <a:bodyPr wrap="none" rtlCol="0">
            <a:spAutoFit/>
          </a:bodyPr>
          <a:lstStyle/>
          <a:p>
            <a:r>
              <a:rPr lang="en-US" sz="2800"/>
              <a:t>1</a:t>
            </a:r>
          </a:p>
        </p:txBody>
      </p:sp>
      <p:sp>
        <p:nvSpPr>
          <p:cNvPr id="75" name="TextBox 74"/>
          <p:cNvSpPr txBox="1"/>
          <p:nvPr/>
        </p:nvSpPr>
        <p:spPr>
          <a:xfrm>
            <a:off x="9265024" y="2690292"/>
            <a:ext cx="385042" cy="523220"/>
          </a:xfrm>
          <a:prstGeom prst="rect">
            <a:avLst/>
          </a:prstGeom>
          <a:noFill/>
        </p:spPr>
        <p:txBody>
          <a:bodyPr wrap="none" rtlCol="0">
            <a:spAutoFit/>
          </a:bodyPr>
          <a:lstStyle/>
          <a:p>
            <a:r>
              <a:rPr lang="en-US" sz="2800"/>
              <a:t>2</a:t>
            </a:r>
          </a:p>
        </p:txBody>
      </p:sp>
      <p:sp>
        <p:nvSpPr>
          <p:cNvPr id="76" name="TextBox 75"/>
          <p:cNvSpPr txBox="1"/>
          <p:nvPr/>
        </p:nvSpPr>
        <p:spPr>
          <a:xfrm>
            <a:off x="7884310" y="3359589"/>
            <a:ext cx="385042" cy="523220"/>
          </a:xfrm>
          <a:prstGeom prst="rect">
            <a:avLst/>
          </a:prstGeom>
          <a:noFill/>
        </p:spPr>
        <p:txBody>
          <a:bodyPr wrap="none" rtlCol="0">
            <a:spAutoFit/>
          </a:bodyPr>
          <a:lstStyle/>
          <a:p>
            <a:r>
              <a:rPr lang="en-US" sz="2800"/>
              <a:t>1</a:t>
            </a:r>
          </a:p>
        </p:txBody>
      </p:sp>
      <p:sp>
        <p:nvSpPr>
          <p:cNvPr id="77" name="TextBox 76"/>
          <p:cNvSpPr txBox="1"/>
          <p:nvPr/>
        </p:nvSpPr>
        <p:spPr>
          <a:xfrm>
            <a:off x="8579291" y="3329107"/>
            <a:ext cx="385042" cy="523220"/>
          </a:xfrm>
          <a:prstGeom prst="rect">
            <a:avLst/>
          </a:prstGeom>
          <a:noFill/>
        </p:spPr>
        <p:txBody>
          <a:bodyPr wrap="none" rtlCol="0">
            <a:spAutoFit/>
          </a:bodyPr>
          <a:lstStyle/>
          <a:p>
            <a:r>
              <a:rPr lang="en-US" sz="2800"/>
              <a:t>2</a:t>
            </a:r>
          </a:p>
        </p:txBody>
      </p:sp>
      <p:sp>
        <p:nvSpPr>
          <p:cNvPr id="78" name="TextBox 77"/>
          <p:cNvSpPr txBox="1"/>
          <p:nvPr/>
        </p:nvSpPr>
        <p:spPr>
          <a:xfrm>
            <a:off x="9274272" y="3344600"/>
            <a:ext cx="385042" cy="523220"/>
          </a:xfrm>
          <a:prstGeom prst="rect">
            <a:avLst/>
          </a:prstGeom>
          <a:noFill/>
        </p:spPr>
        <p:txBody>
          <a:bodyPr wrap="none" rtlCol="0">
            <a:spAutoFit/>
          </a:bodyPr>
          <a:lstStyle/>
          <a:p>
            <a:r>
              <a:rPr lang="en-US" sz="2800"/>
              <a:t>0</a:t>
            </a:r>
          </a:p>
        </p:txBody>
      </p:sp>
      <p:sp>
        <p:nvSpPr>
          <p:cNvPr id="79" name="TextBox 78"/>
          <p:cNvSpPr txBox="1"/>
          <p:nvPr/>
        </p:nvSpPr>
        <p:spPr>
          <a:xfrm>
            <a:off x="7884310" y="4017488"/>
            <a:ext cx="385042" cy="523220"/>
          </a:xfrm>
          <a:prstGeom prst="rect">
            <a:avLst/>
          </a:prstGeom>
          <a:noFill/>
        </p:spPr>
        <p:txBody>
          <a:bodyPr wrap="none" rtlCol="0">
            <a:spAutoFit/>
          </a:bodyPr>
          <a:lstStyle/>
          <a:p>
            <a:r>
              <a:rPr lang="en-US" sz="2800"/>
              <a:t>2</a:t>
            </a:r>
          </a:p>
        </p:txBody>
      </p:sp>
      <p:sp>
        <p:nvSpPr>
          <p:cNvPr id="80" name="TextBox 79"/>
          <p:cNvSpPr txBox="1"/>
          <p:nvPr/>
        </p:nvSpPr>
        <p:spPr>
          <a:xfrm>
            <a:off x="8579291" y="3995319"/>
            <a:ext cx="385042" cy="523220"/>
          </a:xfrm>
          <a:prstGeom prst="rect">
            <a:avLst/>
          </a:prstGeom>
          <a:noFill/>
        </p:spPr>
        <p:txBody>
          <a:bodyPr wrap="none" rtlCol="0">
            <a:spAutoFit/>
          </a:bodyPr>
          <a:lstStyle/>
          <a:p>
            <a:r>
              <a:rPr lang="en-US" sz="2800"/>
              <a:t>0</a:t>
            </a:r>
          </a:p>
        </p:txBody>
      </p:sp>
      <p:sp>
        <p:nvSpPr>
          <p:cNvPr id="81" name="TextBox 80"/>
          <p:cNvSpPr txBox="1"/>
          <p:nvPr/>
        </p:nvSpPr>
        <p:spPr>
          <a:xfrm>
            <a:off x="9262019" y="3995319"/>
            <a:ext cx="385042" cy="523220"/>
          </a:xfrm>
          <a:prstGeom prst="rect">
            <a:avLst/>
          </a:prstGeom>
          <a:noFill/>
        </p:spPr>
        <p:txBody>
          <a:bodyPr wrap="none" rtlCol="0">
            <a:spAutoFit/>
          </a:bodyPr>
          <a:lstStyle/>
          <a:p>
            <a:r>
              <a:rPr lang="en-US" sz="2800"/>
              <a:t>1</a:t>
            </a:r>
          </a:p>
        </p:txBody>
      </p:sp>
      <p:sp>
        <p:nvSpPr>
          <p:cNvPr id="82" name="十字星 38"/>
          <p:cNvSpPr/>
          <p:nvPr/>
        </p:nvSpPr>
        <p:spPr>
          <a:xfrm>
            <a:off x="4694283" y="3010956"/>
            <a:ext cx="199017" cy="319140"/>
          </a:xfrm>
          <a:prstGeom prst="star4">
            <a:avLst>
              <a:gd name="adj" fmla="val 1589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endParaRPr>
          </a:p>
        </p:txBody>
      </p:sp>
      <p:sp>
        <p:nvSpPr>
          <p:cNvPr id="84" name="十字星 38"/>
          <p:cNvSpPr/>
          <p:nvPr/>
        </p:nvSpPr>
        <p:spPr>
          <a:xfrm>
            <a:off x="105298" y="2566628"/>
            <a:ext cx="199017" cy="319140"/>
          </a:xfrm>
          <a:prstGeom prst="star4">
            <a:avLst>
              <a:gd name="adj" fmla="val 1589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endParaRPr>
          </a:p>
        </p:txBody>
      </p:sp>
      <p:sp>
        <p:nvSpPr>
          <p:cNvPr id="86" name="十字星 38"/>
          <p:cNvSpPr/>
          <p:nvPr/>
        </p:nvSpPr>
        <p:spPr>
          <a:xfrm>
            <a:off x="95671" y="3144224"/>
            <a:ext cx="199017" cy="319140"/>
          </a:xfrm>
          <a:prstGeom prst="star4">
            <a:avLst>
              <a:gd name="adj" fmla="val 15897"/>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endParaRPr>
          </a:p>
        </p:txBody>
      </p:sp>
      <p:cxnSp>
        <p:nvCxnSpPr>
          <p:cNvPr id="87" name="Straight Connector 86"/>
          <p:cNvCxnSpPr>
            <a:endCxn id="95" idx="1"/>
          </p:cNvCxnSpPr>
          <p:nvPr/>
        </p:nvCxnSpPr>
        <p:spPr>
          <a:xfrm>
            <a:off x="136295" y="3800702"/>
            <a:ext cx="142512" cy="300"/>
          </a:xfrm>
          <a:prstGeom prst="line">
            <a:avLst/>
          </a:prstGeom>
          <a:ln w="38100">
            <a:solidFill>
              <a:srgbClr val="A50021"/>
            </a:solidFil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141582" y="4367750"/>
            <a:ext cx="139060" cy="1"/>
          </a:xfrm>
          <a:prstGeom prst="line">
            <a:avLst/>
          </a:prstGeom>
          <a:ln w="38100">
            <a:solidFill>
              <a:srgbClr val="00B0F0"/>
            </a:solidFill>
            <a:prstDash val="sysDot"/>
          </a:ln>
        </p:spPr>
        <p:style>
          <a:lnRef idx="1">
            <a:schemeClr val="dk1"/>
          </a:lnRef>
          <a:fillRef idx="0">
            <a:schemeClr val="dk1"/>
          </a:fillRef>
          <a:effectRef idx="0">
            <a:schemeClr val="dk1"/>
          </a:effectRef>
          <a:fontRef idx="minor">
            <a:schemeClr val="tx1"/>
          </a:fontRef>
        </p:style>
      </p:cxnSp>
      <p:sp>
        <p:nvSpPr>
          <p:cNvPr id="93" name="TextBox 92"/>
          <p:cNvSpPr txBox="1"/>
          <p:nvPr/>
        </p:nvSpPr>
        <p:spPr>
          <a:xfrm>
            <a:off x="297321" y="2556470"/>
            <a:ext cx="1848711" cy="369332"/>
          </a:xfrm>
          <a:prstGeom prst="rect">
            <a:avLst/>
          </a:prstGeom>
          <a:noFill/>
        </p:spPr>
        <p:txBody>
          <a:bodyPr wrap="none" rtlCol="0">
            <a:spAutoFit/>
          </a:bodyPr>
          <a:lstStyle/>
          <a:p>
            <a:r>
              <a:rPr lang="en-US"/>
              <a:t>Previous segment</a:t>
            </a:r>
          </a:p>
        </p:txBody>
      </p:sp>
      <p:sp>
        <p:nvSpPr>
          <p:cNvPr id="94" name="TextBox 93"/>
          <p:cNvSpPr txBox="1"/>
          <p:nvPr/>
        </p:nvSpPr>
        <p:spPr>
          <a:xfrm>
            <a:off x="290105" y="3119128"/>
            <a:ext cx="1486241" cy="369332"/>
          </a:xfrm>
          <a:prstGeom prst="rect">
            <a:avLst/>
          </a:prstGeom>
          <a:noFill/>
        </p:spPr>
        <p:txBody>
          <a:bodyPr wrap="none" rtlCol="0">
            <a:spAutoFit/>
          </a:bodyPr>
          <a:lstStyle/>
          <a:p>
            <a:r>
              <a:rPr lang="en-US"/>
              <a:t>Next segment</a:t>
            </a:r>
          </a:p>
        </p:txBody>
      </p:sp>
      <p:sp>
        <p:nvSpPr>
          <p:cNvPr id="95" name="TextBox 94"/>
          <p:cNvSpPr txBox="1"/>
          <p:nvPr/>
        </p:nvSpPr>
        <p:spPr>
          <a:xfrm>
            <a:off x="278807" y="3616336"/>
            <a:ext cx="1632370" cy="369332"/>
          </a:xfrm>
          <a:prstGeom prst="rect">
            <a:avLst/>
          </a:prstGeom>
          <a:noFill/>
        </p:spPr>
        <p:txBody>
          <a:bodyPr wrap="none" rtlCol="0">
            <a:spAutoFit/>
          </a:bodyPr>
          <a:lstStyle/>
          <a:p>
            <a:r>
              <a:rPr lang="en-US"/>
              <a:t>Cloaking region</a:t>
            </a:r>
          </a:p>
        </p:txBody>
      </p:sp>
      <p:sp>
        <p:nvSpPr>
          <p:cNvPr id="96" name="TextBox 95"/>
          <p:cNvSpPr txBox="1"/>
          <p:nvPr/>
        </p:nvSpPr>
        <p:spPr>
          <a:xfrm>
            <a:off x="270582" y="4149207"/>
            <a:ext cx="1786451" cy="369332"/>
          </a:xfrm>
          <a:prstGeom prst="rect">
            <a:avLst/>
          </a:prstGeom>
          <a:noFill/>
        </p:spPr>
        <p:txBody>
          <a:bodyPr wrap="none" rtlCol="0">
            <a:spAutoFit/>
          </a:bodyPr>
          <a:lstStyle/>
          <a:p>
            <a:r>
              <a:rPr lang="en-US"/>
              <a:t>Candidate region</a:t>
            </a:r>
          </a:p>
        </p:txBody>
      </p:sp>
      <p:sp>
        <p:nvSpPr>
          <p:cNvPr id="97" name="TextBox 96"/>
          <p:cNvSpPr txBox="1"/>
          <p:nvPr/>
        </p:nvSpPr>
        <p:spPr>
          <a:xfrm>
            <a:off x="8866308" y="1168116"/>
            <a:ext cx="2639762" cy="369332"/>
          </a:xfrm>
          <a:prstGeom prst="rect">
            <a:avLst/>
          </a:prstGeom>
          <a:noFill/>
        </p:spPr>
        <p:txBody>
          <a:bodyPr wrap="none" rtlCol="0">
            <a:spAutoFit/>
          </a:bodyPr>
          <a:lstStyle/>
          <a:p>
            <a:r>
              <a:rPr lang="en-US" altLang="zh-CN"/>
              <a:t>Order: length of segments</a:t>
            </a:r>
            <a:endParaRPr lang="en-US"/>
          </a:p>
        </p:txBody>
      </p:sp>
      <p:sp>
        <p:nvSpPr>
          <p:cNvPr id="98" name="十字星 38"/>
          <p:cNvSpPr/>
          <p:nvPr/>
        </p:nvSpPr>
        <p:spPr>
          <a:xfrm>
            <a:off x="7312396" y="3254667"/>
            <a:ext cx="199017" cy="319140"/>
          </a:xfrm>
          <a:prstGeom prst="star4">
            <a:avLst>
              <a:gd name="adj" fmla="val 1589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endParaRPr>
          </a:p>
        </p:txBody>
      </p:sp>
      <p:sp>
        <p:nvSpPr>
          <p:cNvPr id="99" name="十字星 38"/>
          <p:cNvSpPr/>
          <p:nvPr/>
        </p:nvSpPr>
        <p:spPr>
          <a:xfrm>
            <a:off x="8784681" y="1960363"/>
            <a:ext cx="199017" cy="319140"/>
          </a:xfrm>
          <a:prstGeom prst="star4">
            <a:avLst>
              <a:gd name="adj" fmla="val 15897"/>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endParaRPr>
          </a:p>
        </p:txBody>
      </p:sp>
      <p:sp>
        <p:nvSpPr>
          <p:cNvPr id="101" name="TextBox 100"/>
          <p:cNvSpPr txBox="1"/>
          <p:nvPr/>
        </p:nvSpPr>
        <p:spPr>
          <a:xfrm>
            <a:off x="678747" y="5960655"/>
            <a:ext cx="11220316" cy="830997"/>
          </a:xfrm>
          <a:prstGeom prst="rect">
            <a:avLst/>
          </a:prstGeom>
          <a:noFill/>
        </p:spPr>
        <p:txBody>
          <a:bodyPr wrap="square" rtlCol="0">
            <a:spAutoFit/>
          </a:bodyPr>
          <a:lstStyle/>
          <a:p>
            <a:r>
              <a:rPr lang="en-US" sz="2400"/>
              <a:t>Since transition values do not repeat in each row (forward) and column (backward), no collision will happen.</a:t>
            </a:r>
          </a:p>
        </p:txBody>
      </p:sp>
      <p:sp>
        <p:nvSpPr>
          <p:cNvPr id="90" name="TextBox 89"/>
          <p:cNvSpPr txBox="1"/>
          <p:nvPr/>
        </p:nvSpPr>
        <p:spPr>
          <a:xfrm>
            <a:off x="1444792" y="827684"/>
            <a:ext cx="3902735" cy="461665"/>
          </a:xfrm>
          <a:prstGeom prst="rect">
            <a:avLst/>
          </a:prstGeom>
          <a:noFill/>
        </p:spPr>
        <p:txBody>
          <a:bodyPr wrap="none" rtlCol="0">
            <a:spAutoFit/>
          </a:bodyPr>
          <a:lstStyle/>
          <a:p>
            <a:r>
              <a:rPr lang="en-US" sz="2400"/>
              <a:t>To solve collision in </a:t>
            </a:r>
            <a:r>
              <a:rPr lang="en-US" sz="2400">
                <a:solidFill>
                  <a:srgbClr val="FF0000"/>
                </a:solidFill>
              </a:rPr>
              <a:t>scheme 1</a:t>
            </a:r>
            <a:r>
              <a:rPr lang="en-US" sz="2400"/>
              <a:t>.</a:t>
            </a:r>
            <a:endParaRPr lang="en-US"/>
          </a:p>
        </p:txBody>
      </p:sp>
    </p:spTree>
    <p:extLst>
      <p:ext uri="{BB962C8B-B14F-4D97-AF65-F5344CB8AC3E}">
        <p14:creationId xmlns:p14="http://schemas.microsoft.com/office/powerpoint/2010/main" val="72312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10"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fade">
                                      <p:cBhvr>
                                        <p:cTn id="38" dur="500"/>
                                        <p:tgtEl>
                                          <p:spTgt spid="9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fade">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nodeType="withEffect">
                                  <p:stCondLst>
                                    <p:cond delay="0"/>
                                  </p:stCondLst>
                                  <p:childTnLst>
                                    <p:set>
                                      <p:cBhvr>
                                        <p:cTn id="83" dur="1" fill="hold">
                                          <p:stCondLst>
                                            <p:cond delay="0"/>
                                          </p:stCondLst>
                                        </p:cTn>
                                        <p:tgtEl>
                                          <p:spTgt spid="61">
                                            <p:txEl>
                                              <p:pRg st="0" end="0"/>
                                            </p:txEl>
                                          </p:spTgt>
                                        </p:tgtEl>
                                        <p:attrNameLst>
                                          <p:attrName>style.visibility</p:attrName>
                                        </p:attrNameLst>
                                      </p:cBhvr>
                                      <p:to>
                                        <p:strVal val="visible"/>
                                      </p:to>
                                    </p:set>
                                    <p:animEffect transition="in" filter="fade">
                                      <p:cBhvr>
                                        <p:cTn id="84" dur="500"/>
                                        <p:tgtEl>
                                          <p:spTgt spid="61">
                                            <p:txEl>
                                              <p:pRg st="0" end="0"/>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61">
                                            <p:txEl>
                                              <p:pRg st="1" end="1"/>
                                            </p:txEl>
                                          </p:spTgt>
                                        </p:tgtEl>
                                        <p:attrNameLst>
                                          <p:attrName>style.visibility</p:attrName>
                                        </p:attrNameLst>
                                      </p:cBhvr>
                                      <p:to>
                                        <p:strVal val="visible"/>
                                      </p:to>
                                    </p:set>
                                    <p:animEffect transition="in" filter="fade">
                                      <p:cBhvr>
                                        <p:cTn id="87" dur="500"/>
                                        <p:tgtEl>
                                          <p:spTgt spid="61">
                                            <p:txEl>
                                              <p:pRg st="1" end="1"/>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61">
                                            <p:txEl>
                                              <p:pRg st="3" end="3"/>
                                            </p:txEl>
                                          </p:spTgt>
                                        </p:tgtEl>
                                        <p:attrNameLst>
                                          <p:attrName>style.visibility</p:attrName>
                                        </p:attrNameLst>
                                      </p:cBhvr>
                                      <p:to>
                                        <p:strVal val="visible"/>
                                      </p:to>
                                    </p:set>
                                    <p:animEffect transition="in" filter="fade">
                                      <p:cBhvr>
                                        <p:cTn id="90" dur="500"/>
                                        <p:tgtEl>
                                          <p:spTgt spid="61">
                                            <p:txEl>
                                              <p:pRg st="3" end="3"/>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61">
                                            <p:txEl>
                                              <p:pRg st="4" end="4"/>
                                            </p:txEl>
                                          </p:spTgt>
                                        </p:tgtEl>
                                        <p:attrNameLst>
                                          <p:attrName>style.visibility</p:attrName>
                                        </p:attrNameLst>
                                      </p:cBhvr>
                                      <p:to>
                                        <p:strVal val="visible"/>
                                      </p:to>
                                    </p:set>
                                    <p:animEffect transition="in" filter="fade">
                                      <p:cBhvr>
                                        <p:cTn id="93" dur="500"/>
                                        <p:tgtEl>
                                          <p:spTgt spid="61">
                                            <p:txEl>
                                              <p:pRg st="4" end="4"/>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61">
                                            <p:txEl>
                                              <p:pRg st="5" end="5"/>
                                            </p:txEl>
                                          </p:spTgt>
                                        </p:tgtEl>
                                        <p:attrNameLst>
                                          <p:attrName>style.visibility</p:attrName>
                                        </p:attrNameLst>
                                      </p:cBhvr>
                                      <p:to>
                                        <p:strVal val="visible"/>
                                      </p:to>
                                    </p:set>
                                    <p:animEffect transition="in" filter="fade">
                                      <p:cBhvr>
                                        <p:cTn id="96" dur="500"/>
                                        <p:tgtEl>
                                          <p:spTgt spid="61">
                                            <p:txEl>
                                              <p:pRg st="5" end="5"/>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500"/>
                                        <p:tgtEl>
                                          <p:spTgt spid="68"/>
                                        </p:tgtEl>
                                      </p:cBhvr>
                                    </p:animEffect>
                                  </p:childTnLst>
                                </p:cTn>
                              </p:par>
                              <p:par>
                                <p:cTn id="102" presetID="10" presetClass="entr" presetSubtype="0" fill="hold"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500"/>
                                        <p:tgtEl>
                                          <p:spTgt spid="6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500"/>
                                        <p:tgtEl>
                                          <p:spTgt spid="6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fade">
                                      <p:cBhvr>
                                        <p:cTn id="117" dur="50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01"/>
                                        </p:tgtEl>
                                        <p:attrNameLst>
                                          <p:attrName>style.visibility</p:attrName>
                                        </p:attrNameLst>
                                      </p:cBhvr>
                                      <p:to>
                                        <p:strVal val="visible"/>
                                      </p:to>
                                    </p:set>
                                    <p:animEffect transition="in" filter="fade">
                                      <p:cBhvr>
                                        <p:cTn id="12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52" grpId="0" animBg="1"/>
      <p:bldP spid="53" grpId="0" animBg="1"/>
      <p:bldP spid="56" grpId="0" animBg="1"/>
      <p:bldP spid="57" grpId="0" animBg="1"/>
      <p:bldP spid="58" grpId="0"/>
      <p:bldP spid="60" grpId="0" animBg="1"/>
      <p:bldP spid="61" grpId="0"/>
      <p:bldP spid="62" grpId="0" animBg="1"/>
      <p:bldP spid="73" grpId="0"/>
      <p:bldP spid="74" grpId="0"/>
      <p:bldP spid="75" grpId="0"/>
      <p:bldP spid="76" grpId="0"/>
      <p:bldP spid="77" grpId="0"/>
      <p:bldP spid="78" grpId="0"/>
      <p:bldP spid="79" grpId="0"/>
      <p:bldP spid="80" grpId="0"/>
      <p:bldP spid="81" grpId="0"/>
      <p:bldP spid="97" grpId="0"/>
      <p:bldP spid="98" grpId="0" animBg="1"/>
      <p:bldP spid="99" grpId="0" animBg="1"/>
      <p:bldP spid="10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b="1">
                <a:solidFill>
                  <a:srgbClr val="FF0000"/>
                </a:solidFill>
              </a:rPr>
              <a:t>Introduction</a:t>
            </a:r>
          </a:p>
          <a:p>
            <a:r>
              <a:rPr lang="en-US"/>
              <a:t>Motivation and Objective</a:t>
            </a:r>
          </a:p>
          <a:p>
            <a:r>
              <a:rPr lang="en-US"/>
              <a:t>Technical details</a:t>
            </a:r>
          </a:p>
          <a:p>
            <a:r>
              <a:rPr lang="en-US"/>
              <a:t>Experiments</a:t>
            </a:r>
          </a:p>
          <a:p>
            <a:r>
              <a:rPr lang="en-US"/>
              <a:t>Conclusion</a:t>
            </a:r>
          </a:p>
        </p:txBody>
      </p:sp>
    </p:spTree>
    <p:extLst>
      <p:ext uri="{BB962C8B-B14F-4D97-AF65-F5344CB8AC3E}">
        <p14:creationId xmlns:p14="http://schemas.microsoft.com/office/powerpoint/2010/main" val="4188015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501351" y="341915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5" name="Straight Connector 4"/>
          <p:cNvCxnSpPr>
            <a:stCxn id="9" idx="4"/>
            <a:endCxn id="4" idx="0"/>
          </p:cNvCxnSpPr>
          <p:nvPr/>
        </p:nvCxnSpPr>
        <p:spPr>
          <a:xfrm>
            <a:off x="3618389" y="2867646"/>
            <a:ext cx="0" cy="551513"/>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6" name="Straight Connector 5"/>
          <p:cNvCxnSpPr>
            <a:stCxn id="4" idx="6"/>
            <a:endCxn id="10" idx="2"/>
          </p:cNvCxnSpPr>
          <p:nvPr/>
        </p:nvCxnSpPr>
        <p:spPr>
          <a:xfrm flipV="1">
            <a:off x="3735427" y="3546614"/>
            <a:ext cx="1060657" cy="1"/>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p:cNvCxnSpPr>
            <a:stCxn id="11" idx="7"/>
            <a:endCxn id="4" idx="3"/>
          </p:cNvCxnSpPr>
          <p:nvPr/>
        </p:nvCxnSpPr>
        <p:spPr>
          <a:xfrm flipV="1">
            <a:off x="3392371" y="3636739"/>
            <a:ext cx="143260" cy="21929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9" name="Oval 8"/>
          <p:cNvSpPr/>
          <p:nvPr/>
        </p:nvSpPr>
        <p:spPr>
          <a:xfrm>
            <a:off x="3501351" y="261273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 name="Oval 9"/>
          <p:cNvSpPr/>
          <p:nvPr/>
        </p:nvSpPr>
        <p:spPr>
          <a:xfrm>
            <a:off x="4796084" y="341915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 name="Oval 10"/>
          <p:cNvSpPr/>
          <p:nvPr/>
        </p:nvSpPr>
        <p:spPr>
          <a:xfrm>
            <a:off x="3192575" y="381869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 name="Oval 11"/>
          <p:cNvSpPr/>
          <p:nvPr/>
        </p:nvSpPr>
        <p:spPr>
          <a:xfrm>
            <a:off x="2120111" y="261273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3" name="Straight Connector 12"/>
          <p:cNvCxnSpPr>
            <a:stCxn id="12" idx="6"/>
            <a:endCxn id="9" idx="2"/>
          </p:cNvCxnSpPr>
          <p:nvPr/>
        </p:nvCxnSpPr>
        <p:spPr>
          <a:xfrm>
            <a:off x="2354187" y="2740190"/>
            <a:ext cx="1147164" cy="1"/>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14" name="Oval 13"/>
          <p:cNvSpPr/>
          <p:nvPr/>
        </p:nvSpPr>
        <p:spPr>
          <a:xfrm>
            <a:off x="3196486" y="437021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5" name="Straight Connector 14"/>
          <p:cNvCxnSpPr>
            <a:stCxn id="11" idx="4"/>
            <a:endCxn id="14" idx="0"/>
          </p:cNvCxnSpPr>
          <p:nvPr/>
        </p:nvCxnSpPr>
        <p:spPr>
          <a:xfrm>
            <a:off x="3309613" y="4073609"/>
            <a:ext cx="3911" cy="296602"/>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16" name="Oval 15"/>
          <p:cNvSpPr/>
          <p:nvPr/>
        </p:nvSpPr>
        <p:spPr>
          <a:xfrm>
            <a:off x="4792895" y="261273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7" name="Straight Connector 16"/>
          <p:cNvCxnSpPr>
            <a:stCxn id="10" idx="0"/>
            <a:endCxn id="16" idx="4"/>
          </p:cNvCxnSpPr>
          <p:nvPr/>
        </p:nvCxnSpPr>
        <p:spPr>
          <a:xfrm flipH="1" flipV="1">
            <a:off x="4909933" y="2867645"/>
            <a:ext cx="3189" cy="551513"/>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18" name="Oval 17"/>
          <p:cNvSpPr/>
          <p:nvPr/>
        </p:nvSpPr>
        <p:spPr>
          <a:xfrm>
            <a:off x="2120111" y="181971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9" name="Oval 18"/>
          <p:cNvSpPr/>
          <p:nvPr/>
        </p:nvSpPr>
        <p:spPr>
          <a:xfrm>
            <a:off x="5334795" y="437519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0" name="Straight Connector 19"/>
          <p:cNvCxnSpPr>
            <a:stCxn id="18" idx="4"/>
          </p:cNvCxnSpPr>
          <p:nvPr/>
        </p:nvCxnSpPr>
        <p:spPr>
          <a:xfrm>
            <a:off x="2237149" y="2074622"/>
            <a:ext cx="0" cy="538112"/>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21" name="Oval 20"/>
          <p:cNvSpPr/>
          <p:nvPr/>
        </p:nvSpPr>
        <p:spPr>
          <a:xfrm>
            <a:off x="5328672" y="145809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2" name="Straight Connector 21"/>
          <p:cNvCxnSpPr>
            <a:stCxn id="30" idx="6"/>
            <a:endCxn id="21" idx="2"/>
          </p:cNvCxnSpPr>
          <p:nvPr/>
        </p:nvCxnSpPr>
        <p:spPr>
          <a:xfrm>
            <a:off x="2354187" y="1557855"/>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p:cNvCxnSpPr>
            <a:stCxn id="16" idx="6"/>
            <a:endCxn id="32" idx="2"/>
          </p:cNvCxnSpPr>
          <p:nvPr/>
        </p:nvCxnSpPr>
        <p:spPr>
          <a:xfrm>
            <a:off x="5026971" y="2740190"/>
            <a:ext cx="301701" cy="2364"/>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24" name="Straight Connector 23"/>
          <p:cNvCxnSpPr>
            <a:stCxn id="14" idx="6"/>
            <a:endCxn id="19" idx="2"/>
          </p:cNvCxnSpPr>
          <p:nvPr/>
        </p:nvCxnSpPr>
        <p:spPr>
          <a:xfrm>
            <a:off x="3430562" y="4497667"/>
            <a:ext cx="1904233" cy="4988"/>
          </a:xfrm>
          <a:prstGeom prst="line">
            <a:avLst/>
          </a:prstGeom>
          <a:ln w="38100">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25" name="Straight Connector 24"/>
          <p:cNvCxnSpPr>
            <a:stCxn id="26" idx="0"/>
            <a:endCxn id="27" idx="4"/>
          </p:cNvCxnSpPr>
          <p:nvPr/>
        </p:nvCxnSpPr>
        <p:spPr>
          <a:xfrm flipV="1">
            <a:off x="1219263" y="2074620"/>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 name="Oval 25"/>
          <p:cNvSpPr/>
          <p:nvPr/>
        </p:nvSpPr>
        <p:spPr>
          <a:xfrm>
            <a:off x="1102225" y="436658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7" name="Oval 26"/>
          <p:cNvSpPr/>
          <p:nvPr/>
        </p:nvSpPr>
        <p:spPr>
          <a:xfrm>
            <a:off x="1106964" y="181970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8" name="Straight Connector 27"/>
          <p:cNvCxnSpPr>
            <a:stCxn id="26" idx="6"/>
            <a:endCxn id="14" idx="2"/>
          </p:cNvCxnSpPr>
          <p:nvPr/>
        </p:nvCxnSpPr>
        <p:spPr>
          <a:xfrm>
            <a:off x="1336301" y="4494036"/>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p:cNvCxnSpPr>
            <a:stCxn id="27" idx="6"/>
            <a:endCxn id="18" idx="2"/>
          </p:cNvCxnSpPr>
          <p:nvPr/>
        </p:nvCxnSpPr>
        <p:spPr>
          <a:xfrm>
            <a:off x="1341040" y="1947165"/>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0" name="Oval 29"/>
          <p:cNvSpPr/>
          <p:nvPr/>
        </p:nvSpPr>
        <p:spPr>
          <a:xfrm>
            <a:off x="2120111" y="143039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1" name="Straight Connector 30"/>
          <p:cNvCxnSpPr>
            <a:stCxn id="30" idx="4"/>
            <a:endCxn id="18" idx="0"/>
          </p:cNvCxnSpPr>
          <p:nvPr/>
        </p:nvCxnSpPr>
        <p:spPr>
          <a:xfrm>
            <a:off x="2237149" y="1685310"/>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Oval 31"/>
          <p:cNvSpPr/>
          <p:nvPr/>
        </p:nvSpPr>
        <p:spPr>
          <a:xfrm>
            <a:off x="5328672" y="261509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3" name="Straight Connector 32"/>
          <p:cNvCxnSpPr>
            <a:stCxn id="19" idx="0"/>
            <a:endCxn id="32" idx="4"/>
          </p:cNvCxnSpPr>
          <p:nvPr/>
        </p:nvCxnSpPr>
        <p:spPr>
          <a:xfrm flipH="1" flipV="1">
            <a:off x="5445710" y="2870009"/>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a:stCxn id="32" idx="0"/>
            <a:endCxn id="21" idx="4"/>
          </p:cNvCxnSpPr>
          <p:nvPr/>
        </p:nvCxnSpPr>
        <p:spPr>
          <a:xfrm flipV="1">
            <a:off x="5445710" y="1713005"/>
            <a:ext cx="0" cy="90209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156"/>
              <p:cNvSpPr txBox="1"/>
              <p:nvPr/>
            </p:nvSpPr>
            <p:spPr>
              <a:xfrm>
                <a:off x="1403765" y="186374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35" name="TextBox 156"/>
              <p:cNvSpPr txBox="1">
                <a:spLocks noRot="1" noChangeAspect="1" noMove="1" noResize="1" noEditPoints="1" noAdjustHandles="1" noChangeArrowheads="1" noChangeShapeType="1" noTextEdit="1"/>
              </p:cNvSpPr>
              <p:nvPr/>
            </p:nvSpPr>
            <p:spPr>
              <a:xfrm>
                <a:off x="1403765" y="1863743"/>
                <a:ext cx="531364" cy="461665"/>
              </a:xfrm>
              <a:prstGeom prst="rect">
                <a:avLst/>
              </a:prstGeom>
              <a:blipFill rotWithShape="0">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156"/>
              <p:cNvSpPr txBox="1"/>
              <p:nvPr/>
            </p:nvSpPr>
            <p:spPr>
              <a:xfrm>
                <a:off x="1986659" y="4376911"/>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36" name="TextBox 156"/>
              <p:cNvSpPr txBox="1">
                <a:spLocks noRot="1" noChangeAspect="1" noMove="1" noResize="1" noEditPoints="1" noAdjustHandles="1" noChangeArrowheads="1" noChangeShapeType="1" noTextEdit="1"/>
              </p:cNvSpPr>
              <p:nvPr/>
            </p:nvSpPr>
            <p:spPr>
              <a:xfrm>
                <a:off x="1986659" y="4376911"/>
                <a:ext cx="531364" cy="461665"/>
              </a:xfrm>
              <a:prstGeom prst="rect">
                <a:avLst/>
              </a:prstGeom>
              <a:blipFill rotWithShape="0">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56"/>
              <p:cNvSpPr txBox="1"/>
              <p:nvPr/>
            </p:nvSpPr>
            <p:spPr>
              <a:xfrm>
                <a:off x="4284853" y="438551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37" name="TextBox 156"/>
              <p:cNvSpPr txBox="1">
                <a:spLocks noRot="1" noChangeAspect="1" noMove="1" noResize="1" noEditPoints="1" noAdjustHandles="1" noChangeArrowheads="1" noChangeShapeType="1" noTextEdit="1"/>
              </p:cNvSpPr>
              <p:nvPr/>
            </p:nvSpPr>
            <p:spPr>
              <a:xfrm>
                <a:off x="4284853" y="4385516"/>
                <a:ext cx="654090"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2166499" y="2016352"/>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38" name="TextBox 156"/>
              <p:cNvSpPr txBox="1">
                <a:spLocks noRot="1" noChangeAspect="1" noMove="1" noResize="1" noEditPoints="1" noAdjustHandles="1" noChangeArrowheads="1" noChangeShapeType="1" noTextEdit="1"/>
              </p:cNvSpPr>
              <p:nvPr/>
            </p:nvSpPr>
            <p:spPr>
              <a:xfrm>
                <a:off x="2166499" y="2016352"/>
                <a:ext cx="525336" cy="461665"/>
              </a:xfrm>
              <a:prstGeom prst="rect">
                <a:avLst/>
              </a:prstGeom>
              <a:blipFill rotWithShape="0">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2209102" y="1467259"/>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39" name="TextBox 156"/>
              <p:cNvSpPr txBox="1">
                <a:spLocks noRot="1" noChangeAspect="1" noMove="1" noResize="1" noEditPoints="1" noAdjustHandles="1" noChangeArrowheads="1" noChangeShapeType="1" noTextEdit="1"/>
              </p:cNvSpPr>
              <p:nvPr/>
            </p:nvSpPr>
            <p:spPr>
              <a:xfrm>
                <a:off x="2209102" y="1467259"/>
                <a:ext cx="531364" cy="461665"/>
              </a:xfrm>
              <a:prstGeom prst="rect">
                <a:avLst/>
              </a:prstGeom>
              <a:blipFill rotWithShape="0">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56"/>
              <p:cNvSpPr txBox="1"/>
              <p:nvPr/>
            </p:nvSpPr>
            <p:spPr>
              <a:xfrm>
                <a:off x="3473304" y="1468331"/>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40" name="TextBox 156"/>
              <p:cNvSpPr txBox="1">
                <a:spLocks noRot="1" noChangeAspect="1" noMove="1" noResize="1" noEditPoints="1" noAdjustHandles="1" noChangeArrowheads="1" noChangeShapeType="1" noTextEdit="1"/>
              </p:cNvSpPr>
              <p:nvPr/>
            </p:nvSpPr>
            <p:spPr>
              <a:xfrm>
                <a:off x="3473304" y="1468331"/>
                <a:ext cx="531364" cy="46166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156"/>
              <p:cNvSpPr txBox="1"/>
              <p:nvPr/>
            </p:nvSpPr>
            <p:spPr>
              <a:xfrm>
                <a:off x="2766435" y="231428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41" name="TextBox 156"/>
              <p:cNvSpPr txBox="1">
                <a:spLocks noRot="1" noChangeAspect="1" noMove="1" noResize="1" noEditPoints="1" noAdjustHandles="1" noChangeArrowheads="1" noChangeShapeType="1" noTextEdit="1"/>
              </p:cNvSpPr>
              <p:nvPr/>
            </p:nvSpPr>
            <p:spPr>
              <a:xfrm>
                <a:off x="2766435" y="2314283"/>
                <a:ext cx="531364" cy="461665"/>
              </a:xfrm>
              <a:prstGeom prst="rect">
                <a:avLst/>
              </a:prstGeom>
              <a:blipFill rotWithShape="0">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156"/>
              <p:cNvSpPr txBox="1"/>
              <p:nvPr/>
            </p:nvSpPr>
            <p:spPr>
              <a:xfrm>
                <a:off x="3311516" y="3943725"/>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42" name="TextBox 156"/>
              <p:cNvSpPr txBox="1">
                <a:spLocks noRot="1" noChangeAspect="1" noMove="1" noResize="1" noEditPoints="1" noAdjustHandles="1" noChangeArrowheads="1" noChangeShapeType="1" noTextEdit="1"/>
              </p:cNvSpPr>
              <p:nvPr/>
            </p:nvSpPr>
            <p:spPr>
              <a:xfrm>
                <a:off x="3311516" y="3943725"/>
                <a:ext cx="654090" cy="46166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156"/>
              <p:cNvSpPr txBox="1"/>
              <p:nvPr/>
            </p:nvSpPr>
            <p:spPr>
              <a:xfrm>
                <a:off x="3027939" y="3293266"/>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43" name="TextBox 156"/>
              <p:cNvSpPr txBox="1">
                <a:spLocks noRot="1" noChangeAspect="1" noMove="1" noResize="1" noEditPoints="1" noAdjustHandles="1" noChangeArrowheads="1" noChangeShapeType="1" noTextEdit="1"/>
              </p:cNvSpPr>
              <p:nvPr/>
            </p:nvSpPr>
            <p:spPr>
              <a:xfrm>
                <a:off x="3027939" y="3293266"/>
                <a:ext cx="524952" cy="461665"/>
              </a:xfrm>
              <a:prstGeom prst="rect">
                <a:avLst/>
              </a:prstGeom>
              <a:blipFill rotWithShape="0">
                <a:blip r:embed="rId1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156"/>
              <p:cNvSpPr txBox="1"/>
              <p:nvPr/>
            </p:nvSpPr>
            <p:spPr>
              <a:xfrm>
                <a:off x="3722620" y="285090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44" name="TextBox 156"/>
              <p:cNvSpPr txBox="1">
                <a:spLocks noRot="1" noChangeAspect="1" noMove="1" noResize="1" noEditPoints="1" noAdjustHandles="1" noChangeArrowheads="1" noChangeShapeType="1" noTextEdit="1"/>
              </p:cNvSpPr>
              <p:nvPr/>
            </p:nvSpPr>
            <p:spPr>
              <a:xfrm>
                <a:off x="3722620" y="2850903"/>
                <a:ext cx="531364" cy="461665"/>
              </a:xfrm>
              <a:prstGeom prst="rect">
                <a:avLst/>
              </a:prstGeom>
              <a:blipFill rotWithShape="0">
                <a:blip r:embed="rId1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156"/>
              <p:cNvSpPr txBox="1"/>
              <p:nvPr/>
            </p:nvSpPr>
            <p:spPr>
              <a:xfrm>
                <a:off x="4032559" y="312327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45" name="TextBox 156"/>
              <p:cNvSpPr txBox="1">
                <a:spLocks noRot="1" noChangeAspect="1" noMove="1" noResize="1" noEditPoints="1" noAdjustHandles="1" noChangeArrowheads="1" noChangeShapeType="1" noTextEdit="1"/>
              </p:cNvSpPr>
              <p:nvPr/>
            </p:nvSpPr>
            <p:spPr>
              <a:xfrm>
                <a:off x="4032559" y="3123278"/>
                <a:ext cx="654090" cy="461665"/>
              </a:xfrm>
              <a:prstGeom prst="rect">
                <a:avLst/>
              </a:prstGeom>
              <a:blipFill rotWithShape="0">
                <a:blip r:embed="rId1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156"/>
              <p:cNvSpPr txBox="1"/>
              <p:nvPr/>
            </p:nvSpPr>
            <p:spPr>
              <a:xfrm>
                <a:off x="4822872" y="2874445"/>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46" name="TextBox 156"/>
              <p:cNvSpPr txBox="1">
                <a:spLocks noRot="1" noChangeAspect="1" noMove="1" noResize="1" noEditPoints="1" noAdjustHandles="1" noChangeArrowheads="1" noChangeShapeType="1" noTextEdit="1"/>
              </p:cNvSpPr>
              <p:nvPr/>
            </p:nvSpPr>
            <p:spPr>
              <a:xfrm>
                <a:off x="4822872" y="2874445"/>
                <a:ext cx="654090" cy="461665"/>
              </a:xfrm>
              <a:prstGeom prst="rect">
                <a:avLst/>
              </a:prstGeom>
              <a:blipFill rotWithShape="0">
                <a:blip r:embed="rId1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156"/>
              <p:cNvSpPr txBox="1"/>
              <p:nvPr/>
            </p:nvSpPr>
            <p:spPr>
              <a:xfrm>
                <a:off x="4865769" y="223272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47" name="TextBox 156"/>
              <p:cNvSpPr txBox="1">
                <a:spLocks noRot="1" noChangeAspect="1" noMove="1" noResize="1" noEditPoints="1" noAdjustHandles="1" noChangeArrowheads="1" noChangeShapeType="1" noTextEdit="1"/>
              </p:cNvSpPr>
              <p:nvPr/>
            </p:nvSpPr>
            <p:spPr>
              <a:xfrm>
                <a:off x="4865769" y="2232727"/>
                <a:ext cx="654090" cy="461665"/>
              </a:xfrm>
              <a:prstGeom prst="rect">
                <a:avLst/>
              </a:prstGeom>
              <a:blipFill rotWithShape="0">
                <a:blip r:embed="rId1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56"/>
              <p:cNvSpPr txBox="1"/>
              <p:nvPr/>
            </p:nvSpPr>
            <p:spPr>
              <a:xfrm>
                <a:off x="5418540" y="185521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48" name="TextBox 156"/>
              <p:cNvSpPr txBox="1">
                <a:spLocks noRot="1" noChangeAspect="1" noMove="1" noResize="1" noEditPoints="1" noAdjustHandles="1" noChangeArrowheads="1" noChangeShapeType="1" noTextEdit="1"/>
              </p:cNvSpPr>
              <p:nvPr/>
            </p:nvSpPr>
            <p:spPr>
              <a:xfrm>
                <a:off x="5418540" y="1855210"/>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156"/>
              <p:cNvSpPr txBox="1"/>
              <p:nvPr/>
            </p:nvSpPr>
            <p:spPr>
              <a:xfrm>
                <a:off x="5454025" y="331386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49" name="TextBox 156"/>
              <p:cNvSpPr txBox="1">
                <a:spLocks noRot="1" noChangeAspect="1" noMove="1" noResize="1" noEditPoints="1" noAdjustHandles="1" noChangeArrowheads="1" noChangeShapeType="1" noTextEdit="1"/>
              </p:cNvSpPr>
              <p:nvPr/>
            </p:nvSpPr>
            <p:spPr>
              <a:xfrm>
                <a:off x="5454025" y="3313861"/>
                <a:ext cx="654090" cy="461665"/>
              </a:xfrm>
              <a:prstGeom prst="rect">
                <a:avLst/>
              </a:prstGeom>
              <a:blipFill rotWithShape="0">
                <a:blip r:embed="rId1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156"/>
              <p:cNvSpPr txBox="1"/>
              <p:nvPr/>
            </p:nvSpPr>
            <p:spPr>
              <a:xfrm>
                <a:off x="1198973" y="2978222"/>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63" name="TextBox 156"/>
              <p:cNvSpPr txBox="1">
                <a:spLocks noRot="1" noChangeAspect="1" noMove="1" noResize="1" noEditPoints="1" noAdjustHandles="1" noChangeArrowheads="1" noChangeShapeType="1" noTextEdit="1"/>
              </p:cNvSpPr>
              <p:nvPr/>
            </p:nvSpPr>
            <p:spPr>
              <a:xfrm>
                <a:off x="1198973" y="2978222"/>
                <a:ext cx="524246" cy="461665"/>
              </a:xfrm>
              <a:prstGeom prst="rect">
                <a:avLst/>
              </a:prstGeom>
              <a:blipFill rotWithShape="0">
                <a:blip r:embed="rId1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382678" y="5298240"/>
                <a:ext cx="25226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𝑖</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a:latin typeface="Times New Roman" panose="02020603050405020304" pitchFamily="18" charset="0"/>
                  <a:cs typeface="Times New Roman" panose="02020603050405020304" pitchFamily="18" charset="0"/>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4382678" y="5298240"/>
                <a:ext cx="2522614" cy="461665"/>
              </a:xfrm>
              <a:prstGeom prst="rect">
                <a:avLst/>
              </a:prstGeom>
              <a:blipFill rotWithShape="0">
                <a:blip r:embed="rId19"/>
                <a:stretch>
                  <a:fillRect b="-3947"/>
                </a:stretch>
              </a:blipFill>
            </p:spPr>
            <p:txBody>
              <a:bodyPr/>
              <a:lstStyle/>
              <a:p>
                <a:r>
                  <a:rPr lang="en-US">
                    <a:noFill/>
                  </a:rPr>
                  <a:t> </a:t>
                </a:r>
              </a:p>
            </p:txBody>
          </p:sp>
        </mc:Fallback>
      </mc:AlternateContent>
      <p:sp>
        <p:nvSpPr>
          <p:cNvPr id="67" name="Oval 66"/>
          <p:cNvSpPr/>
          <p:nvPr/>
        </p:nvSpPr>
        <p:spPr>
          <a:xfrm>
            <a:off x="5476962" y="5335545"/>
            <a:ext cx="368112" cy="4243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十字星 38"/>
          <p:cNvSpPr/>
          <p:nvPr/>
        </p:nvSpPr>
        <p:spPr>
          <a:xfrm>
            <a:off x="5219523" y="2894312"/>
            <a:ext cx="199017" cy="319140"/>
          </a:xfrm>
          <a:prstGeom prst="star4">
            <a:avLst>
              <a:gd name="adj" fmla="val 15897"/>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endParaRPr>
          </a:p>
        </p:txBody>
      </p:sp>
      <p:sp>
        <p:nvSpPr>
          <p:cNvPr id="82" name="十字星 38"/>
          <p:cNvSpPr/>
          <p:nvPr/>
        </p:nvSpPr>
        <p:spPr>
          <a:xfrm>
            <a:off x="3713315" y="2855764"/>
            <a:ext cx="199017" cy="319140"/>
          </a:xfrm>
          <a:prstGeom prst="star4">
            <a:avLst>
              <a:gd name="adj" fmla="val 1589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tx1"/>
              </a:solidFill>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780195273"/>
                  </p:ext>
                </p:extLst>
              </p:nvPr>
            </p:nvGraphicFramePr>
            <p:xfrm>
              <a:off x="7017535" y="1802567"/>
              <a:ext cx="3369154" cy="593888"/>
            </p:xfrm>
            <a:graphic>
              <a:graphicData uri="http://schemas.openxmlformats.org/drawingml/2006/table">
                <a:tbl>
                  <a:tblPr firstRow="1" bandRow="1">
                    <a:tableStyleId>{5940675A-B579-460E-94D1-54222C63F5DA}</a:tableStyleId>
                  </a:tblPr>
                  <a:tblGrid>
                    <a:gridCol w="718960">
                      <a:extLst>
                        <a:ext uri="{9D8B030D-6E8A-4147-A177-3AD203B41FA5}">
                          <a16:colId xmlns:a16="http://schemas.microsoft.com/office/drawing/2014/main" val="20000"/>
                        </a:ext>
                      </a:extLst>
                    </a:gridCol>
                    <a:gridCol w="453496">
                      <a:extLst>
                        <a:ext uri="{9D8B030D-6E8A-4147-A177-3AD203B41FA5}">
                          <a16:colId xmlns:a16="http://schemas.microsoft.com/office/drawing/2014/main" val="20001"/>
                        </a:ext>
                      </a:extLst>
                    </a:gridCol>
                    <a:gridCol w="434795">
                      <a:extLst>
                        <a:ext uri="{9D8B030D-6E8A-4147-A177-3AD203B41FA5}">
                          <a16:colId xmlns:a16="http://schemas.microsoft.com/office/drawing/2014/main" val="20002"/>
                        </a:ext>
                      </a:extLst>
                    </a:gridCol>
                    <a:gridCol w="439470">
                      <a:extLst>
                        <a:ext uri="{9D8B030D-6E8A-4147-A177-3AD203B41FA5}">
                          <a16:colId xmlns:a16="http://schemas.microsoft.com/office/drawing/2014/main" val="20003"/>
                        </a:ext>
                      </a:extLst>
                    </a:gridCol>
                    <a:gridCol w="453496">
                      <a:extLst>
                        <a:ext uri="{9D8B030D-6E8A-4147-A177-3AD203B41FA5}">
                          <a16:colId xmlns:a16="http://schemas.microsoft.com/office/drawing/2014/main" val="20004"/>
                        </a:ext>
                      </a:extLst>
                    </a:gridCol>
                    <a:gridCol w="448820">
                      <a:extLst>
                        <a:ext uri="{9D8B030D-6E8A-4147-A177-3AD203B41FA5}">
                          <a16:colId xmlns:a16="http://schemas.microsoft.com/office/drawing/2014/main" val="20005"/>
                        </a:ext>
                      </a:extLst>
                    </a:gridCol>
                    <a:gridCol w="420117">
                      <a:extLst>
                        <a:ext uri="{9D8B030D-6E8A-4147-A177-3AD203B41FA5}">
                          <a16:colId xmlns:a16="http://schemas.microsoft.com/office/drawing/2014/main" val="20006"/>
                        </a:ext>
                      </a:extLst>
                    </a:gridCol>
                  </a:tblGrid>
                  <a:tr h="296944">
                    <a:tc>
                      <a:txBody>
                        <a:bodyPr/>
                        <a:lstStyle/>
                        <a:p>
                          <a:endParaRPr lang="en-US" sz="1200" b="1"/>
                        </a:p>
                      </a:txBody>
                      <a:tcPr/>
                    </a:tc>
                    <a:tc>
                      <a:txBody>
                        <a:bodyPr/>
                        <a:lstStyle/>
                        <a:p>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extLst>
                      <a:ext uri="{0D108BD9-81ED-4DB2-BD59-A6C34878D82A}">
                        <a16:rowId xmlns:a16="http://schemas.microsoft.com/office/drawing/2014/main" val="10000"/>
                      </a:ext>
                    </a:extLst>
                  </a:tr>
                  <a:tr h="296944">
                    <a:tc>
                      <a:txBody>
                        <a:bodyPr/>
                        <a:lstStyle/>
                        <a:p>
                          <a:endParaRPr lang="en-US" sz="1000" b="1" i="1" kern="1200">
                            <a:solidFill>
                              <a:schemeClr val="tx1"/>
                            </a:solidFill>
                            <a:latin typeface="Cambria Math" panose="02040503050406030204" pitchFamily="18" charset="0"/>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extLst>
                      <a:ext uri="{0D108BD9-81ED-4DB2-BD59-A6C34878D82A}">
                        <a16:rowId xmlns:a16="http://schemas.microsoft.com/office/drawing/2014/main" val="10001"/>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780195273"/>
                  </p:ext>
                </p:extLst>
              </p:nvPr>
            </p:nvGraphicFramePr>
            <p:xfrm>
              <a:off x="7017535" y="1802567"/>
              <a:ext cx="3369154" cy="593888"/>
            </p:xfrm>
            <a:graphic>
              <a:graphicData uri="http://schemas.openxmlformats.org/drawingml/2006/table">
                <a:tbl>
                  <a:tblPr firstRow="1" bandRow="1">
                    <a:tableStyleId>{5940675A-B579-460E-94D1-54222C63F5DA}</a:tableStyleId>
                  </a:tblPr>
                  <a:tblGrid>
                    <a:gridCol w="718960"/>
                    <a:gridCol w="453496"/>
                    <a:gridCol w="434795"/>
                    <a:gridCol w="439470"/>
                    <a:gridCol w="453496"/>
                    <a:gridCol w="448820"/>
                    <a:gridCol w="420117"/>
                  </a:tblGrid>
                  <a:tr h="296944">
                    <a:tc>
                      <a:txBody>
                        <a:bodyPr/>
                        <a:lstStyle/>
                        <a:p>
                          <a:endParaRPr lang="en-US" sz="1200" b="1"/>
                        </a:p>
                      </a:txBody>
                      <a:tcPr/>
                    </a:tc>
                    <a:tc>
                      <a:txBody>
                        <a:bodyPr/>
                        <a:lstStyle/>
                        <a:p>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tr>
                  <a:tr h="296944">
                    <a:tc>
                      <a:txBody>
                        <a:bodyPr/>
                        <a:lstStyle/>
                        <a:p>
                          <a:endParaRPr lang="en-US" sz="1000" b="1" i="1" kern="1200">
                            <a:solidFill>
                              <a:schemeClr val="tx1"/>
                            </a:solidFill>
                            <a:latin typeface="Cambria Math" panose="02040503050406030204" pitchFamily="18" charset="0"/>
                            <a:ea typeface="+mn-ea"/>
                            <a:cs typeface="+mn-cs"/>
                          </a:endParaRPr>
                        </a:p>
                      </a:txBody>
                      <a:tcPr/>
                    </a:tc>
                    <a:tc>
                      <a:txBody>
                        <a:bodyPr/>
                        <a:lstStyle/>
                        <a:p>
                          <a:endParaRPr lang="en-US"/>
                        </a:p>
                      </a:txBody>
                      <a:tcPr>
                        <a:blipFill rotWithShape="0">
                          <a:blip r:embed="rId20"/>
                          <a:stretch>
                            <a:fillRect l="-160811" t="-104082" r="-490541" b="-4082"/>
                          </a:stretch>
                        </a:blipFill>
                      </a:tcPr>
                    </a:tc>
                    <a:tc>
                      <a:txBody>
                        <a:bodyPr/>
                        <a:lstStyle/>
                        <a:p>
                          <a:endParaRPr lang="en-US"/>
                        </a:p>
                      </a:txBody>
                      <a:tcPr>
                        <a:blipFill rotWithShape="0">
                          <a:blip r:embed="rId20"/>
                          <a:stretch>
                            <a:fillRect l="-268056" t="-104082" r="-404167" b="-4082"/>
                          </a:stretch>
                        </a:blipFill>
                      </a:tcPr>
                    </a:tc>
                    <a:tc>
                      <a:txBody>
                        <a:bodyPr/>
                        <a:lstStyle/>
                        <a:p>
                          <a:endParaRPr lang="en-US"/>
                        </a:p>
                      </a:txBody>
                      <a:tcPr>
                        <a:blipFill rotWithShape="0">
                          <a:blip r:embed="rId20"/>
                          <a:stretch>
                            <a:fillRect l="-368056" t="-104082" r="-304167" b="-4082"/>
                          </a:stretch>
                        </a:blipFill>
                      </a:tcPr>
                    </a:tc>
                    <a:tc>
                      <a:txBody>
                        <a:bodyPr/>
                        <a:lstStyle/>
                        <a:p>
                          <a:endParaRPr lang="en-US"/>
                        </a:p>
                      </a:txBody>
                      <a:tcPr>
                        <a:blipFill rotWithShape="0">
                          <a:blip r:embed="rId20"/>
                          <a:stretch>
                            <a:fillRect l="-455405" t="-104082" r="-195946" b="-4082"/>
                          </a:stretch>
                        </a:blipFill>
                      </a:tcPr>
                    </a:tc>
                    <a:tc>
                      <a:txBody>
                        <a:bodyPr/>
                        <a:lstStyle/>
                        <a:p>
                          <a:endParaRPr lang="en-US"/>
                        </a:p>
                      </a:txBody>
                      <a:tcPr>
                        <a:blipFill rotWithShape="0">
                          <a:blip r:embed="rId20"/>
                          <a:stretch>
                            <a:fillRect l="-555405" t="-104082" r="-95946" b="-4082"/>
                          </a:stretch>
                        </a:blipFill>
                      </a:tcPr>
                    </a:tc>
                    <a:tc>
                      <a:txBody>
                        <a:bodyPr/>
                        <a:lstStyle/>
                        <a:p>
                          <a:endParaRPr lang="en-US"/>
                        </a:p>
                      </a:txBody>
                      <a:tcPr>
                        <a:blipFill rotWithShape="0">
                          <a:blip r:embed="rId20"/>
                          <a:stretch>
                            <a:fillRect l="-702899" t="-104082" r="-2899" b="-4082"/>
                          </a:stretch>
                        </a:blipFill>
                      </a:tcPr>
                    </a:tc>
                  </a:tr>
                </a:tbl>
              </a:graphicData>
            </a:graphic>
          </p:graphicFrame>
        </mc:Fallback>
      </mc:AlternateContent>
      <p:cxnSp>
        <p:nvCxnSpPr>
          <p:cNvPr id="83" name="Curved Connector 82"/>
          <p:cNvCxnSpPr>
            <a:endCxn id="2" idx="1"/>
          </p:cNvCxnSpPr>
          <p:nvPr/>
        </p:nvCxnSpPr>
        <p:spPr>
          <a:xfrm flipV="1">
            <a:off x="3965606" y="2099511"/>
            <a:ext cx="3051929" cy="931193"/>
          </a:xfrm>
          <a:prstGeom prst="curvedConnector3">
            <a:avLst>
              <a:gd name="adj1" fmla="val 50000"/>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5" name="Table 84"/>
              <p:cNvGraphicFramePr>
                <a:graphicFrameLocks noGrp="1"/>
              </p:cNvGraphicFramePr>
              <p:nvPr>
                <p:extLst>
                  <p:ext uri="{D42A27DB-BD31-4B8C-83A1-F6EECF244321}">
                    <p14:modId xmlns:p14="http://schemas.microsoft.com/office/powerpoint/2010/main" val="3493880523"/>
                  </p:ext>
                </p:extLst>
              </p:nvPr>
            </p:nvGraphicFramePr>
            <p:xfrm>
              <a:off x="7084380" y="3349300"/>
              <a:ext cx="3396674" cy="593888"/>
            </p:xfrm>
            <a:graphic>
              <a:graphicData uri="http://schemas.openxmlformats.org/drawingml/2006/table">
                <a:tbl>
                  <a:tblPr firstRow="1" bandRow="1">
                    <a:tableStyleId>{5940675A-B579-460E-94D1-54222C63F5DA}</a:tableStyleId>
                  </a:tblPr>
                  <a:tblGrid>
                    <a:gridCol w="724833">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38346">
                      <a:extLst>
                        <a:ext uri="{9D8B030D-6E8A-4147-A177-3AD203B41FA5}">
                          <a16:colId xmlns:a16="http://schemas.microsoft.com/office/drawing/2014/main" val="20002"/>
                        </a:ext>
                      </a:extLst>
                    </a:gridCol>
                    <a:gridCol w="44306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2486">
                      <a:extLst>
                        <a:ext uri="{9D8B030D-6E8A-4147-A177-3AD203B41FA5}">
                          <a16:colId xmlns:a16="http://schemas.microsoft.com/office/drawing/2014/main" val="20005"/>
                        </a:ext>
                      </a:extLst>
                    </a:gridCol>
                    <a:gridCol w="423549">
                      <a:extLst>
                        <a:ext uri="{9D8B030D-6E8A-4147-A177-3AD203B41FA5}">
                          <a16:colId xmlns:a16="http://schemas.microsoft.com/office/drawing/2014/main" val="20006"/>
                        </a:ext>
                      </a:extLst>
                    </a:gridCol>
                  </a:tblGrid>
                  <a:tr h="296944">
                    <a:tc>
                      <a:txBody>
                        <a:bodyPr/>
                        <a:lstStyle/>
                        <a:p>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tc>
                      <a:txBody>
                        <a:bodyPr/>
                        <a:lstStyle/>
                        <a:p>
                          <a:pPr/>
                          <a14:m>
                            <m:oMathPara xmlns:m="http://schemas.openxmlformats.org/officeDocument/2006/math">
                              <m:oMathParaPr>
                                <m:jc m:val="centerGroup"/>
                              </m:oMathParaPr>
                              <m:oMath xmlns:m="http://schemas.openxmlformats.org/officeDocument/2006/math">
                                <m:r>
                                  <a:rPr lang="en-US" sz="1200" b="1" i="1" smtClean="0">
                                    <a:latin typeface="Cambria Math" panose="02040503050406030204" pitchFamily="18" charset="0"/>
                                  </a:rPr>
                                  <m:t>…</m:t>
                                </m:r>
                              </m:oMath>
                            </m:oMathPara>
                          </a14:m>
                          <a:endParaRPr lang="en-US" sz="1200" b="1"/>
                        </a:p>
                      </a:txBody>
                      <a:tcPr/>
                    </a:tc>
                    <a:extLst>
                      <a:ext uri="{0D108BD9-81ED-4DB2-BD59-A6C34878D82A}">
                        <a16:rowId xmlns:a16="http://schemas.microsoft.com/office/drawing/2014/main" val="10000"/>
                      </a:ext>
                    </a:extLst>
                  </a:tr>
                  <a:tr h="296944">
                    <a:tc>
                      <a:txBody>
                        <a:bodyPr/>
                        <a:lstStyle/>
                        <a:p>
                          <a:endParaRPr lang="en-US" sz="1000" b="1" i="1" kern="1200">
                            <a:solidFill>
                              <a:schemeClr val="tx1"/>
                            </a:solidFill>
                            <a:latin typeface="Cambria Math" panose="02040503050406030204" pitchFamily="18" charset="0"/>
                            <a:ea typeface="+mn-ea"/>
                            <a:cs typeface="+mn-cs"/>
                          </a:endParaRPr>
                        </a:p>
                      </a:txBody>
                      <a:tcPr/>
                    </a:tc>
                    <a:tc>
                      <a:txBody>
                        <a:bodyPr/>
                        <a:lstStyle/>
                        <a:p>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extLst>
                      <a:ext uri="{0D108BD9-81ED-4DB2-BD59-A6C34878D82A}">
                        <a16:rowId xmlns:a16="http://schemas.microsoft.com/office/drawing/2014/main" val="10001"/>
                      </a:ext>
                    </a:extLst>
                  </a:tr>
                </a:tbl>
              </a:graphicData>
            </a:graphic>
          </p:graphicFrame>
        </mc:Choice>
        <mc:Fallback xmlns="">
          <p:graphicFrame>
            <p:nvGraphicFramePr>
              <p:cNvPr id="85" name="Table 84"/>
              <p:cNvGraphicFramePr>
                <a:graphicFrameLocks noGrp="1"/>
              </p:cNvGraphicFramePr>
              <p:nvPr>
                <p:extLst>
                  <p:ext uri="{D42A27DB-BD31-4B8C-83A1-F6EECF244321}">
                    <p14:modId xmlns:p14="http://schemas.microsoft.com/office/powerpoint/2010/main" val="3493880523"/>
                  </p:ext>
                </p:extLst>
              </p:nvPr>
            </p:nvGraphicFramePr>
            <p:xfrm>
              <a:off x="7084380" y="3349300"/>
              <a:ext cx="3396674" cy="593888"/>
            </p:xfrm>
            <a:graphic>
              <a:graphicData uri="http://schemas.openxmlformats.org/drawingml/2006/table">
                <a:tbl>
                  <a:tblPr firstRow="1" bandRow="1">
                    <a:tableStyleId>{5940675A-B579-460E-94D1-54222C63F5DA}</a:tableStyleId>
                  </a:tblPr>
                  <a:tblGrid>
                    <a:gridCol w="724833"/>
                    <a:gridCol w="457200"/>
                    <a:gridCol w="438346"/>
                    <a:gridCol w="443060"/>
                    <a:gridCol w="457200"/>
                    <a:gridCol w="452486"/>
                    <a:gridCol w="423549"/>
                  </a:tblGrid>
                  <a:tr h="296944">
                    <a:tc>
                      <a:txBody>
                        <a:bodyPr/>
                        <a:lstStyle/>
                        <a:p>
                          <a:endParaRPr lang="en-US" sz="1200" b="1"/>
                        </a:p>
                      </a:txBody>
                      <a:tcPr/>
                    </a:tc>
                    <a:tc>
                      <a:txBody>
                        <a:bodyPr/>
                        <a:lstStyle/>
                        <a:p>
                          <a:endParaRPr lang="en-US"/>
                        </a:p>
                      </a:txBody>
                      <a:tcPr>
                        <a:blipFill rotWithShape="0">
                          <a:blip r:embed="rId21"/>
                          <a:stretch>
                            <a:fillRect l="-160000" t="-2041" r="-488000" b="-104082"/>
                          </a:stretch>
                        </a:blipFill>
                      </a:tcPr>
                    </a:tc>
                    <a:tc>
                      <a:txBody>
                        <a:bodyPr/>
                        <a:lstStyle/>
                        <a:p>
                          <a:endParaRPr lang="en-US"/>
                        </a:p>
                      </a:txBody>
                      <a:tcPr>
                        <a:blipFill rotWithShape="0">
                          <a:blip r:embed="rId21"/>
                          <a:stretch>
                            <a:fillRect l="-270833" t="-2041" r="-408333" b="-104082"/>
                          </a:stretch>
                        </a:blipFill>
                      </a:tcPr>
                    </a:tc>
                    <a:tc>
                      <a:txBody>
                        <a:bodyPr/>
                        <a:lstStyle/>
                        <a:p>
                          <a:endParaRPr lang="en-US"/>
                        </a:p>
                      </a:txBody>
                      <a:tcPr>
                        <a:blipFill rotWithShape="0">
                          <a:blip r:embed="rId21"/>
                          <a:stretch>
                            <a:fillRect l="-365753" t="-2041" r="-302740" b="-104082"/>
                          </a:stretch>
                        </a:blipFill>
                      </a:tcPr>
                    </a:tc>
                    <a:tc>
                      <a:txBody>
                        <a:bodyPr/>
                        <a:lstStyle/>
                        <a:p>
                          <a:endParaRPr lang="en-US"/>
                        </a:p>
                      </a:txBody>
                      <a:tcPr>
                        <a:blipFill rotWithShape="0">
                          <a:blip r:embed="rId21"/>
                          <a:stretch>
                            <a:fillRect l="-453333" t="-2041" r="-194667" b="-104082"/>
                          </a:stretch>
                        </a:blipFill>
                      </a:tcPr>
                    </a:tc>
                    <a:tc>
                      <a:txBody>
                        <a:bodyPr/>
                        <a:lstStyle/>
                        <a:p>
                          <a:endParaRPr lang="en-US"/>
                        </a:p>
                      </a:txBody>
                      <a:tcPr>
                        <a:blipFill rotWithShape="0">
                          <a:blip r:embed="rId21"/>
                          <a:stretch>
                            <a:fillRect l="-560811" t="-2041" r="-97297" b="-104082"/>
                          </a:stretch>
                        </a:blipFill>
                      </a:tcPr>
                    </a:tc>
                    <a:tc>
                      <a:txBody>
                        <a:bodyPr/>
                        <a:lstStyle/>
                        <a:p>
                          <a:endParaRPr lang="en-US"/>
                        </a:p>
                      </a:txBody>
                      <a:tcPr>
                        <a:blipFill rotWithShape="0">
                          <a:blip r:embed="rId21"/>
                          <a:stretch>
                            <a:fillRect l="-698571" t="-2041" r="-2857" b="-104082"/>
                          </a:stretch>
                        </a:blipFill>
                      </a:tcPr>
                    </a:tc>
                  </a:tr>
                  <a:tr h="296944">
                    <a:tc>
                      <a:txBody>
                        <a:bodyPr/>
                        <a:lstStyle/>
                        <a:p>
                          <a:endParaRPr lang="en-US" sz="1000" b="1" i="1" kern="1200">
                            <a:solidFill>
                              <a:schemeClr val="tx1"/>
                            </a:solidFill>
                            <a:latin typeface="Cambria Math" panose="02040503050406030204" pitchFamily="18" charset="0"/>
                            <a:ea typeface="+mn-ea"/>
                            <a:cs typeface="+mn-cs"/>
                          </a:endParaRPr>
                        </a:p>
                      </a:txBody>
                      <a:tcPr/>
                    </a:tc>
                    <a:tc>
                      <a:txBody>
                        <a:bodyPr/>
                        <a:lstStyle/>
                        <a:p>
                          <a:endParaRPr lang="en-US" sz="1200" b="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tc>
                      <a:txBody>
                        <a:bodyPr/>
                        <a:lstStyle/>
                        <a:p>
                          <a:endParaRPr lang="en-US" sz="1200" b="1"/>
                        </a:p>
                      </a:txBody>
                      <a:tcPr/>
                    </a:tc>
                  </a:tr>
                </a:tbl>
              </a:graphicData>
            </a:graphic>
          </p:graphicFrame>
        </mc:Fallback>
      </mc:AlternateContent>
      <p:cxnSp>
        <p:nvCxnSpPr>
          <p:cNvPr id="86" name="Curved Connector 85"/>
          <p:cNvCxnSpPr>
            <a:stCxn id="46" idx="2"/>
            <a:endCxn id="125" idx="1"/>
          </p:cNvCxnSpPr>
          <p:nvPr/>
        </p:nvCxnSpPr>
        <p:spPr>
          <a:xfrm rot="16200000" flipH="1">
            <a:off x="5992449" y="2493578"/>
            <a:ext cx="171822" cy="1856886"/>
          </a:xfrm>
          <a:prstGeom prst="curvedConnector2">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8679863" y="1725700"/>
            <a:ext cx="365130" cy="4243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8736911" y="3575198"/>
            <a:ext cx="368112" cy="4243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Curved Connector 101"/>
          <p:cNvCxnSpPr>
            <a:stCxn id="67" idx="0"/>
            <a:endCxn id="101" idx="4"/>
          </p:cNvCxnSpPr>
          <p:nvPr/>
        </p:nvCxnSpPr>
        <p:spPr>
          <a:xfrm rot="5400000" flipH="1" flipV="1">
            <a:off x="6622999" y="3037578"/>
            <a:ext cx="1335987" cy="3259949"/>
          </a:xfrm>
          <a:prstGeom prst="curvedConnector3">
            <a:avLst>
              <a:gd name="adj1" fmla="val 50000"/>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p:cNvCxnSpPr>
            <a:stCxn id="66" idx="0"/>
            <a:endCxn id="123" idx="2"/>
          </p:cNvCxnSpPr>
          <p:nvPr/>
        </p:nvCxnSpPr>
        <p:spPr>
          <a:xfrm rot="5400000" flipH="1" flipV="1">
            <a:off x="5659425" y="2084072"/>
            <a:ext cx="3198729" cy="3229608"/>
          </a:xfrm>
          <a:prstGeom prst="curvedConnector3">
            <a:avLst>
              <a:gd name="adj1" fmla="val 50000"/>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p:cNvSpPr txBox="1"/>
              <p:nvPr/>
            </p:nvSpPr>
            <p:spPr>
              <a:xfrm>
                <a:off x="6119449" y="4342168"/>
                <a:ext cx="103970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r>
                        <a:rPr lang="en-US" sz="1600" b="0" i="1" smtClean="0">
                          <a:latin typeface="Cambria Math" panose="02040503050406030204" pitchFamily="18" charset="0"/>
                        </a:rPr>
                        <m:t>𝑚𝑜𝑑</m:t>
                      </m:r>
                      <m:r>
                        <a:rPr lang="en-US" sz="1600" b="0" i="1" smtClean="0">
                          <a:latin typeface="Cambria Math" panose="02040503050406030204" pitchFamily="18" charset="0"/>
                        </a:rPr>
                        <m:t> 6</m:t>
                      </m:r>
                    </m:oMath>
                  </m:oMathPara>
                </a14:m>
                <a:endParaRPr lang="en-US" sz="1600">
                  <a:latin typeface="Times New Roman" panose="02020603050405020304" pitchFamily="18" charset="0"/>
                  <a:cs typeface="Times New Roman" panose="02020603050405020304" pitchFamily="18" charset="0"/>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6119449" y="4342168"/>
                <a:ext cx="1039708" cy="338554"/>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56"/>
              <p:cNvSpPr txBox="1"/>
              <p:nvPr/>
            </p:nvSpPr>
            <p:spPr>
              <a:xfrm>
                <a:off x="7749289" y="1730179"/>
                <a:ext cx="4430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6</m:t>
                          </m:r>
                        </m:sub>
                      </m:sSub>
                    </m:oMath>
                  </m:oMathPara>
                </a14:m>
                <a:endParaRPr lang="en-US" sz="2000" dirty="0"/>
              </a:p>
            </p:txBody>
          </p:sp>
        </mc:Choice>
        <mc:Fallback xmlns="">
          <p:sp>
            <p:nvSpPr>
              <p:cNvPr id="117" name="TextBox 156"/>
              <p:cNvSpPr txBox="1">
                <a:spLocks noRot="1" noChangeAspect="1" noMove="1" noResize="1" noEditPoints="1" noAdjustHandles="1" noChangeArrowheads="1" noChangeShapeType="1" noTextEdit="1"/>
              </p:cNvSpPr>
              <p:nvPr/>
            </p:nvSpPr>
            <p:spPr>
              <a:xfrm>
                <a:off x="7749289" y="1730179"/>
                <a:ext cx="443042"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56"/>
              <p:cNvSpPr txBox="1"/>
              <p:nvPr/>
            </p:nvSpPr>
            <p:spPr>
              <a:xfrm>
                <a:off x="9989211" y="1730179"/>
                <a:ext cx="44304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6</m:t>
                          </m:r>
                        </m:sub>
                      </m:sSub>
                    </m:oMath>
                  </m:oMathPara>
                </a14:m>
                <a:endParaRPr lang="en-US" sz="2000" dirty="0"/>
              </a:p>
            </p:txBody>
          </p:sp>
        </mc:Choice>
        <mc:Fallback xmlns="">
          <p:sp>
            <p:nvSpPr>
              <p:cNvPr id="119" name="TextBox 156"/>
              <p:cNvSpPr txBox="1">
                <a:spLocks noRot="1" noChangeAspect="1" noMove="1" noResize="1" noEditPoints="1" noAdjustHandles="1" noChangeArrowheads="1" noChangeShapeType="1" noTextEdit="1"/>
              </p:cNvSpPr>
              <p:nvPr/>
            </p:nvSpPr>
            <p:spPr>
              <a:xfrm>
                <a:off x="9989211" y="1730179"/>
                <a:ext cx="443042" cy="369332"/>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56"/>
              <p:cNvSpPr txBox="1"/>
              <p:nvPr/>
            </p:nvSpPr>
            <p:spPr>
              <a:xfrm>
                <a:off x="6934264" y="1829997"/>
                <a:ext cx="88277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rPr>
                        <m:t>𝑭𝒐𝒓𝒘𝒂𝒓𝒅</m:t>
                      </m:r>
                    </m:oMath>
                  </m:oMathPara>
                </a14:m>
                <a:endParaRPr lang="en-US" b="1"/>
              </a:p>
            </p:txBody>
          </p:sp>
        </mc:Choice>
        <mc:Fallback xmlns="">
          <p:sp>
            <p:nvSpPr>
              <p:cNvPr id="120" name="TextBox 156"/>
              <p:cNvSpPr txBox="1">
                <a:spLocks noRot="1" noChangeAspect="1" noMove="1" noResize="1" noEditPoints="1" noAdjustHandles="1" noChangeArrowheads="1" noChangeShapeType="1" noTextEdit="1"/>
              </p:cNvSpPr>
              <p:nvPr/>
            </p:nvSpPr>
            <p:spPr>
              <a:xfrm>
                <a:off x="6934264" y="1829997"/>
                <a:ext cx="882776" cy="276999"/>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56"/>
              <p:cNvSpPr txBox="1"/>
              <p:nvPr/>
            </p:nvSpPr>
            <p:spPr>
              <a:xfrm>
                <a:off x="9520480" y="1725148"/>
                <a:ext cx="53475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sub>
                      </m:sSub>
                    </m:oMath>
                  </m:oMathPara>
                </a14:m>
                <a:endParaRPr lang="en-US" sz="2000" dirty="0"/>
              </a:p>
            </p:txBody>
          </p:sp>
        </mc:Choice>
        <mc:Fallback xmlns="">
          <p:sp>
            <p:nvSpPr>
              <p:cNvPr id="121" name="TextBox 156"/>
              <p:cNvSpPr txBox="1">
                <a:spLocks noRot="1" noChangeAspect="1" noMove="1" noResize="1" noEditPoints="1" noAdjustHandles="1" noChangeArrowheads="1" noChangeShapeType="1" noTextEdit="1"/>
              </p:cNvSpPr>
              <p:nvPr/>
            </p:nvSpPr>
            <p:spPr>
              <a:xfrm>
                <a:off x="9520480" y="1725148"/>
                <a:ext cx="534754" cy="369332"/>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56"/>
              <p:cNvSpPr txBox="1"/>
              <p:nvPr/>
            </p:nvSpPr>
            <p:spPr>
              <a:xfrm>
                <a:off x="9046349" y="1721562"/>
                <a:ext cx="53475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12</m:t>
                          </m:r>
                        </m:sub>
                      </m:sSub>
                    </m:oMath>
                  </m:oMathPara>
                </a14:m>
                <a:endParaRPr lang="en-US" sz="2000" dirty="0"/>
              </a:p>
            </p:txBody>
          </p:sp>
        </mc:Choice>
        <mc:Fallback xmlns="">
          <p:sp>
            <p:nvSpPr>
              <p:cNvPr id="122" name="TextBox 156"/>
              <p:cNvSpPr txBox="1">
                <a:spLocks noRot="1" noChangeAspect="1" noMove="1" noResize="1" noEditPoints="1" noAdjustHandles="1" noChangeArrowheads="1" noChangeShapeType="1" noTextEdit="1"/>
              </p:cNvSpPr>
              <p:nvPr/>
            </p:nvSpPr>
            <p:spPr>
              <a:xfrm>
                <a:off x="9046349" y="1721562"/>
                <a:ext cx="534754" cy="369332"/>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56"/>
              <p:cNvSpPr txBox="1"/>
              <p:nvPr/>
            </p:nvSpPr>
            <p:spPr>
              <a:xfrm>
                <a:off x="8606216" y="1730179"/>
                <a:ext cx="53475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14</m:t>
                          </m:r>
                        </m:sub>
                      </m:sSub>
                    </m:oMath>
                  </m:oMathPara>
                </a14:m>
                <a:endParaRPr lang="en-US" sz="2000" dirty="0"/>
              </a:p>
            </p:txBody>
          </p:sp>
        </mc:Choice>
        <mc:Fallback xmlns="">
          <p:sp>
            <p:nvSpPr>
              <p:cNvPr id="123" name="TextBox 156"/>
              <p:cNvSpPr txBox="1">
                <a:spLocks noRot="1" noChangeAspect="1" noMove="1" noResize="1" noEditPoints="1" noAdjustHandles="1" noChangeArrowheads="1" noChangeShapeType="1" noTextEdit="1"/>
              </p:cNvSpPr>
              <p:nvPr/>
            </p:nvSpPr>
            <p:spPr>
              <a:xfrm>
                <a:off x="8606216" y="1730179"/>
                <a:ext cx="534754" cy="369332"/>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56"/>
              <p:cNvSpPr txBox="1"/>
              <p:nvPr/>
            </p:nvSpPr>
            <p:spPr>
              <a:xfrm>
                <a:off x="8170582" y="1730179"/>
                <a:ext cx="53475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10</m:t>
                          </m:r>
                        </m:sub>
                      </m:sSub>
                    </m:oMath>
                  </m:oMathPara>
                </a14:m>
                <a:endParaRPr lang="en-US" sz="2000" dirty="0"/>
              </a:p>
            </p:txBody>
          </p:sp>
        </mc:Choice>
        <mc:Fallback xmlns="">
          <p:sp>
            <p:nvSpPr>
              <p:cNvPr id="124" name="TextBox 156"/>
              <p:cNvSpPr txBox="1">
                <a:spLocks noRot="1" noChangeAspect="1" noMove="1" noResize="1" noEditPoints="1" noAdjustHandles="1" noChangeArrowheads="1" noChangeShapeType="1" noTextEdit="1"/>
              </p:cNvSpPr>
              <p:nvPr/>
            </p:nvSpPr>
            <p:spPr>
              <a:xfrm>
                <a:off x="8170582" y="1730179"/>
                <a:ext cx="534754" cy="369332"/>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56"/>
              <p:cNvSpPr txBox="1"/>
              <p:nvPr/>
            </p:nvSpPr>
            <p:spPr>
              <a:xfrm>
                <a:off x="7006803" y="3369432"/>
                <a:ext cx="889987"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200" b="1" i="1">
                          <a:latin typeface="Cambria Math" panose="02040503050406030204" pitchFamily="18" charset="0"/>
                        </a:rPr>
                        <m:t>𝑭𝒐𝒓𝒘𝒂𝒓𝒅</m:t>
                      </m:r>
                    </m:oMath>
                  </m:oMathPara>
                </a14:m>
                <a:endParaRPr lang="en-US" b="1"/>
              </a:p>
            </p:txBody>
          </p:sp>
        </mc:Choice>
        <mc:Fallback xmlns="">
          <p:sp>
            <p:nvSpPr>
              <p:cNvPr id="125" name="TextBox 156"/>
              <p:cNvSpPr txBox="1">
                <a:spLocks noRot="1" noChangeAspect="1" noMove="1" noResize="1" noEditPoints="1" noAdjustHandles="1" noChangeArrowheads="1" noChangeShapeType="1" noTextEdit="1"/>
              </p:cNvSpPr>
              <p:nvPr/>
            </p:nvSpPr>
            <p:spPr>
              <a:xfrm>
                <a:off x="7006803" y="3369432"/>
                <a:ext cx="889987" cy="276999"/>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56"/>
              <p:cNvSpPr txBox="1"/>
              <p:nvPr/>
            </p:nvSpPr>
            <p:spPr>
              <a:xfrm>
                <a:off x="6923377" y="2124286"/>
                <a:ext cx="92252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100" b="1" i="1">
                          <a:latin typeface="Cambria Math" panose="02040503050406030204" pitchFamily="18" charset="0"/>
                        </a:rPr>
                        <m:t>𝑩𝒂𝒄𝒌𝒘𝒂𝒓𝒅</m:t>
                      </m:r>
                    </m:oMath>
                  </m:oMathPara>
                </a14:m>
                <a:endParaRPr lang="en-US" b="1"/>
              </a:p>
            </p:txBody>
          </p:sp>
        </mc:Choice>
        <mc:Fallback xmlns="">
          <p:sp>
            <p:nvSpPr>
              <p:cNvPr id="126" name="TextBox 156"/>
              <p:cNvSpPr txBox="1">
                <a:spLocks noRot="1" noChangeAspect="1" noMove="1" noResize="1" noEditPoints="1" noAdjustHandles="1" noChangeArrowheads="1" noChangeShapeType="1" noTextEdit="1"/>
              </p:cNvSpPr>
              <p:nvPr/>
            </p:nvSpPr>
            <p:spPr>
              <a:xfrm>
                <a:off x="6923377" y="2124286"/>
                <a:ext cx="922528" cy="261610"/>
              </a:xfrm>
              <a:prstGeom prst="rect">
                <a:avLst/>
              </a:prstGeom>
              <a:blipFill rotWithShape="0">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56"/>
              <p:cNvSpPr txBox="1"/>
              <p:nvPr/>
            </p:nvSpPr>
            <p:spPr>
              <a:xfrm>
                <a:off x="6983313" y="3656573"/>
                <a:ext cx="930063"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100" b="1" i="1">
                          <a:latin typeface="Cambria Math" panose="02040503050406030204" pitchFamily="18" charset="0"/>
                        </a:rPr>
                        <m:t>𝑩𝒂𝒄𝒌𝒘𝒂𝒓𝒅</m:t>
                      </m:r>
                    </m:oMath>
                  </m:oMathPara>
                </a14:m>
                <a:endParaRPr lang="en-US" b="1"/>
              </a:p>
            </p:txBody>
          </p:sp>
        </mc:Choice>
        <mc:Fallback xmlns="">
          <p:sp>
            <p:nvSpPr>
              <p:cNvPr id="127" name="TextBox 156"/>
              <p:cNvSpPr txBox="1">
                <a:spLocks noRot="1" noChangeAspect="1" noMove="1" noResize="1" noEditPoints="1" noAdjustHandles="1" noChangeArrowheads="1" noChangeShapeType="1" noTextEdit="1"/>
              </p:cNvSpPr>
              <p:nvPr/>
            </p:nvSpPr>
            <p:spPr>
              <a:xfrm>
                <a:off x="6983313" y="3656573"/>
                <a:ext cx="930063" cy="261610"/>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56"/>
              <p:cNvSpPr txBox="1"/>
              <p:nvPr/>
            </p:nvSpPr>
            <p:spPr>
              <a:xfrm>
                <a:off x="10014195" y="3566581"/>
                <a:ext cx="5391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16</m:t>
                          </m:r>
                        </m:sub>
                      </m:sSub>
                    </m:oMath>
                  </m:oMathPara>
                </a14:m>
                <a:endParaRPr lang="en-US" sz="2000" dirty="0"/>
              </a:p>
            </p:txBody>
          </p:sp>
        </mc:Choice>
        <mc:Fallback xmlns="">
          <p:sp>
            <p:nvSpPr>
              <p:cNvPr id="128" name="TextBox 156"/>
              <p:cNvSpPr txBox="1">
                <a:spLocks noRot="1" noChangeAspect="1" noMove="1" noResize="1" noEditPoints="1" noAdjustHandles="1" noChangeArrowheads="1" noChangeShapeType="1" noTextEdit="1"/>
              </p:cNvSpPr>
              <p:nvPr/>
            </p:nvSpPr>
            <p:spPr>
              <a:xfrm>
                <a:off x="10014195" y="3566581"/>
                <a:ext cx="539122" cy="369332"/>
              </a:xfrm>
              <a:prstGeom prst="rect">
                <a:avLst/>
              </a:prstGeom>
              <a:blipFill rotWithShape="0">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56"/>
              <p:cNvSpPr txBox="1"/>
              <p:nvPr/>
            </p:nvSpPr>
            <p:spPr>
              <a:xfrm>
                <a:off x="9577775" y="3559666"/>
                <a:ext cx="5391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15</m:t>
                          </m:r>
                        </m:sub>
                      </m:sSub>
                    </m:oMath>
                  </m:oMathPara>
                </a14:m>
                <a:endParaRPr lang="en-US" sz="2000" dirty="0"/>
              </a:p>
            </p:txBody>
          </p:sp>
        </mc:Choice>
        <mc:Fallback xmlns="">
          <p:sp>
            <p:nvSpPr>
              <p:cNvPr id="129" name="TextBox 156"/>
              <p:cNvSpPr txBox="1">
                <a:spLocks noRot="1" noChangeAspect="1" noMove="1" noResize="1" noEditPoints="1" noAdjustHandles="1" noChangeArrowheads="1" noChangeShapeType="1" noTextEdit="1"/>
              </p:cNvSpPr>
              <p:nvPr/>
            </p:nvSpPr>
            <p:spPr>
              <a:xfrm>
                <a:off x="9577775" y="3559666"/>
                <a:ext cx="539122" cy="369332"/>
              </a:xfrm>
              <a:prstGeom prst="rect">
                <a:avLst/>
              </a:prstGeom>
              <a:blipFill rotWithShape="0">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56"/>
              <p:cNvSpPr txBox="1"/>
              <p:nvPr/>
            </p:nvSpPr>
            <p:spPr>
              <a:xfrm>
                <a:off x="9140214" y="3566581"/>
                <a:ext cx="5391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13</m:t>
                          </m:r>
                        </m:sub>
                      </m:sSub>
                    </m:oMath>
                  </m:oMathPara>
                </a14:m>
                <a:endParaRPr lang="en-US" sz="2000" dirty="0"/>
              </a:p>
            </p:txBody>
          </p:sp>
        </mc:Choice>
        <mc:Fallback xmlns="">
          <p:sp>
            <p:nvSpPr>
              <p:cNvPr id="130" name="TextBox 156"/>
              <p:cNvSpPr txBox="1">
                <a:spLocks noRot="1" noChangeAspect="1" noMove="1" noResize="1" noEditPoints="1" noAdjustHandles="1" noChangeArrowheads="1" noChangeShapeType="1" noTextEdit="1"/>
              </p:cNvSpPr>
              <p:nvPr/>
            </p:nvSpPr>
            <p:spPr>
              <a:xfrm>
                <a:off x="9140214" y="3566581"/>
                <a:ext cx="539122" cy="369332"/>
              </a:xfrm>
              <a:prstGeom prst="rect">
                <a:avLst/>
              </a:prstGeom>
              <a:blipFill rotWithShape="0">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56"/>
              <p:cNvSpPr txBox="1"/>
              <p:nvPr/>
            </p:nvSpPr>
            <p:spPr>
              <a:xfrm>
                <a:off x="8245644" y="3566581"/>
                <a:ext cx="5391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11</m:t>
                          </m:r>
                        </m:sub>
                      </m:sSub>
                    </m:oMath>
                  </m:oMathPara>
                </a14:m>
                <a:endParaRPr lang="en-US" sz="2000" dirty="0"/>
              </a:p>
            </p:txBody>
          </p:sp>
        </mc:Choice>
        <mc:Fallback xmlns="">
          <p:sp>
            <p:nvSpPr>
              <p:cNvPr id="131" name="TextBox 156"/>
              <p:cNvSpPr txBox="1">
                <a:spLocks noRot="1" noChangeAspect="1" noMove="1" noResize="1" noEditPoints="1" noAdjustHandles="1" noChangeArrowheads="1" noChangeShapeType="1" noTextEdit="1"/>
              </p:cNvSpPr>
              <p:nvPr/>
            </p:nvSpPr>
            <p:spPr>
              <a:xfrm>
                <a:off x="8245644" y="3566581"/>
                <a:ext cx="539122" cy="369332"/>
              </a:xfrm>
              <a:prstGeom prst="rect">
                <a:avLst/>
              </a:prstGeom>
              <a:blipFill rotWithShape="0">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56"/>
              <p:cNvSpPr txBox="1"/>
              <p:nvPr/>
            </p:nvSpPr>
            <p:spPr>
              <a:xfrm>
                <a:off x="8727315" y="3573496"/>
                <a:ext cx="44666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8</m:t>
                          </m:r>
                        </m:sub>
                      </m:sSub>
                    </m:oMath>
                  </m:oMathPara>
                </a14:m>
                <a:endParaRPr lang="en-US" sz="2000" dirty="0"/>
              </a:p>
            </p:txBody>
          </p:sp>
        </mc:Choice>
        <mc:Fallback xmlns="">
          <p:sp>
            <p:nvSpPr>
              <p:cNvPr id="132" name="TextBox 156"/>
              <p:cNvSpPr txBox="1">
                <a:spLocks noRot="1" noChangeAspect="1" noMove="1" noResize="1" noEditPoints="1" noAdjustHandles="1" noChangeArrowheads="1" noChangeShapeType="1" noTextEdit="1"/>
              </p:cNvSpPr>
              <p:nvPr/>
            </p:nvSpPr>
            <p:spPr>
              <a:xfrm>
                <a:off x="8727315" y="3573496"/>
                <a:ext cx="446661" cy="369332"/>
              </a:xfrm>
              <a:prstGeom prst="rect">
                <a:avLst/>
              </a:prstGeom>
              <a:blipFill rotWithShape="0">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56"/>
              <p:cNvSpPr txBox="1"/>
              <p:nvPr/>
            </p:nvSpPr>
            <p:spPr>
              <a:xfrm>
                <a:off x="7827890" y="3575198"/>
                <a:ext cx="44185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9</m:t>
                          </m:r>
                        </m:sub>
                      </m:sSub>
                    </m:oMath>
                  </m:oMathPara>
                </a14:m>
                <a:endParaRPr lang="en-US" sz="2000" dirty="0"/>
              </a:p>
            </p:txBody>
          </p:sp>
        </mc:Choice>
        <mc:Fallback xmlns="">
          <p:sp>
            <p:nvSpPr>
              <p:cNvPr id="133" name="TextBox 156"/>
              <p:cNvSpPr txBox="1">
                <a:spLocks noRot="1" noChangeAspect="1" noMove="1" noResize="1" noEditPoints="1" noAdjustHandles="1" noChangeArrowheads="1" noChangeShapeType="1" noTextEdit="1"/>
              </p:cNvSpPr>
              <p:nvPr/>
            </p:nvSpPr>
            <p:spPr>
              <a:xfrm>
                <a:off x="7827890" y="3575198"/>
                <a:ext cx="441852" cy="369332"/>
              </a:xfrm>
              <a:prstGeom prst="rect">
                <a:avLst/>
              </a:prstGeom>
              <a:blipFill rotWithShape="0">
                <a:blip r:embed="rId38"/>
                <a:stretch>
                  <a:fillRect/>
                </a:stretch>
              </a:blipFill>
            </p:spPr>
            <p:txBody>
              <a:bodyPr/>
              <a:lstStyle/>
              <a:p>
                <a:r>
                  <a:rPr lang="en-US">
                    <a:noFill/>
                  </a:rPr>
                  <a:t> </a:t>
                </a:r>
              </a:p>
            </p:txBody>
          </p:sp>
        </mc:Fallback>
      </mc:AlternateContent>
      <p:pic>
        <p:nvPicPr>
          <p:cNvPr id="103" name="Picture 10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811279" y="5371979"/>
            <a:ext cx="748561" cy="373709"/>
          </a:xfrm>
          <a:prstGeom prst="rect">
            <a:avLst/>
          </a:prstGeom>
        </p:spPr>
      </p:pic>
      <p:sp>
        <p:nvSpPr>
          <p:cNvPr id="104" name="Right Arrow 103"/>
          <p:cNvSpPr/>
          <p:nvPr/>
        </p:nvSpPr>
        <p:spPr>
          <a:xfrm>
            <a:off x="3712837" y="5453707"/>
            <a:ext cx="541147" cy="16067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标题 1"/>
          <p:cNvSpPr>
            <a:spLocks noGrp="1"/>
          </p:cNvSpPr>
          <p:nvPr>
            <p:ph type="title"/>
          </p:nvPr>
        </p:nvSpPr>
        <p:spPr>
          <a:xfrm>
            <a:off x="1096177" y="120128"/>
            <a:ext cx="10505273" cy="587375"/>
          </a:xfrm>
        </p:spPr>
        <p:txBody>
          <a:bodyPr>
            <a:normAutofit fontScale="90000"/>
          </a:bodyPr>
          <a:lstStyle/>
          <a:p>
            <a:r>
              <a:rPr lang="en-US"/>
              <a:t>Reversible pre-assignment-based local expansion</a:t>
            </a:r>
            <a:endParaRPr lang="zh-CN" altLang="en-US" dirty="0"/>
          </a:p>
        </p:txBody>
      </p:sp>
      <p:sp>
        <p:nvSpPr>
          <p:cNvPr id="113" name="TextBox 112"/>
          <p:cNvSpPr txBox="1"/>
          <p:nvPr/>
        </p:nvSpPr>
        <p:spPr>
          <a:xfrm>
            <a:off x="1009451" y="822394"/>
            <a:ext cx="3902735" cy="461665"/>
          </a:xfrm>
          <a:prstGeom prst="rect">
            <a:avLst/>
          </a:prstGeom>
          <a:noFill/>
        </p:spPr>
        <p:txBody>
          <a:bodyPr wrap="none" rtlCol="0">
            <a:spAutoFit/>
          </a:bodyPr>
          <a:lstStyle/>
          <a:p>
            <a:r>
              <a:rPr lang="en-US" sz="2400"/>
              <a:t>To solve collision in </a:t>
            </a:r>
            <a:r>
              <a:rPr lang="en-US" sz="2400">
                <a:solidFill>
                  <a:srgbClr val="FF0000"/>
                </a:solidFill>
              </a:rPr>
              <a:t>scheme 2</a:t>
            </a:r>
            <a:r>
              <a:rPr lang="en-US" sz="2400"/>
              <a:t>.</a:t>
            </a:r>
            <a:endParaRPr lang="en-US"/>
          </a:p>
        </p:txBody>
      </p:sp>
    </p:spTree>
    <p:extLst>
      <p:ext uri="{BB962C8B-B14F-4D97-AF65-F5344CB8AC3E}">
        <p14:creationId xmlns:p14="http://schemas.microsoft.com/office/powerpoint/2010/main" val="115409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96177" y="120128"/>
            <a:ext cx="10505273" cy="587375"/>
          </a:xfrm>
        </p:spPr>
        <p:txBody>
          <a:bodyPr>
            <a:normAutofit fontScale="90000"/>
          </a:bodyPr>
          <a:lstStyle/>
          <a:p>
            <a:r>
              <a:rPr lang="en-US"/>
              <a:t>Reversible pre-assignment-based local expansion</a:t>
            </a:r>
            <a:endParaRPr lang="zh-CN" altLang="en-US" dirty="0"/>
          </a:p>
        </p:txBody>
      </p:sp>
      <p:graphicFrame>
        <p:nvGraphicFramePr>
          <p:cNvPr id="5" name="Table 4"/>
          <p:cNvGraphicFramePr>
            <a:graphicFrameLocks noGrp="1"/>
          </p:cNvGraphicFramePr>
          <p:nvPr>
            <p:extLst>
              <p:ext uri="{D42A27DB-BD31-4B8C-83A1-F6EECF244321}">
                <p14:modId xmlns:p14="http://schemas.microsoft.com/office/powerpoint/2010/main" val="4110096694"/>
              </p:ext>
            </p:extLst>
          </p:nvPr>
        </p:nvGraphicFramePr>
        <p:xfrm>
          <a:off x="948036" y="707503"/>
          <a:ext cx="6018548" cy="2666029"/>
        </p:xfrm>
        <a:graphic>
          <a:graphicData uri="http://schemas.openxmlformats.org/drawingml/2006/table">
            <a:tbl>
              <a:tblPr firstRow="1" bandRow="1">
                <a:tableStyleId>{5940675A-B579-460E-94D1-54222C63F5DA}</a:tableStyleId>
              </a:tblPr>
              <a:tblGrid>
                <a:gridCol w="697884">
                  <a:extLst>
                    <a:ext uri="{9D8B030D-6E8A-4147-A177-3AD203B41FA5}">
                      <a16:colId xmlns:a16="http://schemas.microsoft.com/office/drawing/2014/main" val="20000"/>
                    </a:ext>
                  </a:extLst>
                </a:gridCol>
                <a:gridCol w="1274445">
                  <a:extLst>
                    <a:ext uri="{9D8B030D-6E8A-4147-A177-3AD203B41FA5}">
                      <a16:colId xmlns:a16="http://schemas.microsoft.com/office/drawing/2014/main" val="20001"/>
                    </a:ext>
                  </a:extLst>
                </a:gridCol>
                <a:gridCol w="3366135">
                  <a:extLst>
                    <a:ext uri="{9D8B030D-6E8A-4147-A177-3AD203B41FA5}">
                      <a16:colId xmlns:a16="http://schemas.microsoft.com/office/drawing/2014/main" val="20002"/>
                    </a:ext>
                  </a:extLst>
                </a:gridCol>
                <a:gridCol w="680084">
                  <a:extLst>
                    <a:ext uri="{9D8B030D-6E8A-4147-A177-3AD203B41FA5}">
                      <a16:colId xmlns:a16="http://schemas.microsoft.com/office/drawing/2014/main" val="20003"/>
                    </a:ext>
                  </a:extLst>
                </a:gridCol>
              </a:tblGrid>
              <a:tr h="370840">
                <a:tc rowSpan="2">
                  <a:txBody>
                    <a:bodyPr/>
                    <a:lstStyle/>
                    <a:p>
                      <a:pPr algn="ctr"/>
                      <a:r>
                        <a:rPr lang="en-US"/>
                        <a:t>Seg</a:t>
                      </a:r>
                    </a:p>
                  </a:txBody>
                  <a:tcPr/>
                </a:tc>
                <a:tc gridSpan="3">
                  <a:txBody>
                    <a:bodyPr/>
                    <a:lstStyle/>
                    <a:p>
                      <a:pPr algn="ctr"/>
                      <a:r>
                        <a:rPr lang="en-US"/>
                        <a:t>Adjacent Segs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vMerge="1">
                  <a:txBody>
                    <a:bodyPr/>
                    <a:lstStyle/>
                    <a:p>
                      <a:pPr algn="ctr"/>
                      <a:endParaRPr lang="en-US"/>
                    </a:p>
                  </a:txBody>
                  <a:tcPr/>
                </a:tc>
                <a:tc>
                  <a:txBody>
                    <a:bodyPr/>
                    <a:lstStyle/>
                    <a:p>
                      <a:pPr algn="ctr"/>
                      <a:r>
                        <a:rPr lang="en-US"/>
                        <a:t>hop -1</a:t>
                      </a:r>
                    </a:p>
                  </a:txBody>
                  <a:tcPr/>
                </a:tc>
                <a:tc>
                  <a:txBody>
                    <a:bodyPr/>
                    <a:lstStyle/>
                    <a:p>
                      <a:pPr algn="ctr"/>
                      <a:r>
                        <a:rPr lang="en-US"/>
                        <a:t>hop -2</a:t>
                      </a:r>
                    </a:p>
                  </a:txBody>
                  <a:tcPr/>
                </a:tc>
                <a:tc>
                  <a:txBody>
                    <a:bodyPr/>
                    <a:lstStyle/>
                    <a:p>
                      <a:pPr algn="ctr"/>
                      <a:r>
                        <a:rPr lang="en-US"/>
                        <a:t>…</a:t>
                      </a:r>
                    </a:p>
                  </a:txBody>
                  <a:tcPr/>
                </a:tc>
                <a:extLst>
                  <a:ext uri="{0D108BD9-81ED-4DB2-BD59-A6C34878D82A}">
                    <a16:rowId xmlns:a16="http://schemas.microsoft.com/office/drawing/2014/main" val="10001"/>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2"/>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3"/>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4"/>
                  </a:ext>
                </a:extLst>
              </a:tr>
              <a:tr h="440989">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5"/>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6" name="Rectangle 5"/>
              <p:cNvSpPr/>
              <p:nvPr/>
            </p:nvSpPr>
            <p:spPr>
              <a:xfrm>
                <a:off x="1048262" y="1456192"/>
                <a:ext cx="5228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oMath>
                  </m:oMathPara>
                </a14:m>
                <a:endParaRPr lang="en-US"/>
              </a:p>
            </p:txBody>
          </p:sp>
        </mc:Choice>
        <mc:Fallback xmlns="">
          <p:sp>
            <p:nvSpPr>
              <p:cNvPr id="6" name="Rectangle 5"/>
              <p:cNvSpPr>
                <a:spLocks noRot="1" noChangeAspect="1" noMove="1" noResize="1" noEditPoints="1" noAdjustHandles="1" noChangeArrowheads="1" noChangeShapeType="1" noTextEdit="1"/>
              </p:cNvSpPr>
              <p:nvPr/>
            </p:nvSpPr>
            <p:spPr>
              <a:xfrm>
                <a:off x="1048262" y="1456192"/>
                <a:ext cx="52281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42940" y="1809947"/>
                <a:ext cx="52911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m:oMathPara>
                </a14:m>
                <a:endParaRPr lang="en-US"/>
              </a:p>
            </p:txBody>
          </p:sp>
        </mc:Choice>
        <mc:Fallback xmlns="">
          <p:sp>
            <p:nvSpPr>
              <p:cNvPr id="7" name="Rectangle 6"/>
              <p:cNvSpPr>
                <a:spLocks noRot="1" noChangeAspect="1" noMove="1" noResize="1" noEditPoints="1" noAdjustHandles="1" noChangeArrowheads="1" noChangeShapeType="1" noTextEdit="1"/>
              </p:cNvSpPr>
              <p:nvPr/>
            </p:nvSpPr>
            <p:spPr>
              <a:xfrm>
                <a:off x="1042940" y="1809947"/>
                <a:ext cx="529117"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42939" y="2194149"/>
                <a:ext cx="52911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a:p>
            </p:txBody>
          </p:sp>
        </mc:Choice>
        <mc:Fallback xmlns="">
          <p:sp>
            <p:nvSpPr>
              <p:cNvPr id="8" name="Rectangle 7"/>
              <p:cNvSpPr>
                <a:spLocks noRot="1" noChangeAspect="1" noMove="1" noResize="1" noEditPoints="1" noAdjustHandles="1" noChangeArrowheads="1" noChangeShapeType="1" noTextEdit="1"/>
              </p:cNvSpPr>
              <p:nvPr/>
            </p:nvSpPr>
            <p:spPr>
              <a:xfrm>
                <a:off x="1042939" y="2194149"/>
                <a:ext cx="529117"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053001" y="2547904"/>
                <a:ext cx="52379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oMath>
                  </m:oMathPara>
                </a14:m>
                <a:endParaRPr lang="en-US"/>
              </a:p>
            </p:txBody>
          </p:sp>
        </mc:Choice>
        <mc:Fallback xmlns="">
          <p:sp>
            <p:nvSpPr>
              <p:cNvPr id="9" name="Rectangle 8"/>
              <p:cNvSpPr>
                <a:spLocks noRot="1" noChangeAspect="1" noMove="1" noResize="1" noEditPoints="1" noAdjustHandles="1" noChangeArrowheads="1" noChangeShapeType="1" noTextEdit="1"/>
              </p:cNvSpPr>
              <p:nvPr/>
            </p:nvSpPr>
            <p:spPr>
              <a:xfrm>
                <a:off x="1053001" y="2547904"/>
                <a:ext cx="523799" cy="369332"/>
              </a:xfrm>
              <a:prstGeom prst="rect">
                <a:avLst/>
              </a:prstGeom>
              <a:blipFill rotWithShape="0">
                <a:blip r:embed="rId6"/>
                <a:stretch>
                  <a:fillRect/>
                </a:stretch>
              </a:blipFill>
            </p:spPr>
            <p:txBody>
              <a:bodyPr/>
              <a:lstStyle/>
              <a:p>
                <a:r>
                  <a:rPr lang="en-US">
                    <a:noFill/>
                  </a:rPr>
                  <a:t> </a:t>
                </a:r>
              </a:p>
            </p:txBody>
          </p:sp>
        </mc:Fallback>
      </mc:AlternateContent>
      <p:sp>
        <p:nvSpPr>
          <p:cNvPr id="10" name="Rectangle 9"/>
          <p:cNvSpPr/>
          <p:nvPr/>
        </p:nvSpPr>
        <p:spPr>
          <a:xfrm>
            <a:off x="1122462" y="2891830"/>
            <a:ext cx="406751" cy="369332"/>
          </a:xfrm>
          <a:prstGeom prst="rect">
            <a:avLst/>
          </a:prstGeom>
        </p:spPr>
        <p:txBody>
          <a:bodyPr wrap="square">
            <a:spAutoFit/>
          </a:bodyPr>
          <a:lstStyle/>
          <a:p>
            <a:r>
              <a:rPr lang="en-US"/>
              <a:t>…</a:t>
            </a:r>
          </a:p>
        </p:txBody>
      </p:sp>
      <p:sp>
        <p:nvSpPr>
          <p:cNvPr id="11" name="Rectangle 10"/>
          <p:cNvSpPr/>
          <p:nvPr/>
        </p:nvSpPr>
        <p:spPr>
          <a:xfrm>
            <a:off x="4547324" y="2140394"/>
            <a:ext cx="418092" cy="369332"/>
          </a:xfrm>
          <a:prstGeom prst="rect">
            <a:avLst/>
          </a:prstGeom>
        </p:spPr>
        <p:txBody>
          <a:bodyPr wrap="square">
            <a:spAutoFit/>
          </a:bodyPr>
          <a:lstStyle/>
          <a:p>
            <a:r>
              <a:rPr lang="en-US"/>
              <a:t>…</a:t>
            </a:r>
          </a:p>
        </p:txBody>
      </p:sp>
      <p:sp>
        <p:nvSpPr>
          <p:cNvPr id="12" name="Rectangle 11"/>
          <p:cNvSpPr/>
          <p:nvPr/>
        </p:nvSpPr>
        <p:spPr>
          <a:xfrm>
            <a:off x="4552994" y="2869255"/>
            <a:ext cx="406751" cy="369332"/>
          </a:xfrm>
          <a:prstGeom prst="rect">
            <a:avLst/>
          </a:prstGeom>
        </p:spPr>
        <p:txBody>
          <a:bodyPr wrap="square">
            <a:spAutoFit/>
          </a:bodyPr>
          <a:lstStyle/>
          <a:p>
            <a:r>
              <a:rPr lang="en-US"/>
              <a:t>…</a:t>
            </a:r>
          </a:p>
        </p:txBody>
      </p:sp>
      <p:sp>
        <p:nvSpPr>
          <p:cNvPr id="13" name="Rectangle 12"/>
          <p:cNvSpPr/>
          <p:nvPr/>
        </p:nvSpPr>
        <p:spPr>
          <a:xfrm>
            <a:off x="2133235" y="2883487"/>
            <a:ext cx="406751" cy="369332"/>
          </a:xfrm>
          <a:prstGeom prst="rect">
            <a:avLst/>
          </a:prstGeom>
        </p:spPr>
        <p:txBody>
          <a:bodyPr wrap="square">
            <a:spAutoFit/>
          </a:bodyPr>
          <a:lstStyle/>
          <a:p>
            <a:r>
              <a:rPr lang="en-US"/>
              <a:t>…</a:t>
            </a:r>
          </a:p>
        </p:txBody>
      </p:sp>
      <mc:AlternateContent xmlns:mc="http://schemas.openxmlformats.org/markup-compatibility/2006" xmlns:a14="http://schemas.microsoft.com/office/drawing/2010/main">
        <mc:Choice Requires="a14">
          <p:sp>
            <p:nvSpPr>
              <p:cNvPr id="14" name="Rectangle 13"/>
              <p:cNvSpPr/>
              <p:nvPr/>
            </p:nvSpPr>
            <p:spPr>
              <a:xfrm>
                <a:off x="1906914" y="1420884"/>
                <a:ext cx="845175"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5</m:t>
                        </m:r>
                      </m:sub>
                    </m:sSub>
                  </m:oMath>
                </a14:m>
                <a:endParaRPr lang="en-US"/>
              </a:p>
            </p:txBody>
          </p:sp>
        </mc:Choice>
        <mc:Fallback xmlns="">
          <p:sp>
            <p:nvSpPr>
              <p:cNvPr id="14" name="Rectangle 13"/>
              <p:cNvSpPr>
                <a:spLocks noRot="1" noChangeAspect="1" noMove="1" noResize="1" noEditPoints="1" noAdjustHandles="1" noChangeArrowheads="1" noChangeShapeType="1" noTextEdit="1"/>
              </p:cNvSpPr>
              <p:nvPr/>
            </p:nvSpPr>
            <p:spPr>
              <a:xfrm>
                <a:off x="1906914" y="1420884"/>
                <a:ext cx="845175" cy="369332"/>
              </a:xfrm>
              <a:prstGeom prst="rect">
                <a:avLst/>
              </a:prstGeom>
              <a:blipFill rotWithShape="0">
                <a:blip r:embed="rId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708415" y="1800769"/>
                <a:ext cx="121797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oMath>
                  </m:oMathPara>
                </a14:m>
                <a:endParaRPr lang="en-US"/>
              </a:p>
            </p:txBody>
          </p:sp>
        </mc:Choice>
        <mc:Fallback xmlns="">
          <p:sp>
            <p:nvSpPr>
              <p:cNvPr id="15" name="Rectangle 14"/>
              <p:cNvSpPr>
                <a:spLocks noRot="1" noChangeAspect="1" noMove="1" noResize="1" noEditPoints="1" noAdjustHandles="1" noChangeArrowheads="1" noChangeShapeType="1" noTextEdit="1"/>
              </p:cNvSpPr>
              <p:nvPr/>
            </p:nvSpPr>
            <p:spPr>
              <a:xfrm>
                <a:off x="1708415" y="1800769"/>
                <a:ext cx="1217971"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820912" y="2162889"/>
                <a:ext cx="1218580"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7</m:t>
                        </m:r>
                      </m:sub>
                    </m:sSub>
                  </m:oMath>
                </a14:m>
                <a:endParaRPr lang="en-US"/>
              </a:p>
            </p:txBody>
          </p:sp>
        </mc:Choice>
        <mc:Fallback xmlns="">
          <p:sp>
            <p:nvSpPr>
              <p:cNvPr id="16" name="Rectangle 15"/>
              <p:cNvSpPr>
                <a:spLocks noRot="1" noChangeAspect="1" noMove="1" noResize="1" noEditPoints="1" noAdjustHandles="1" noChangeArrowheads="1" noChangeShapeType="1" noTextEdit="1"/>
              </p:cNvSpPr>
              <p:nvPr/>
            </p:nvSpPr>
            <p:spPr>
              <a:xfrm>
                <a:off x="1820912" y="2162889"/>
                <a:ext cx="1218580" cy="369332"/>
              </a:xfrm>
              <a:prstGeom prst="rect">
                <a:avLst/>
              </a:prstGeom>
              <a:blipFill rotWithShape="0">
                <a:blip r:embed="rId9"/>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820912" y="2528213"/>
                <a:ext cx="1223896"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6</m:t>
                        </m:r>
                      </m:sub>
                    </m:sSub>
                  </m:oMath>
                </a14:m>
                <a:endParaRPr lang="en-US"/>
              </a:p>
            </p:txBody>
          </p:sp>
        </mc:Choice>
        <mc:Fallback xmlns="">
          <p:sp>
            <p:nvSpPr>
              <p:cNvPr id="17" name="Rectangle 16"/>
              <p:cNvSpPr>
                <a:spLocks noRot="1" noChangeAspect="1" noMove="1" noResize="1" noEditPoints="1" noAdjustHandles="1" noChangeArrowheads="1" noChangeShapeType="1" noTextEdit="1"/>
              </p:cNvSpPr>
              <p:nvPr/>
            </p:nvSpPr>
            <p:spPr>
              <a:xfrm>
                <a:off x="1820912" y="2528213"/>
                <a:ext cx="1223896" cy="369332"/>
              </a:xfrm>
              <a:prstGeom prst="rect">
                <a:avLst/>
              </a:prstGeom>
              <a:blipFill rotWithShape="0">
                <a:blip r:embed="rId10"/>
                <a:stretch>
                  <a:fillRect t="-10000" b="-26667"/>
                </a:stretch>
              </a:blipFill>
            </p:spPr>
            <p:txBody>
              <a:bodyPr/>
              <a:lstStyle/>
              <a:p>
                <a:r>
                  <a:rPr lang="en-US">
                    <a:noFill/>
                  </a:rPr>
                  <a:t> </a:t>
                </a:r>
              </a:p>
            </p:txBody>
          </p:sp>
        </mc:Fallback>
      </mc:AlternateContent>
      <p:sp>
        <p:nvSpPr>
          <p:cNvPr id="19" name="Rectangle 18"/>
          <p:cNvSpPr/>
          <p:nvPr/>
        </p:nvSpPr>
        <p:spPr>
          <a:xfrm>
            <a:off x="4541653" y="2505894"/>
            <a:ext cx="418092" cy="369332"/>
          </a:xfrm>
          <a:prstGeom prst="rect">
            <a:avLst/>
          </a:prstGeom>
        </p:spPr>
        <p:txBody>
          <a:bodyPr wrap="square">
            <a:spAutoFit/>
          </a:bodyPr>
          <a:lstStyle/>
          <a:p>
            <a:r>
              <a:rPr lang="en-US"/>
              <a:t>…</a:t>
            </a:r>
          </a:p>
        </p:txBody>
      </p:sp>
      <p:sp>
        <p:nvSpPr>
          <p:cNvPr id="20" name="Rectangle 19"/>
          <p:cNvSpPr/>
          <p:nvPr/>
        </p:nvSpPr>
        <p:spPr>
          <a:xfrm>
            <a:off x="6447849" y="1420884"/>
            <a:ext cx="418092" cy="369332"/>
          </a:xfrm>
          <a:prstGeom prst="rect">
            <a:avLst/>
          </a:prstGeom>
        </p:spPr>
        <p:txBody>
          <a:bodyPr wrap="square">
            <a:spAutoFit/>
          </a:bodyPr>
          <a:lstStyle/>
          <a:p>
            <a:r>
              <a:rPr lang="en-US"/>
              <a:t>…</a:t>
            </a:r>
          </a:p>
        </p:txBody>
      </p:sp>
      <p:sp>
        <p:nvSpPr>
          <p:cNvPr id="21" name="Rectangle 20"/>
          <p:cNvSpPr/>
          <p:nvPr/>
        </p:nvSpPr>
        <p:spPr>
          <a:xfrm>
            <a:off x="6447849" y="2139437"/>
            <a:ext cx="418092" cy="369332"/>
          </a:xfrm>
          <a:prstGeom prst="rect">
            <a:avLst/>
          </a:prstGeom>
        </p:spPr>
        <p:txBody>
          <a:bodyPr wrap="square">
            <a:spAutoFit/>
          </a:bodyPr>
          <a:lstStyle/>
          <a:p>
            <a:r>
              <a:rPr lang="en-US"/>
              <a:t>…</a:t>
            </a:r>
          </a:p>
        </p:txBody>
      </p:sp>
      <p:sp>
        <p:nvSpPr>
          <p:cNvPr id="22" name="Rectangle 21"/>
          <p:cNvSpPr/>
          <p:nvPr/>
        </p:nvSpPr>
        <p:spPr>
          <a:xfrm>
            <a:off x="6447849" y="1771062"/>
            <a:ext cx="418092" cy="369332"/>
          </a:xfrm>
          <a:prstGeom prst="rect">
            <a:avLst/>
          </a:prstGeom>
        </p:spPr>
        <p:txBody>
          <a:bodyPr wrap="square">
            <a:spAutoFit/>
          </a:bodyPr>
          <a:lstStyle/>
          <a:p>
            <a:r>
              <a:rPr lang="en-US"/>
              <a:t>…</a:t>
            </a:r>
          </a:p>
        </p:txBody>
      </p:sp>
      <p:sp>
        <p:nvSpPr>
          <p:cNvPr id="23" name="Rectangle 22"/>
          <p:cNvSpPr/>
          <p:nvPr/>
        </p:nvSpPr>
        <p:spPr>
          <a:xfrm>
            <a:off x="6441732" y="2502939"/>
            <a:ext cx="418092" cy="369332"/>
          </a:xfrm>
          <a:prstGeom prst="rect">
            <a:avLst/>
          </a:prstGeom>
        </p:spPr>
        <p:txBody>
          <a:bodyPr wrap="square">
            <a:spAutoFit/>
          </a:bodyPr>
          <a:lstStyle/>
          <a:p>
            <a:r>
              <a:rPr lang="en-US"/>
              <a:t>…</a:t>
            </a:r>
          </a:p>
        </p:txBody>
      </p:sp>
      <p:sp>
        <p:nvSpPr>
          <p:cNvPr id="24" name="Rectangle 23"/>
          <p:cNvSpPr/>
          <p:nvPr/>
        </p:nvSpPr>
        <p:spPr>
          <a:xfrm>
            <a:off x="6435615" y="2852160"/>
            <a:ext cx="418092" cy="369332"/>
          </a:xfrm>
          <a:prstGeom prst="rect">
            <a:avLst/>
          </a:prstGeom>
        </p:spPr>
        <p:txBody>
          <a:bodyPr wrap="square">
            <a:spAutoFit/>
          </a:bodyPr>
          <a:lstStyle/>
          <a:p>
            <a:r>
              <a:rPr lang="en-US"/>
              <a:t>…</a:t>
            </a:r>
          </a:p>
        </p:txBody>
      </p:sp>
      <mc:AlternateContent xmlns:mc="http://schemas.openxmlformats.org/markup-compatibility/2006" xmlns:a14="http://schemas.microsoft.com/office/drawing/2010/main">
        <mc:Choice Requires="a14">
          <p:graphicFrame>
            <p:nvGraphicFramePr>
              <p:cNvPr id="45" name="Table 44"/>
              <p:cNvGraphicFramePr>
                <a:graphicFrameLocks noGrp="1"/>
              </p:cNvGraphicFramePr>
              <p:nvPr>
                <p:extLst>
                  <p:ext uri="{D42A27DB-BD31-4B8C-83A1-F6EECF244321}">
                    <p14:modId xmlns:p14="http://schemas.microsoft.com/office/powerpoint/2010/main" val="2326547372"/>
                  </p:ext>
                </p:extLst>
              </p:nvPr>
            </p:nvGraphicFramePr>
            <p:xfrm>
              <a:off x="7840096" y="707503"/>
              <a:ext cx="3260300" cy="2926080"/>
            </p:xfrm>
            <a:graphic>
              <a:graphicData uri="http://schemas.openxmlformats.org/drawingml/2006/table">
                <a:tbl>
                  <a:tblPr firstRow="1" bandRow="1">
                    <a:tableStyleId>{5940675A-B579-460E-94D1-54222C63F5DA}</a:tableStyleId>
                  </a:tblPr>
                  <a:tblGrid>
                    <a:gridCol w="652060">
                      <a:extLst>
                        <a:ext uri="{9D8B030D-6E8A-4147-A177-3AD203B41FA5}">
                          <a16:colId xmlns:a16="http://schemas.microsoft.com/office/drawing/2014/main" val="20000"/>
                        </a:ext>
                      </a:extLst>
                    </a:gridCol>
                    <a:gridCol w="652060">
                      <a:extLst>
                        <a:ext uri="{9D8B030D-6E8A-4147-A177-3AD203B41FA5}">
                          <a16:colId xmlns:a16="http://schemas.microsoft.com/office/drawing/2014/main" val="20001"/>
                        </a:ext>
                      </a:extLst>
                    </a:gridCol>
                    <a:gridCol w="652060">
                      <a:extLst>
                        <a:ext uri="{9D8B030D-6E8A-4147-A177-3AD203B41FA5}">
                          <a16:colId xmlns:a16="http://schemas.microsoft.com/office/drawing/2014/main" val="20002"/>
                        </a:ext>
                      </a:extLst>
                    </a:gridCol>
                    <a:gridCol w="652060">
                      <a:extLst>
                        <a:ext uri="{9D8B030D-6E8A-4147-A177-3AD203B41FA5}">
                          <a16:colId xmlns:a16="http://schemas.microsoft.com/office/drawing/2014/main" val="20003"/>
                        </a:ext>
                      </a:extLst>
                    </a:gridCol>
                    <a:gridCol w="652060">
                      <a:extLst>
                        <a:ext uri="{9D8B030D-6E8A-4147-A177-3AD203B41FA5}">
                          <a16:colId xmlns:a16="http://schemas.microsoft.com/office/drawing/2014/main" val="20004"/>
                        </a:ext>
                      </a:extLst>
                    </a:gridCol>
                  </a:tblGrid>
                  <a:tr h="337184">
                    <a:tc>
                      <a:txBody>
                        <a:bodyPr/>
                        <a:lstStyle/>
                        <a:p>
                          <a:pPr algn="ctr"/>
                          <a:r>
                            <a:rPr lang="en-US"/>
                            <a:t>Seg</a:t>
                          </a:r>
                        </a:p>
                      </a:txBody>
                      <a:tcPr/>
                    </a:tc>
                    <a:tc gridSpan="4">
                      <a:txBody>
                        <a:bodyPr/>
                        <a:lstStyle/>
                        <a:p>
                          <a:pPr algn="ctr"/>
                          <a:r>
                            <a:rPr lang="en-US" altLang="zh-CN"/>
                            <a:t>Forward Seg</a:t>
                          </a:r>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10000"/>
                      </a:ext>
                    </a:extLst>
                  </a:tr>
                  <a:tr h="337184">
                    <a:tc>
                      <a:txBody>
                        <a:bodyPr/>
                        <a:lstStyle/>
                        <a:p>
                          <a:pPr algn="ctr"/>
                          <a:endParaRPr lang="en-US"/>
                        </a:p>
                      </a:txBody>
                      <a:tcPr/>
                    </a:tc>
                    <a:tc>
                      <a:txBody>
                        <a:bodyPr/>
                        <a:lstStyle/>
                        <a:p>
                          <a:pPr algn="ctr"/>
                          <a:r>
                            <a:rPr lang="en-US"/>
                            <a:t>0</a:t>
                          </a:r>
                        </a:p>
                      </a:txBody>
                      <a:tcPr/>
                    </a:tc>
                    <a:tc>
                      <a:txBody>
                        <a:bodyPr/>
                        <a:lstStyle/>
                        <a:p>
                          <a:pPr algn="ctr"/>
                          <a:r>
                            <a:rPr lang="en-US"/>
                            <a:t>1</a:t>
                          </a:r>
                        </a:p>
                      </a:txBody>
                      <a:tcPr/>
                    </a:tc>
                    <a:tc>
                      <a:txBody>
                        <a:bodyPr/>
                        <a:lstStyle/>
                        <a:p>
                          <a:pPr algn="ctr"/>
                          <a:r>
                            <a:rPr lang="en-US"/>
                            <a:t>…</a:t>
                          </a:r>
                        </a:p>
                      </a:txBody>
                      <a:tcPr/>
                    </a:tc>
                    <a:tc>
                      <a:txBody>
                        <a:bodyPr/>
                        <a:lstStyle/>
                        <a:p>
                          <a:pPr algn="ctr"/>
                          <a:r>
                            <a:rPr lang="en-US"/>
                            <a:t>N-1</a:t>
                          </a:r>
                        </a:p>
                      </a:txBody>
                      <a:tcPr/>
                    </a:tc>
                    <a:extLst>
                      <a:ext uri="{0D108BD9-81ED-4DB2-BD59-A6C34878D82A}">
                        <a16:rowId xmlns:a16="http://schemas.microsoft.com/office/drawing/2014/main" val="10001"/>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oMath>
                            </m:oMathPara>
                          </a14:m>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2"/>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2</m:t>
                                    </m:r>
                                  </m:sub>
                                </m:sSub>
                              </m:oMath>
                            </m:oMathPara>
                          </a14:m>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3"/>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3</m:t>
                                    </m:r>
                                  </m:sub>
                                </m:sSub>
                              </m:oMath>
                            </m:oMathPara>
                          </a14:m>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4"/>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5"/>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5</m:t>
                                    </m:r>
                                  </m:sub>
                                </m:sSub>
                              </m:oMath>
                            </m:oMathPara>
                          </a14:m>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6"/>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6</m:t>
                                    </m:r>
                                  </m:sub>
                                </m:sSub>
                              </m:oMath>
                            </m:oMathPara>
                          </a14:m>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7"/>
                      </a:ext>
                    </a:extLst>
                  </a:tr>
                </a:tbl>
              </a:graphicData>
            </a:graphic>
          </p:graphicFrame>
        </mc:Choice>
        <mc:Fallback xmlns="">
          <p:graphicFrame>
            <p:nvGraphicFramePr>
              <p:cNvPr id="45" name="Table 44"/>
              <p:cNvGraphicFramePr>
                <a:graphicFrameLocks noGrp="1"/>
              </p:cNvGraphicFramePr>
              <p:nvPr>
                <p:extLst>
                  <p:ext uri="{D42A27DB-BD31-4B8C-83A1-F6EECF244321}">
                    <p14:modId xmlns:p14="http://schemas.microsoft.com/office/powerpoint/2010/main" val="2326547372"/>
                  </p:ext>
                </p:extLst>
              </p:nvPr>
            </p:nvGraphicFramePr>
            <p:xfrm>
              <a:off x="7840096" y="707503"/>
              <a:ext cx="3260300" cy="2926080"/>
            </p:xfrm>
            <a:graphic>
              <a:graphicData uri="http://schemas.openxmlformats.org/drawingml/2006/table">
                <a:tbl>
                  <a:tblPr firstRow="1" bandRow="1">
                    <a:tableStyleId>{5940675A-B579-460E-94D1-54222C63F5DA}</a:tableStyleId>
                  </a:tblPr>
                  <a:tblGrid>
                    <a:gridCol w="652060"/>
                    <a:gridCol w="652060"/>
                    <a:gridCol w="652060"/>
                    <a:gridCol w="652060"/>
                    <a:gridCol w="652060"/>
                  </a:tblGrid>
                  <a:tr h="365760">
                    <a:tc>
                      <a:txBody>
                        <a:bodyPr/>
                        <a:lstStyle/>
                        <a:p>
                          <a:pPr algn="ctr"/>
                          <a:r>
                            <a:rPr lang="en-US" smtClean="0"/>
                            <a:t>Seg</a:t>
                          </a:r>
                          <a:endParaRPr lang="en-US"/>
                        </a:p>
                      </a:txBody>
                      <a:tcPr/>
                    </a:tc>
                    <a:tc gridSpan="4">
                      <a:txBody>
                        <a:bodyPr/>
                        <a:lstStyle/>
                        <a:p>
                          <a:pPr algn="ctr"/>
                          <a:r>
                            <a:rPr lang="en-US" altLang="zh-CN" smtClean="0"/>
                            <a:t>Forward Seg</a:t>
                          </a:r>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tr>
                  <a:tr h="365760">
                    <a:tc>
                      <a:txBody>
                        <a:bodyPr/>
                        <a:lstStyle/>
                        <a:p>
                          <a:pPr algn="ctr"/>
                          <a:endParaRPr lang="en-US"/>
                        </a:p>
                      </a:txBody>
                      <a:tcPr/>
                    </a:tc>
                    <a:tc>
                      <a:txBody>
                        <a:bodyPr/>
                        <a:lstStyle/>
                        <a:p>
                          <a:pPr algn="ctr"/>
                          <a:r>
                            <a:rPr lang="en-US" smtClean="0"/>
                            <a:t>0</a:t>
                          </a:r>
                          <a:endParaRPr lang="en-US"/>
                        </a:p>
                      </a:txBody>
                      <a:tcPr/>
                    </a:tc>
                    <a:tc>
                      <a:txBody>
                        <a:bodyPr/>
                        <a:lstStyle/>
                        <a:p>
                          <a:pPr algn="ctr"/>
                          <a:r>
                            <a:rPr lang="en-US" smtClean="0"/>
                            <a:t>1</a:t>
                          </a:r>
                          <a:endParaRPr lang="en-US"/>
                        </a:p>
                      </a:txBody>
                      <a:tcPr/>
                    </a:tc>
                    <a:tc>
                      <a:txBody>
                        <a:bodyPr/>
                        <a:lstStyle/>
                        <a:p>
                          <a:pPr algn="ctr"/>
                          <a:r>
                            <a:rPr lang="en-US" smtClean="0"/>
                            <a:t>…</a:t>
                          </a:r>
                          <a:endParaRPr lang="en-US"/>
                        </a:p>
                      </a:txBody>
                      <a:tcPr/>
                    </a:tc>
                    <a:tc>
                      <a:txBody>
                        <a:bodyPr/>
                        <a:lstStyle/>
                        <a:p>
                          <a:pPr algn="ctr"/>
                          <a:r>
                            <a:rPr lang="en-US" smtClean="0"/>
                            <a:t>N-1</a:t>
                          </a:r>
                          <a:endParaRPr lang="en-US"/>
                        </a:p>
                      </a:txBody>
                      <a:tcPr/>
                    </a:tc>
                  </a:tr>
                  <a:tr h="365760">
                    <a:tc>
                      <a:txBody>
                        <a:bodyPr/>
                        <a:lstStyle/>
                        <a:p>
                          <a:endParaRPr lang="en-US"/>
                        </a:p>
                      </a:txBody>
                      <a:tcPr>
                        <a:blipFill rotWithShape="0">
                          <a:blip r:embed="rId12"/>
                          <a:stretch>
                            <a:fillRect l="-935" t="-208333" r="-402804" b="-505000"/>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65760">
                    <a:tc>
                      <a:txBody>
                        <a:bodyPr/>
                        <a:lstStyle/>
                        <a:p>
                          <a:endParaRPr lang="en-US"/>
                        </a:p>
                      </a:txBody>
                      <a:tcPr>
                        <a:blipFill rotWithShape="0">
                          <a:blip r:embed="rId12"/>
                          <a:stretch>
                            <a:fillRect l="-935" t="-303279" r="-402804" b="-396721"/>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65760">
                    <a:tc>
                      <a:txBody>
                        <a:bodyPr/>
                        <a:lstStyle/>
                        <a:p>
                          <a:endParaRPr lang="en-US"/>
                        </a:p>
                      </a:txBody>
                      <a:tcPr>
                        <a:blipFill rotWithShape="0">
                          <a:blip r:embed="rId12"/>
                          <a:stretch>
                            <a:fillRect l="-935" t="-410000" r="-402804" b="-303333"/>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65760">
                    <a:tc>
                      <a:txBody>
                        <a:bodyPr/>
                        <a:lstStyle/>
                        <a:p>
                          <a:endParaRPr lang="en-US"/>
                        </a:p>
                      </a:txBody>
                      <a:tcPr>
                        <a:blipFill rotWithShape="0">
                          <a:blip r:embed="rId12"/>
                          <a:stretch>
                            <a:fillRect l="-935" t="-510000" r="-402804" b="-203333"/>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65760">
                    <a:tc>
                      <a:txBody>
                        <a:bodyPr/>
                        <a:lstStyle/>
                        <a:p>
                          <a:endParaRPr lang="en-US"/>
                        </a:p>
                      </a:txBody>
                      <a:tcPr>
                        <a:blipFill rotWithShape="0">
                          <a:blip r:embed="rId12"/>
                          <a:stretch>
                            <a:fillRect l="-935" t="-610000" r="-402804" b="-103333"/>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65760">
                    <a:tc>
                      <a:txBody>
                        <a:bodyPr/>
                        <a:lstStyle/>
                        <a:p>
                          <a:endParaRPr lang="en-US"/>
                        </a:p>
                      </a:txBody>
                      <a:tcPr>
                        <a:blipFill rotWithShape="0">
                          <a:blip r:embed="rId12"/>
                          <a:stretch>
                            <a:fillRect l="-935" t="-710000" r="-402804" b="-3333"/>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6" name="Table 45"/>
              <p:cNvGraphicFramePr>
                <a:graphicFrameLocks noGrp="1"/>
              </p:cNvGraphicFramePr>
              <p:nvPr>
                <p:extLst>
                  <p:ext uri="{D42A27DB-BD31-4B8C-83A1-F6EECF244321}">
                    <p14:modId xmlns:p14="http://schemas.microsoft.com/office/powerpoint/2010/main" val="2687360214"/>
                  </p:ext>
                </p:extLst>
              </p:nvPr>
            </p:nvGraphicFramePr>
            <p:xfrm>
              <a:off x="7880065" y="3748138"/>
              <a:ext cx="3260300" cy="2926080"/>
            </p:xfrm>
            <a:graphic>
              <a:graphicData uri="http://schemas.openxmlformats.org/drawingml/2006/table">
                <a:tbl>
                  <a:tblPr firstRow="1" bandRow="1">
                    <a:tableStyleId>{5940675A-B579-460E-94D1-54222C63F5DA}</a:tableStyleId>
                  </a:tblPr>
                  <a:tblGrid>
                    <a:gridCol w="652060">
                      <a:extLst>
                        <a:ext uri="{9D8B030D-6E8A-4147-A177-3AD203B41FA5}">
                          <a16:colId xmlns:a16="http://schemas.microsoft.com/office/drawing/2014/main" val="20000"/>
                        </a:ext>
                      </a:extLst>
                    </a:gridCol>
                    <a:gridCol w="652060">
                      <a:extLst>
                        <a:ext uri="{9D8B030D-6E8A-4147-A177-3AD203B41FA5}">
                          <a16:colId xmlns:a16="http://schemas.microsoft.com/office/drawing/2014/main" val="20001"/>
                        </a:ext>
                      </a:extLst>
                    </a:gridCol>
                    <a:gridCol w="652060">
                      <a:extLst>
                        <a:ext uri="{9D8B030D-6E8A-4147-A177-3AD203B41FA5}">
                          <a16:colId xmlns:a16="http://schemas.microsoft.com/office/drawing/2014/main" val="20002"/>
                        </a:ext>
                      </a:extLst>
                    </a:gridCol>
                    <a:gridCol w="652060">
                      <a:extLst>
                        <a:ext uri="{9D8B030D-6E8A-4147-A177-3AD203B41FA5}">
                          <a16:colId xmlns:a16="http://schemas.microsoft.com/office/drawing/2014/main" val="20003"/>
                        </a:ext>
                      </a:extLst>
                    </a:gridCol>
                    <a:gridCol w="652060">
                      <a:extLst>
                        <a:ext uri="{9D8B030D-6E8A-4147-A177-3AD203B41FA5}">
                          <a16:colId xmlns:a16="http://schemas.microsoft.com/office/drawing/2014/main" val="20004"/>
                        </a:ext>
                      </a:extLst>
                    </a:gridCol>
                  </a:tblGrid>
                  <a:tr h="337184">
                    <a:tc>
                      <a:txBody>
                        <a:bodyPr/>
                        <a:lstStyle/>
                        <a:p>
                          <a:pPr algn="ctr"/>
                          <a:r>
                            <a:rPr lang="en-US"/>
                            <a:t>Seg</a:t>
                          </a:r>
                        </a:p>
                      </a:txBody>
                      <a:tcPr/>
                    </a:tc>
                    <a:tc gridSpan="4">
                      <a:txBody>
                        <a:bodyPr/>
                        <a:lstStyle/>
                        <a:p>
                          <a:pPr algn="ctr"/>
                          <a:r>
                            <a:rPr lang="en-US" altLang="zh-CN"/>
                            <a:t>Backward Seg</a:t>
                          </a:r>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extLst>
                      <a:ext uri="{0D108BD9-81ED-4DB2-BD59-A6C34878D82A}">
                        <a16:rowId xmlns:a16="http://schemas.microsoft.com/office/drawing/2014/main" val="10000"/>
                      </a:ext>
                    </a:extLst>
                  </a:tr>
                  <a:tr h="337184">
                    <a:tc>
                      <a:txBody>
                        <a:bodyPr/>
                        <a:lstStyle/>
                        <a:p>
                          <a:pPr algn="ctr"/>
                          <a:endParaRPr lang="en-US"/>
                        </a:p>
                      </a:txBody>
                      <a:tcPr/>
                    </a:tc>
                    <a:tc>
                      <a:txBody>
                        <a:bodyPr/>
                        <a:lstStyle/>
                        <a:p>
                          <a:pPr algn="ctr"/>
                          <a:r>
                            <a:rPr lang="en-US"/>
                            <a:t>0</a:t>
                          </a:r>
                        </a:p>
                      </a:txBody>
                      <a:tcPr/>
                    </a:tc>
                    <a:tc>
                      <a:txBody>
                        <a:bodyPr/>
                        <a:lstStyle/>
                        <a:p>
                          <a:pPr algn="ctr"/>
                          <a:r>
                            <a:rPr lang="en-US"/>
                            <a:t>1</a:t>
                          </a:r>
                        </a:p>
                      </a:txBody>
                      <a:tcPr/>
                    </a:tc>
                    <a:tc>
                      <a:txBody>
                        <a:bodyPr/>
                        <a:lstStyle/>
                        <a:p>
                          <a:pPr algn="ctr"/>
                          <a:r>
                            <a:rPr lang="en-US"/>
                            <a:t>…</a:t>
                          </a:r>
                        </a:p>
                      </a:txBody>
                      <a:tcPr/>
                    </a:tc>
                    <a:tc>
                      <a:txBody>
                        <a:bodyPr/>
                        <a:lstStyle/>
                        <a:p>
                          <a:pPr algn="ctr"/>
                          <a:r>
                            <a:rPr lang="en-US"/>
                            <a:t>N-1</a:t>
                          </a:r>
                        </a:p>
                      </a:txBody>
                      <a:tcPr/>
                    </a:tc>
                    <a:extLst>
                      <a:ext uri="{0D108BD9-81ED-4DB2-BD59-A6C34878D82A}">
                        <a16:rowId xmlns:a16="http://schemas.microsoft.com/office/drawing/2014/main" val="10001"/>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oMath>
                            </m:oMathPara>
                          </a14:m>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2"/>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2</m:t>
                                    </m:r>
                                  </m:sub>
                                </m:sSub>
                              </m:oMath>
                            </m:oMathPara>
                          </a14:m>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3"/>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3</m:t>
                                    </m:r>
                                  </m:sub>
                                </m:sSub>
                              </m:oMath>
                            </m:oMathPara>
                          </a14:m>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4"/>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5"/>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5</m:t>
                                    </m:r>
                                  </m:sub>
                                </m:sSub>
                              </m:oMath>
                            </m:oMathPara>
                          </a14:m>
                          <a:endParaRPr lang="en-US"/>
                        </a:p>
                      </a:txBody>
                      <a:tcPr/>
                    </a:tc>
                    <a:tc>
                      <a:txBody>
                        <a:bodyPr/>
                        <a:lstStyle/>
                        <a:p>
                          <a:pPr algn="ctr"/>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37184">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6</m:t>
                                    </m:r>
                                  </m:sub>
                                </m:sSub>
                              </m:oMath>
                            </m:oMathPara>
                          </a14:m>
                          <a:endParaRPr lang="en-US"/>
                        </a:p>
                      </a:txBody>
                      <a:tcPr/>
                    </a:tc>
                    <a:tc>
                      <a:txBody>
                        <a:bodyPr/>
                        <a:lstStyle/>
                        <a:p>
                          <a:endParaRPr lang="en-US"/>
                        </a:p>
                      </a:txBody>
                      <a:tcPr/>
                    </a:tc>
                    <a:tc>
                      <a:txBody>
                        <a:bodyPr/>
                        <a:lstStyle/>
                        <a:p>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7"/>
                      </a:ext>
                    </a:extLst>
                  </a:tr>
                </a:tbl>
              </a:graphicData>
            </a:graphic>
          </p:graphicFrame>
        </mc:Choice>
        <mc:Fallback xmlns="">
          <p:graphicFrame>
            <p:nvGraphicFramePr>
              <p:cNvPr id="46" name="Table 45"/>
              <p:cNvGraphicFramePr>
                <a:graphicFrameLocks noGrp="1"/>
              </p:cNvGraphicFramePr>
              <p:nvPr>
                <p:extLst>
                  <p:ext uri="{D42A27DB-BD31-4B8C-83A1-F6EECF244321}">
                    <p14:modId xmlns:p14="http://schemas.microsoft.com/office/powerpoint/2010/main" val="2687360214"/>
                  </p:ext>
                </p:extLst>
              </p:nvPr>
            </p:nvGraphicFramePr>
            <p:xfrm>
              <a:off x="7880065" y="3748138"/>
              <a:ext cx="3260300" cy="2926080"/>
            </p:xfrm>
            <a:graphic>
              <a:graphicData uri="http://schemas.openxmlformats.org/drawingml/2006/table">
                <a:tbl>
                  <a:tblPr firstRow="1" bandRow="1">
                    <a:tableStyleId>{5940675A-B579-460E-94D1-54222C63F5DA}</a:tableStyleId>
                  </a:tblPr>
                  <a:tblGrid>
                    <a:gridCol w="652060"/>
                    <a:gridCol w="652060"/>
                    <a:gridCol w="652060"/>
                    <a:gridCol w="652060"/>
                    <a:gridCol w="652060"/>
                  </a:tblGrid>
                  <a:tr h="365760">
                    <a:tc>
                      <a:txBody>
                        <a:bodyPr/>
                        <a:lstStyle/>
                        <a:p>
                          <a:pPr algn="ctr"/>
                          <a:r>
                            <a:rPr lang="en-US" smtClean="0"/>
                            <a:t>Seg</a:t>
                          </a:r>
                          <a:endParaRPr lang="en-US"/>
                        </a:p>
                      </a:txBody>
                      <a:tcPr/>
                    </a:tc>
                    <a:tc gridSpan="4">
                      <a:txBody>
                        <a:bodyPr/>
                        <a:lstStyle/>
                        <a:p>
                          <a:pPr algn="ctr"/>
                          <a:r>
                            <a:rPr lang="en-US" altLang="zh-CN" smtClean="0"/>
                            <a:t>Backward Seg</a:t>
                          </a:r>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a:p>
                      </a:txBody>
                      <a:tcPr/>
                    </a:tc>
                  </a:tr>
                  <a:tr h="365760">
                    <a:tc>
                      <a:txBody>
                        <a:bodyPr/>
                        <a:lstStyle/>
                        <a:p>
                          <a:pPr algn="ctr"/>
                          <a:endParaRPr lang="en-US"/>
                        </a:p>
                      </a:txBody>
                      <a:tcPr/>
                    </a:tc>
                    <a:tc>
                      <a:txBody>
                        <a:bodyPr/>
                        <a:lstStyle/>
                        <a:p>
                          <a:pPr algn="ctr"/>
                          <a:r>
                            <a:rPr lang="en-US" smtClean="0"/>
                            <a:t>0</a:t>
                          </a:r>
                          <a:endParaRPr lang="en-US"/>
                        </a:p>
                      </a:txBody>
                      <a:tcPr/>
                    </a:tc>
                    <a:tc>
                      <a:txBody>
                        <a:bodyPr/>
                        <a:lstStyle/>
                        <a:p>
                          <a:pPr algn="ctr"/>
                          <a:r>
                            <a:rPr lang="en-US" smtClean="0"/>
                            <a:t>1</a:t>
                          </a:r>
                          <a:endParaRPr lang="en-US"/>
                        </a:p>
                      </a:txBody>
                      <a:tcPr/>
                    </a:tc>
                    <a:tc>
                      <a:txBody>
                        <a:bodyPr/>
                        <a:lstStyle/>
                        <a:p>
                          <a:pPr algn="ctr"/>
                          <a:r>
                            <a:rPr lang="en-US" smtClean="0"/>
                            <a:t>…</a:t>
                          </a:r>
                          <a:endParaRPr lang="en-US"/>
                        </a:p>
                      </a:txBody>
                      <a:tcPr/>
                    </a:tc>
                    <a:tc>
                      <a:txBody>
                        <a:bodyPr/>
                        <a:lstStyle/>
                        <a:p>
                          <a:pPr algn="ctr"/>
                          <a:r>
                            <a:rPr lang="en-US" smtClean="0"/>
                            <a:t>N-1</a:t>
                          </a:r>
                          <a:endParaRPr lang="en-US"/>
                        </a:p>
                      </a:txBody>
                      <a:tcPr/>
                    </a:tc>
                  </a:tr>
                  <a:tr h="365760">
                    <a:tc>
                      <a:txBody>
                        <a:bodyPr/>
                        <a:lstStyle/>
                        <a:p>
                          <a:endParaRPr lang="en-US"/>
                        </a:p>
                      </a:txBody>
                      <a:tcPr>
                        <a:blipFill rotWithShape="0">
                          <a:blip r:embed="rId13"/>
                          <a:stretch>
                            <a:fillRect l="-935" t="-208333" r="-402804" b="-505000"/>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65760">
                    <a:tc>
                      <a:txBody>
                        <a:bodyPr/>
                        <a:lstStyle/>
                        <a:p>
                          <a:endParaRPr lang="en-US"/>
                        </a:p>
                      </a:txBody>
                      <a:tcPr>
                        <a:blipFill rotWithShape="0">
                          <a:blip r:embed="rId13"/>
                          <a:stretch>
                            <a:fillRect l="-935" t="-303279" r="-402804" b="-396721"/>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65760">
                    <a:tc>
                      <a:txBody>
                        <a:bodyPr/>
                        <a:lstStyle/>
                        <a:p>
                          <a:endParaRPr lang="en-US"/>
                        </a:p>
                      </a:txBody>
                      <a:tcPr>
                        <a:blipFill rotWithShape="0">
                          <a:blip r:embed="rId13"/>
                          <a:stretch>
                            <a:fillRect l="-935" t="-410000" r="-402804" b="-303333"/>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65760">
                    <a:tc>
                      <a:txBody>
                        <a:bodyPr/>
                        <a:lstStyle/>
                        <a:p>
                          <a:endParaRPr lang="en-US"/>
                        </a:p>
                      </a:txBody>
                      <a:tcPr>
                        <a:blipFill rotWithShape="0">
                          <a:blip r:embed="rId13"/>
                          <a:stretch>
                            <a:fillRect l="-935" t="-510000" r="-402804" b="-203333"/>
                          </a:stretch>
                        </a:blipFill>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r>
                  <a:tr h="365760">
                    <a:tc>
                      <a:txBody>
                        <a:bodyPr/>
                        <a:lstStyle/>
                        <a:p>
                          <a:endParaRPr lang="en-US"/>
                        </a:p>
                      </a:txBody>
                      <a:tcPr>
                        <a:blipFill rotWithShape="0">
                          <a:blip r:embed="rId13"/>
                          <a:stretch>
                            <a:fillRect l="-935" t="-610000" r="-402804" b="-103333"/>
                          </a:stretch>
                        </a:blipFill>
                      </a:tcPr>
                    </a:tc>
                    <a:tc>
                      <a:txBody>
                        <a:bodyPr/>
                        <a:lstStyle/>
                        <a:p>
                          <a:pPr algn="ctr"/>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endParaRPr lang="en-US"/>
                        </a:p>
                      </a:txBody>
                      <a:tcPr>
                        <a:blipFill rotWithShape="0">
                          <a:blip r:embed="rId13"/>
                          <a:stretch>
                            <a:fillRect l="-935" t="-710000" r="-402804" b="-3333"/>
                          </a:stretch>
                        </a:blipFill>
                      </a:tcPr>
                    </a:tc>
                    <a:tc>
                      <a:txBody>
                        <a:bodyPr/>
                        <a:lstStyle/>
                        <a:p>
                          <a:endParaRPr lang="en-US"/>
                        </a:p>
                      </a:txBody>
                      <a:tcPr/>
                    </a:tc>
                    <a:tc>
                      <a:txBody>
                        <a:bodyPr/>
                        <a:lstStyle/>
                        <a:p>
                          <a:endParaRPr lang="en-US"/>
                        </a:p>
                      </a:txBody>
                      <a:tcPr/>
                    </a:tc>
                    <a:tc>
                      <a:txBody>
                        <a:bodyPr/>
                        <a:lstStyle/>
                        <a:p>
                          <a:pPr algn="ctr"/>
                          <a:endParaRPr lang="en-US"/>
                        </a:p>
                      </a:txBody>
                      <a:tcPr/>
                    </a:tc>
                    <a:tc>
                      <a:txBody>
                        <a:bodyPr/>
                        <a:lstStyle/>
                        <a:p>
                          <a:pPr algn="ctr"/>
                          <a:endParaRPr lang="en-US"/>
                        </a:p>
                      </a:txBody>
                      <a:tcPr/>
                    </a:tc>
                  </a:tr>
                </a:tbl>
              </a:graphicData>
            </a:graphic>
          </p:graphicFrame>
        </mc:Fallback>
      </mc:AlternateContent>
      <p:sp>
        <p:nvSpPr>
          <p:cNvPr id="65" name="TextBox 64"/>
          <p:cNvSpPr txBox="1"/>
          <p:nvPr/>
        </p:nvSpPr>
        <p:spPr>
          <a:xfrm>
            <a:off x="337185" y="3331375"/>
            <a:ext cx="7552071" cy="3737946"/>
          </a:xfrm>
          <a:prstGeom prst="rect">
            <a:avLst/>
          </a:prstGeom>
          <a:noFill/>
        </p:spPr>
        <p:txBody>
          <a:bodyPr wrap="square" rtlCol="0">
            <a:spAutoFit/>
          </a:bodyPr>
          <a:lstStyle/>
          <a:p>
            <a:r>
              <a:rPr lang="en-US"/>
              <a:t>Based on the adjacent-seg table, build the forward and backward seg table simultaneously.</a:t>
            </a:r>
          </a:p>
          <a:p>
            <a:r>
              <a:rPr lang="en-US"/>
              <a:t>For each seg </a:t>
            </a:r>
            <a:r>
              <a:rPr lang="en-US" i="1"/>
              <a:t>s</a:t>
            </a:r>
            <a:r>
              <a:rPr lang="en-US" sz="1400" i="1"/>
              <a:t>i</a:t>
            </a:r>
            <a:r>
              <a:rPr lang="en-US"/>
              <a:t> in adjacent-seg table, check its adjacent segs from left to right one by one. </a:t>
            </a:r>
          </a:p>
          <a:p>
            <a:pPr marL="285750" indent="-285750">
              <a:buFont typeface="Arial" panose="020B0604020202020204" pitchFamily="34" charset="0"/>
              <a:buChar char="•"/>
            </a:pPr>
            <a:r>
              <a:rPr lang="en-US"/>
              <a:t>For each checked adjacent segment </a:t>
            </a:r>
            <a:r>
              <a:rPr lang="en-US" i="1"/>
              <a:t>s</a:t>
            </a:r>
            <a:r>
              <a:rPr lang="en-US" sz="1400" i="1"/>
              <a:t>j</a:t>
            </a:r>
            <a:r>
              <a:rPr lang="en-US" i="1"/>
              <a:t> </a:t>
            </a:r>
            <a:r>
              <a:rPr lang="en-US"/>
              <a:t>or several segments (multi-hop) </a:t>
            </a:r>
            <a:r>
              <a:rPr lang="en-US" i="1"/>
              <a:t>s</a:t>
            </a:r>
            <a:r>
              <a:rPr lang="en-US" sz="1400" i="1"/>
              <a:t>m</a:t>
            </a:r>
            <a:r>
              <a:rPr lang="en-US" i="1"/>
              <a:t>s</a:t>
            </a:r>
            <a:r>
              <a:rPr lang="en-US" sz="1400" i="1"/>
              <a:t>n</a:t>
            </a:r>
            <a:r>
              <a:rPr lang="en-US" i="1"/>
              <a:t>s</a:t>
            </a:r>
            <a:r>
              <a:rPr lang="en-US" sz="1400" i="1"/>
              <a:t>j.</a:t>
            </a:r>
          </a:p>
          <a:p>
            <a:pPr marL="285750" indent="-285750">
              <a:buFont typeface="Arial" panose="020B0604020202020204" pitchFamily="34" charset="0"/>
              <a:buChar char="•"/>
            </a:pPr>
            <a:r>
              <a:rPr lang="en-US"/>
              <a:t>A = list of empty cells in row ‘</a:t>
            </a:r>
            <a:r>
              <a:rPr lang="en-US" i="1"/>
              <a:t>s</a:t>
            </a:r>
            <a:r>
              <a:rPr lang="en-US" sz="1400" i="1"/>
              <a:t>i</a:t>
            </a:r>
            <a:r>
              <a:rPr lang="en-US"/>
              <a:t>’ of forward table.</a:t>
            </a:r>
          </a:p>
          <a:p>
            <a:pPr marL="742950" lvl="1" indent="-285750">
              <a:buFont typeface="Courier New" panose="02070309020205020404" pitchFamily="49" charset="0"/>
              <a:buChar char="o"/>
            </a:pPr>
            <a:r>
              <a:rPr lang="en-US"/>
              <a:t>B = list of empty cells in row ‘</a:t>
            </a:r>
            <a:r>
              <a:rPr lang="en-US" i="1"/>
              <a:t>s</a:t>
            </a:r>
            <a:r>
              <a:rPr lang="en-US" sz="1400" i="1"/>
              <a:t>j</a:t>
            </a:r>
            <a:r>
              <a:rPr lang="en-US"/>
              <a:t>’ of backward table.</a:t>
            </a:r>
          </a:p>
          <a:p>
            <a:pPr marL="742950" lvl="1" indent="-285750">
              <a:buFont typeface="Courier New" panose="02070309020205020404" pitchFamily="49" charset="0"/>
              <a:buChar char="o"/>
            </a:pPr>
            <a:r>
              <a:rPr lang="en-US">
                <a:ea typeface="Cambria Math" panose="02040503050406030204" pitchFamily="18" charset="0"/>
              </a:rPr>
              <a:t>AB = A    </a:t>
            </a:r>
            <a:r>
              <a:rPr lang="en-US"/>
              <a:t>B = available cells in both row ‘</a:t>
            </a:r>
            <a:r>
              <a:rPr lang="en-US" i="1"/>
              <a:t>s</a:t>
            </a:r>
            <a:r>
              <a:rPr lang="en-US" sz="1400" i="1"/>
              <a:t>i</a:t>
            </a:r>
            <a:r>
              <a:rPr lang="en-US"/>
              <a:t>’ of forward table and row ‘</a:t>
            </a:r>
            <a:r>
              <a:rPr lang="en-US" i="1"/>
              <a:t>s</a:t>
            </a:r>
            <a:r>
              <a:rPr lang="en-US" sz="1400" i="1"/>
              <a:t>j</a:t>
            </a:r>
            <a:r>
              <a:rPr lang="en-US"/>
              <a:t>’ of backward table. Pick the left most cell, assign </a:t>
            </a:r>
            <a:r>
              <a:rPr lang="en-US" i="1"/>
              <a:t>s</a:t>
            </a:r>
            <a:r>
              <a:rPr lang="en-US" sz="1400" i="1"/>
              <a:t>j</a:t>
            </a:r>
            <a:r>
              <a:rPr lang="en-US" i="1"/>
              <a:t> </a:t>
            </a:r>
            <a:r>
              <a:rPr lang="en-US"/>
              <a:t>and </a:t>
            </a:r>
            <a:r>
              <a:rPr lang="en-US" i="1"/>
              <a:t>s</a:t>
            </a:r>
            <a:r>
              <a:rPr lang="en-US" sz="1400" i="1"/>
              <a:t>i</a:t>
            </a:r>
            <a:r>
              <a:rPr lang="en-US" i="1"/>
              <a:t> </a:t>
            </a:r>
            <a:r>
              <a:rPr lang="en-US"/>
              <a:t>to that cell in row ‘</a:t>
            </a:r>
            <a:r>
              <a:rPr lang="en-US" i="1"/>
              <a:t>s</a:t>
            </a:r>
            <a:r>
              <a:rPr lang="en-US" sz="1400" i="1"/>
              <a:t>i</a:t>
            </a:r>
            <a:r>
              <a:rPr lang="en-US"/>
              <a:t>’ of forward table and row ‘</a:t>
            </a:r>
            <a:r>
              <a:rPr lang="en-US" i="1"/>
              <a:t>s</a:t>
            </a:r>
            <a:r>
              <a:rPr lang="en-US" sz="1400" i="1"/>
              <a:t>j</a:t>
            </a:r>
            <a:r>
              <a:rPr lang="en-US"/>
              <a:t>’ of backward table respectively.</a:t>
            </a:r>
          </a:p>
          <a:p>
            <a:r>
              <a:rPr lang="en-US"/>
              <a:t>Repeat until the forward and backward tables are filled.</a:t>
            </a:r>
          </a:p>
          <a:p>
            <a:pPr marL="285750" indent="-285750">
              <a:buFont typeface="Arial" panose="020B0604020202020204" pitchFamily="34" charset="0"/>
              <a:buChar char="•"/>
            </a:pPr>
            <a:endParaRPr lang="en-US"/>
          </a:p>
        </p:txBody>
      </p:sp>
      <p:sp>
        <p:nvSpPr>
          <p:cNvPr id="66" name="Rounded Rectangle 65"/>
          <p:cNvSpPr/>
          <p:nvPr/>
        </p:nvSpPr>
        <p:spPr>
          <a:xfrm>
            <a:off x="1073581" y="1424388"/>
            <a:ext cx="418735" cy="40113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p:cNvCxnSpPr/>
          <p:nvPr/>
        </p:nvCxnSpPr>
        <p:spPr>
          <a:xfrm>
            <a:off x="1492316" y="1535938"/>
            <a:ext cx="45776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1858476" y="1421231"/>
            <a:ext cx="418735"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7883956" y="1440290"/>
            <a:ext cx="3185999" cy="40113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7925901" y="4843840"/>
            <a:ext cx="3201204"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8641155" y="1440290"/>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9912521" y="1437133"/>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9281683" y="1436798"/>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p:cNvSpPr/>
          <p:nvPr/>
        </p:nvSpPr>
        <p:spPr>
          <a:xfrm>
            <a:off x="10543714" y="1441528"/>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10611087" y="4843840"/>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9974290" y="4843840"/>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9307722" y="4843840"/>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8641154" y="4843840"/>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Rectangle 79"/>
              <p:cNvSpPr/>
              <p:nvPr/>
            </p:nvSpPr>
            <p:spPr>
              <a:xfrm>
                <a:off x="8632037" y="1420884"/>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m:oMathPara>
                </a14:m>
                <a:endParaRPr lang="en-US"/>
              </a:p>
            </p:txBody>
          </p:sp>
        </mc:Choice>
        <mc:Fallback xmlns="">
          <p:sp>
            <p:nvSpPr>
              <p:cNvPr id="80" name="Rectangle 79"/>
              <p:cNvSpPr>
                <a:spLocks noRot="1" noChangeAspect="1" noMove="1" noResize="1" noEditPoints="1" noAdjustHandles="1" noChangeArrowheads="1" noChangeShapeType="1" noTextEdit="1"/>
              </p:cNvSpPr>
              <p:nvPr/>
            </p:nvSpPr>
            <p:spPr>
              <a:xfrm>
                <a:off x="8632037" y="1420884"/>
                <a:ext cx="446661" cy="369332"/>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8632037" y="4842602"/>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a:p>
            </p:txBody>
          </p:sp>
        </mc:Choice>
        <mc:Fallback xmlns="">
          <p:sp>
            <p:nvSpPr>
              <p:cNvPr id="81" name="Rectangle 80"/>
              <p:cNvSpPr>
                <a:spLocks noRot="1" noChangeAspect="1" noMove="1" noResize="1" noEditPoints="1" noAdjustHandles="1" noChangeArrowheads="1" noChangeShapeType="1" noTextEdit="1"/>
              </p:cNvSpPr>
              <p:nvPr/>
            </p:nvSpPr>
            <p:spPr>
              <a:xfrm>
                <a:off x="8632037" y="4842602"/>
                <a:ext cx="446661" cy="369332"/>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601939" y="1465441"/>
                <a:ext cx="2360070"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e>
                    </m:acc>
                    <m:r>
                      <a:rPr lang="en-US" b="0" i="1" smtClean="0">
                        <a:latin typeface="Cambria Math" panose="02040503050406030204" pitchFamily="18" charset="0"/>
                      </a:rPr>
                      <m:t>,</m:t>
                    </m:r>
                  </m:oMath>
                </a14:m>
                <a:r>
                  <a:rPr lang="en-US"/>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e>
                    </m:acc>
                  </m:oMath>
                </a14:m>
                <a:r>
                  <a:rPr lang="en-US"/>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10</m:t>
                            </m:r>
                          </m:sub>
                        </m:sSub>
                      </m:e>
                    </m:acc>
                  </m:oMath>
                </a14:m>
                <a:r>
                  <a:rPr lang="en-US"/>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12</m:t>
                            </m:r>
                          </m:sub>
                        </m:sSub>
                      </m:e>
                    </m:acc>
                  </m:oMath>
                </a14:m>
                <a:endParaRPr lang="en-US"/>
              </a:p>
            </p:txBody>
          </p:sp>
        </mc:Choice>
        <mc:Fallback xmlns="">
          <p:sp>
            <p:nvSpPr>
              <p:cNvPr id="42" name="TextBox 41"/>
              <p:cNvSpPr txBox="1">
                <a:spLocks noRot="1" noChangeAspect="1" noMove="1" noResize="1" noEditPoints="1" noAdjustHandles="1" noChangeArrowheads="1" noChangeShapeType="1" noTextEdit="1"/>
              </p:cNvSpPr>
              <p:nvPr/>
            </p:nvSpPr>
            <p:spPr>
              <a:xfrm>
                <a:off x="3601939" y="1465441"/>
                <a:ext cx="2360070" cy="369332"/>
              </a:xfrm>
              <a:prstGeom prst="rect">
                <a:avLst/>
              </a:prstGeom>
              <a:blipFill rotWithShape="0">
                <a:blip r:embed="rId17"/>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3870337" y="1822367"/>
                <a:ext cx="1704377"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e>
                    </m:acc>
                    <m:r>
                      <a:rPr lang="en-US" b="0" i="1" smtClean="0">
                        <a:latin typeface="Cambria Math" panose="02040503050406030204" pitchFamily="18" charset="0"/>
                      </a:rPr>
                      <m:t>,</m:t>
                    </m:r>
                  </m:oMath>
                </a14:m>
                <a:r>
                  <a:rPr lang="en-US"/>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7</m:t>
                            </m:r>
                          </m:sub>
                        </m:sSub>
                      </m:e>
                    </m:acc>
                  </m:oMath>
                </a14:m>
                <a:r>
                  <a:rPr lang="en-US"/>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acc>
                  </m:oMath>
                </a14:m>
                <a:endParaRPr lang="en-US"/>
              </a:p>
            </p:txBody>
          </p:sp>
        </mc:Choice>
        <mc:Fallback xmlns="">
          <p:sp>
            <p:nvSpPr>
              <p:cNvPr id="43" name="TextBox 42"/>
              <p:cNvSpPr txBox="1">
                <a:spLocks noRot="1" noChangeAspect="1" noMove="1" noResize="1" noEditPoints="1" noAdjustHandles="1" noChangeArrowheads="1" noChangeShapeType="1" noTextEdit="1"/>
              </p:cNvSpPr>
              <p:nvPr/>
            </p:nvSpPr>
            <p:spPr>
              <a:xfrm>
                <a:off x="3870337" y="1822367"/>
                <a:ext cx="1704377" cy="369332"/>
              </a:xfrm>
              <a:prstGeom prst="rect">
                <a:avLst/>
              </a:prstGeom>
              <a:blipFill rotWithShape="0">
                <a:blip r:embed="rId18"/>
                <a:stretch>
                  <a:fillRect t="-9836" b="-24590"/>
                </a:stretch>
              </a:blipFill>
            </p:spPr>
            <p:txBody>
              <a:bodyPr/>
              <a:lstStyle/>
              <a:p>
                <a:r>
                  <a:rPr lang="en-US">
                    <a:noFill/>
                  </a:rPr>
                  <a:t> </a:t>
                </a:r>
              </a:p>
            </p:txBody>
          </p:sp>
        </mc:Fallback>
      </mc:AlternateContent>
      <p:sp>
        <p:nvSpPr>
          <p:cNvPr id="47" name="Rounded Rectangle 46"/>
          <p:cNvSpPr/>
          <p:nvPr/>
        </p:nvSpPr>
        <p:spPr>
          <a:xfrm>
            <a:off x="7883955" y="1802888"/>
            <a:ext cx="3185999" cy="40113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9961497" y="5198189"/>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4161279" y="1449539"/>
            <a:ext cx="484939"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2192550" y="1424388"/>
            <a:ext cx="418735"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7925899" y="4481193"/>
            <a:ext cx="3201204"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p:nvPr/>
        </p:nvSpPr>
        <p:spPr>
          <a:xfrm>
            <a:off x="7925899" y="5561809"/>
            <a:ext cx="3201204"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p:cNvSpPr/>
          <p:nvPr/>
        </p:nvSpPr>
        <p:spPr>
          <a:xfrm>
            <a:off x="7925900" y="5175005"/>
            <a:ext cx="3201204"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p:cNvSpPr/>
          <p:nvPr/>
        </p:nvSpPr>
        <p:spPr>
          <a:xfrm>
            <a:off x="7904945" y="5909402"/>
            <a:ext cx="3201204"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10610619" y="5198189"/>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8638526" y="1819445"/>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9292870" y="5229922"/>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p:cNvSpPr/>
          <p:nvPr/>
        </p:nvSpPr>
        <p:spPr>
          <a:xfrm>
            <a:off x="9961731" y="5568975"/>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p:cNvSpPr/>
          <p:nvPr/>
        </p:nvSpPr>
        <p:spPr>
          <a:xfrm>
            <a:off x="10614763" y="5568975"/>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9963003" y="5917123"/>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10591613" y="5917123"/>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9317135" y="5917123"/>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Rectangle 88"/>
              <p:cNvSpPr/>
              <p:nvPr/>
            </p:nvSpPr>
            <p:spPr>
              <a:xfrm>
                <a:off x="9307722" y="1431437"/>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oMath>
                  </m:oMathPara>
                </a14:m>
                <a:endParaRPr lang="en-US"/>
              </a:p>
            </p:txBody>
          </p:sp>
        </mc:Choice>
        <mc:Fallback xmlns="">
          <p:sp>
            <p:nvSpPr>
              <p:cNvPr id="89" name="Rectangle 88"/>
              <p:cNvSpPr>
                <a:spLocks noRot="1" noChangeAspect="1" noMove="1" noResize="1" noEditPoints="1" noAdjustHandles="1" noChangeArrowheads="1" noChangeShapeType="1" noTextEdit="1"/>
              </p:cNvSpPr>
              <p:nvPr/>
            </p:nvSpPr>
            <p:spPr>
              <a:xfrm>
                <a:off x="9307722" y="1431437"/>
                <a:ext cx="446661" cy="369332"/>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Rectangle 89"/>
              <p:cNvSpPr/>
              <p:nvPr/>
            </p:nvSpPr>
            <p:spPr>
              <a:xfrm>
                <a:off x="9318967" y="5921490"/>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a:p>
            </p:txBody>
          </p:sp>
        </mc:Choice>
        <mc:Fallback xmlns="">
          <p:sp>
            <p:nvSpPr>
              <p:cNvPr id="90" name="Rectangle 89"/>
              <p:cNvSpPr>
                <a:spLocks noRot="1" noChangeAspect="1" noMove="1" noResize="1" noEditPoints="1" noAdjustHandles="1" noChangeArrowheads="1" noChangeShapeType="1" noTextEdit="1"/>
              </p:cNvSpPr>
              <p:nvPr/>
            </p:nvSpPr>
            <p:spPr>
              <a:xfrm>
                <a:off x="9318967" y="5921490"/>
                <a:ext cx="446661" cy="369332"/>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8627190" y="4490398"/>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m:oMathPara>
                </a14:m>
                <a:endParaRPr lang="en-US"/>
              </a:p>
            </p:txBody>
          </p:sp>
        </mc:Choice>
        <mc:Fallback xmlns="">
          <p:sp>
            <p:nvSpPr>
              <p:cNvPr id="91" name="Rectangle 90"/>
              <p:cNvSpPr>
                <a:spLocks noRot="1" noChangeAspect="1" noMove="1" noResize="1" noEditPoints="1" noAdjustHandles="1" noChangeArrowheads="1" noChangeShapeType="1" noTextEdit="1"/>
              </p:cNvSpPr>
              <p:nvPr/>
            </p:nvSpPr>
            <p:spPr>
              <a:xfrm>
                <a:off x="8627190" y="4490398"/>
                <a:ext cx="446661" cy="369332"/>
              </a:xfrm>
              <a:prstGeom prst="rect">
                <a:avLst/>
              </a:prstGeom>
              <a:blipFill rotWithShape="0">
                <a:blip r:embed="rId21"/>
                <a:stretch>
                  <a:fillRect/>
                </a:stretch>
              </a:blipFill>
            </p:spPr>
            <p:txBody>
              <a:bodyPr/>
              <a:lstStyle/>
              <a:p>
                <a:r>
                  <a:rPr lang="en-US">
                    <a:noFill/>
                  </a:rPr>
                  <a:t> </a:t>
                </a:r>
              </a:p>
            </p:txBody>
          </p:sp>
        </mc:Fallback>
      </mc:AlternateContent>
      <p:sp>
        <p:nvSpPr>
          <p:cNvPr id="92" name="Rounded Rectangle 91"/>
          <p:cNvSpPr/>
          <p:nvPr/>
        </p:nvSpPr>
        <p:spPr>
          <a:xfrm>
            <a:off x="2386215" y="1793613"/>
            <a:ext cx="418735"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3926255" y="1807422"/>
            <a:ext cx="484939"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p:cNvSpPr/>
          <p:nvPr/>
        </p:nvSpPr>
        <p:spPr>
          <a:xfrm>
            <a:off x="3650301" y="1449539"/>
            <a:ext cx="484939"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6" name="Rectangle 95"/>
              <p:cNvSpPr/>
              <p:nvPr/>
            </p:nvSpPr>
            <p:spPr>
              <a:xfrm>
                <a:off x="9922770" y="1799941"/>
                <a:ext cx="4421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oMath>
                  </m:oMathPara>
                </a14:m>
                <a:endParaRPr lang="en-US"/>
              </a:p>
            </p:txBody>
          </p:sp>
        </mc:Choice>
        <mc:Fallback xmlns="">
          <p:sp>
            <p:nvSpPr>
              <p:cNvPr id="96" name="Rectangle 95"/>
              <p:cNvSpPr>
                <a:spLocks noRot="1" noChangeAspect="1" noMove="1" noResize="1" noEditPoints="1" noAdjustHandles="1" noChangeArrowheads="1" noChangeShapeType="1" noTextEdit="1"/>
              </p:cNvSpPr>
              <p:nvPr/>
            </p:nvSpPr>
            <p:spPr>
              <a:xfrm>
                <a:off x="9922770" y="1799941"/>
                <a:ext cx="442172" cy="369332"/>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p:cNvSpPr/>
              <p:nvPr/>
            </p:nvSpPr>
            <p:spPr>
              <a:xfrm>
                <a:off x="8647736" y="1790167"/>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a:p>
            </p:txBody>
          </p:sp>
        </mc:Choice>
        <mc:Fallback xmlns="">
          <p:sp>
            <p:nvSpPr>
              <p:cNvPr id="99" name="Rectangle 98"/>
              <p:cNvSpPr>
                <a:spLocks noRot="1" noChangeAspect="1" noMove="1" noResize="1" noEditPoints="1" noAdjustHandles="1" noChangeArrowheads="1" noChangeShapeType="1" noTextEdit="1"/>
              </p:cNvSpPr>
              <p:nvPr/>
            </p:nvSpPr>
            <p:spPr>
              <a:xfrm>
                <a:off x="8647736" y="1790167"/>
                <a:ext cx="446661"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0455715" y="1826601"/>
                <a:ext cx="650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e>
                      </m:acc>
                    </m:oMath>
                  </m:oMathPara>
                </a14:m>
                <a:endParaRPr lang="en-US"/>
              </a:p>
            </p:txBody>
          </p:sp>
        </mc:Choice>
        <mc:Fallback xmlns="">
          <p:sp>
            <p:nvSpPr>
              <p:cNvPr id="2" name="TextBox 1"/>
              <p:cNvSpPr txBox="1">
                <a:spLocks noRot="1" noChangeAspect="1" noMove="1" noResize="1" noEditPoints="1" noAdjustHandles="1" noChangeArrowheads="1" noChangeShapeType="1" noTextEdit="1"/>
              </p:cNvSpPr>
              <p:nvPr/>
            </p:nvSpPr>
            <p:spPr>
              <a:xfrm>
                <a:off x="10455715" y="1826601"/>
                <a:ext cx="650434" cy="369332"/>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10501867" y="5942836"/>
                <a:ext cx="650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acc>
                    </m:oMath>
                  </m:oMathPara>
                </a14:m>
                <a:endParaRPr lang="en-US"/>
              </a:p>
            </p:txBody>
          </p:sp>
        </mc:Choice>
        <mc:Fallback xmlns="">
          <p:sp>
            <p:nvSpPr>
              <p:cNvPr id="100" name="TextBox 99"/>
              <p:cNvSpPr txBox="1">
                <a:spLocks noRot="1" noChangeAspect="1" noMove="1" noResize="1" noEditPoints="1" noAdjustHandles="1" noChangeArrowheads="1" noChangeShapeType="1" noTextEdit="1"/>
              </p:cNvSpPr>
              <p:nvPr/>
            </p:nvSpPr>
            <p:spPr>
              <a:xfrm>
                <a:off x="10501867" y="5942836"/>
                <a:ext cx="650434" cy="369332"/>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10513312" y="5563254"/>
                <a:ext cx="650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acc>
                    </m:oMath>
                  </m:oMathPara>
                </a14:m>
                <a:endParaRPr lang="en-US"/>
              </a:p>
            </p:txBody>
          </p:sp>
        </mc:Choice>
        <mc:Fallback xmlns="">
          <p:sp>
            <p:nvSpPr>
              <p:cNvPr id="101" name="TextBox 100"/>
              <p:cNvSpPr txBox="1">
                <a:spLocks noRot="1" noChangeAspect="1" noMove="1" noResize="1" noEditPoints="1" noAdjustHandles="1" noChangeArrowheads="1" noChangeShapeType="1" noTextEdit="1"/>
              </p:cNvSpPr>
              <p:nvPr/>
            </p:nvSpPr>
            <p:spPr>
              <a:xfrm>
                <a:off x="10513312" y="5563254"/>
                <a:ext cx="650434" cy="369332"/>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10431448" y="1416999"/>
                <a:ext cx="6512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e>
                      </m:acc>
                    </m:oMath>
                  </m:oMathPara>
                </a14:m>
                <a:endParaRPr lang="en-US"/>
              </a:p>
            </p:txBody>
          </p:sp>
        </mc:Choice>
        <mc:Fallback xmlns="">
          <p:sp>
            <p:nvSpPr>
              <p:cNvPr id="102" name="TextBox 101"/>
              <p:cNvSpPr txBox="1">
                <a:spLocks noRot="1" noChangeAspect="1" noMove="1" noResize="1" noEditPoints="1" noAdjustHandles="1" noChangeArrowheads="1" noChangeShapeType="1" noTextEdit="1"/>
              </p:cNvSpPr>
              <p:nvPr/>
            </p:nvSpPr>
            <p:spPr>
              <a:xfrm>
                <a:off x="10431448" y="1416999"/>
                <a:ext cx="651269" cy="369332"/>
              </a:xfrm>
              <a:prstGeom prst="rect">
                <a:avLst/>
              </a:prstGeom>
              <a:blipFill rotWithShape="0">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9844992" y="5213967"/>
                <a:ext cx="650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acc>
                    </m:oMath>
                  </m:oMathPara>
                </a14:m>
                <a:endParaRPr lang="en-US"/>
              </a:p>
            </p:txBody>
          </p:sp>
        </mc:Choice>
        <mc:Fallback xmlns="">
          <p:sp>
            <p:nvSpPr>
              <p:cNvPr id="103" name="TextBox 102"/>
              <p:cNvSpPr txBox="1">
                <a:spLocks noRot="1" noChangeAspect="1" noMove="1" noResize="1" noEditPoints="1" noAdjustHandles="1" noChangeArrowheads="1" noChangeShapeType="1" noTextEdit="1"/>
              </p:cNvSpPr>
              <p:nvPr/>
            </p:nvSpPr>
            <p:spPr>
              <a:xfrm>
                <a:off x="9844992" y="5213967"/>
                <a:ext cx="650434" cy="369332"/>
              </a:xfrm>
              <a:prstGeom prst="rect">
                <a:avLst/>
              </a:prstGeom>
              <a:blipFill rotWithShape="0">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9794188" y="1420555"/>
                <a:ext cx="6557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e>
                      </m:acc>
                    </m:oMath>
                  </m:oMathPara>
                </a14:m>
                <a:endParaRPr lang="en-US"/>
              </a:p>
            </p:txBody>
          </p:sp>
        </mc:Choice>
        <mc:Fallback xmlns="">
          <p:sp>
            <p:nvSpPr>
              <p:cNvPr id="104" name="TextBox 103"/>
              <p:cNvSpPr txBox="1">
                <a:spLocks noRot="1" noChangeAspect="1" noMove="1" noResize="1" noEditPoints="1" noAdjustHandles="1" noChangeArrowheads="1" noChangeShapeType="1" noTextEdit="1"/>
              </p:cNvSpPr>
              <p:nvPr/>
            </p:nvSpPr>
            <p:spPr>
              <a:xfrm>
                <a:off x="9794188" y="1420555"/>
                <a:ext cx="655756" cy="369332"/>
              </a:xfrm>
              <a:prstGeom prst="rect">
                <a:avLst/>
              </a:prstGeom>
              <a:blipFill rotWithShape="0">
                <a:blip r:embed="rId29"/>
                <a:stretch>
                  <a:fillRect/>
                </a:stretch>
              </a:blipFill>
            </p:spPr>
            <p:txBody>
              <a:bodyPr/>
              <a:lstStyle/>
              <a:p>
                <a:r>
                  <a:rPr lang="en-US">
                    <a:noFill/>
                  </a:rPr>
                  <a:t> </a:t>
                </a:r>
              </a:p>
            </p:txBody>
          </p:sp>
        </mc:Fallback>
      </mc:AlternateContent>
      <p:sp>
        <p:nvSpPr>
          <p:cNvPr id="105" name="Rounded Rectangle 104"/>
          <p:cNvSpPr/>
          <p:nvPr/>
        </p:nvSpPr>
        <p:spPr>
          <a:xfrm>
            <a:off x="1077458" y="1811302"/>
            <a:ext cx="418735" cy="40113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p:cNvCxnSpPr/>
          <p:nvPr/>
        </p:nvCxnSpPr>
        <p:spPr>
          <a:xfrm>
            <a:off x="1492316" y="1905707"/>
            <a:ext cx="45776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0" name="Rounded Rectangle 109"/>
          <p:cNvSpPr/>
          <p:nvPr/>
        </p:nvSpPr>
        <p:spPr>
          <a:xfrm>
            <a:off x="1794266" y="1791520"/>
            <a:ext cx="418735"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p:cNvSpPr/>
          <p:nvPr/>
        </p:nvSpPr>
        <p:spPr>
          <a:xfrm>
            <a:off x="2073862" y="1796316"/>
            <a:ext cx="418735" cy="4011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111"/>
          <p:cNvSpPr/>
          <p:nvPr/>
        </p:nvSpPr>
        <p:spPr>
          <a:xfrm>
            <a:off x="9288064" y="1794797"/>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p:cNvSpPr/>
          <p:nvPr/>
        </p:nvSpPr>
        <p:spPr>
          <a:xfrm>
            <a:off x="9904546" y="1810240"/>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10563511" y="1807489"/>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p:cNvSpPr/>
          <p:nvPr/>
        </p:nvSpPr>
        <p:spPr>
          <a:xfrm>
            <a:off x="10602682" y="4476179"/>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p:cNvSpPr/>
          <p:nvPr/>
        </p:nvSpPr>
        <p:spPr>
          <a:xfrm>
            <a:off x="9955202" y="4457313"/>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ounded Rectangle 116"/>
          <p:cNvSpPr/>
          <p:nvPr/>
        </p:nvSpPr>
        <p:spPr>
          <a:xfrm>
            <a:off x="9303342" y="4459493"/>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8636475" y="4469245"/>
            <a:ext cx="418735" cy="401136"/>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Rectangle 118"/>
              <p:cNvSpPr/>
              <p:nvPr/>
            </p:nvSpPr>
            <p:spPr>
              <a:xfrm>
                <a:off x="9321650" y="5201009"/>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m:oMathPara>
                </a14:m>
                <a:endParaRPr lang="en-US"/>
              </a:p>
            </p:txBody>
          </p:sp>
        </mc:Choice>
        <mc:Fallback xmlns="">
          <p:sp>
            <p:nvSpPr>
              <p:cNvPr id="119" name="Rectangle 118"/>
              <p:cNvSpPr>
                <a:spLocks noRot="1" noChangeAspect="1" noMove="1" noResize="1" noEditPoints="1" noAdjustHandles="1" noChangeArrowheads="1" noChangeShapeType="1" noTextEdit="1"/>
              </p:cNvSpPr>
              <p:nvPr/>
            </p:nvSpPr>
            <p:spPr>
              <a:xfrm>
                <a:off x="9321650" y="5201009"/>
                <a:ext cx="446661" cy="369332"/>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Rectangle 119"/>
              <p:cNvSpPr/>
              <p:nvPr/>
            </p:nvSpPr>
            <p:spPr>
              <a:xfrm>
                <a:off x="9297817" y="1807422"/>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a:p>
            </p:txBody>
          </p:sp>
        </mc:Choice>
        <mc:Fallback xmlns="">
          <p:sp>
            <p:nvSpPr>
              <p:cNvPr id="120" name="Rectangle 119"/>
              <p:cNvSpPr>
                <a:spLocks noRot="1" noChangeAspect="1" noMove="1" noResize="1" noEditPoints="1" noAdjustHandles="1" noChangeArrowheads="1" noChangeShapeType="1" noTextEdit="1"/>
              </p:cNvSpPr>
              <p:nvPr/>
            </p:nvSpPr>
            <p:spPr>
              <a:xfrm>
                <a:off x="9297817" y="1807422"/>
                <a:ext cx="446661" cy="369332"/>
              </a:xfrm>
              <a:prstGeom prst="rect">
                <a:avLst/>
              </a:prstGeom>
              <a:blipFill rotWithShape="0">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9991217" y="5542146"/>
                <a:ext cx="44666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m:oMathPara>
                </a14:m>
                <a:endParaRPr lang="en-US"/>
              </a:p>
            </p:txBody>
          </p:sp>
        </mc:Choice>
        <mc:Fallback xmlns="">
          <p:sp>
            <p:nvSpPr>
              <p:cNvPr id="123" name="Rectangle 122"/>
              <p:cNvSpPr>
                <a:spLocks noRot="1" noChangeAspect="1" noMove="1" noResize="1" noEditPoints="1" noAdjustHandles="1" noChangeArrowheads="1" noChangeShapeType="1" noTextEdit="1"/>
              </p:cNvSpPr>
              <p:nvPr/>
            </p:nvSpPr>
            <p:spPr>
              <a:xfrm>
                <a:off x="9991217" y="5542146"/>
                <a:ext cx="446661" cy="369332"/>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673184" y="5521417"/>
                <a:ext cx="394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3" name="TextBox 2"/>
              <p:cNvSpPr txBox="1">
                <a:spLocks noRot="1" noChangeAspect="1" noMove="1" noResize="1" noEditPoints="1" noAdjustHandles="1" noChangeArrowheads="1" noChangeShapeType="1" noTextEdit="1"/>
              </p:cNvSpPr>
              <p:nvPr/>
            </p:nvSpPr>
            <p:spPr>
              <a:xfrm>
                <a:off x="1673184" y="5521417"/>
                <a:ext cx="394659" cy="369332"/>
              </a:xfrm>
              <a:prstGeom prst="rect">
                <a:avLst/>
              </a:prstGeom>
              <a:blipFill rotWithShape="0">
                <a:blip r:embed="rId3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941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5">
                                            <p:txEl>
                                              <p:pRg st="0" end="0"/>
                                            </p:txEl>
                                          </p:spTgt>
                                        </p:tgtEl>
                                        <p:attrNameLst>
                                          <p:attrName>style.visibility</p:attrName>
                                        </p:attrNameLst>
                                      </p:cBhvr>
                                      <p:to>
                                        <p:strVal val="visible"/>
                                      </p:to>
                                    </p:set>
                                    <p:animEffect transition="in" filter="fade">
                                      <p:cBhvr>
                                        <p:cTn id="72" dur="500"/>
                                        <p:tgtEl>
                                          <p:spTgt spid="65">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5">
                                            <p:txEl>
                                              <p:pRg st="1" end="1"/>
                                            </p:txEl>
                                          </p:spTgt>
                                        </p:tgtEl>
                                        <p:attrNameLst>
                                          <p:attrName>style.visibility</p:attrName>
                                        </p:attrNameLst>
                                      </p:cBhvr>
                                      <p:to>
                                        <p:strVal val="visible"/>
                                      </p:to>
                                    </p:set>
                                    <p:animEffect transition="in" filter="fade">
                                      <p:cBhvr>
                                        <p:cTn id="85" dur="500"/>
                                        <p:tgtEl>
                                          <p:spTgt spid="65">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500"/>
                                        <p:tgtEl>
                                          <p:spTgt spid="66"/>
                                        </p:tgtEl>
                                      </p:cBhvr>
                                    </p:animEffect>
                                  </p:childTnLst>
                                </p:cTn>
                              </p:par>
                              <p:par>
                                <p:cTn id="91" presetID="10"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65">
                                            <p:txEl>
                                              <p:pRg st="2" end="2"/>
                                            </p:txEl>
                                          </p:spTgt>
                                        </p:tgtEl>
                                        <p:attrNameLst>
                                          <p:attrName>style.visibility</p:attrName>
                                        </p:attrNameLst>
                                      </p:cBhvr>
                                      <p:to>
                                        <p:strVal val="visible"/>
                                      </p:to>
                                    </p:set>
                                    <p:animEffect transition="in" filter="fade">
                                      <p:cBhvr>
                                        <p:cTn id="98" dur="500"/>
                                        <p:tgtEl>
                                          <p:spTgt spid="65">
                                            <p:txEl>
                                              <p:pRg st="2" end="2"/>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5">
                                            <p:txEl>
                                              <p:pRg st="3" end="3"/>
                                            </p:txEl>
                                          </p:spTgt>
                                        </p:tgtEl>
                                        <p:attrNameLst>
                                          <p:attrName>style.visibility</p:attrName>
                                        </p:attrNameLst>
                                      </p:cBhvr>
                                      <p:to>
                                        <p:strVal val="visible"/>
                                      </p:to>
                                    </p:set>
                                    <p:animEffect transition="in" filter="fade">
                                      <p:cBhvr>
                                        <p:cTn id="103" dur="500"/>
                                        <p:tgtEl>
                                          <p:spTgt spid="65">
                                            <p:txEl>
                                              <p:pRg st="3" end="3"/>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fade">
                                      <p:cBhvr>
                                        <p:cTn id="113" dur="500"/>
                                        <p:tgtEl>
                                          <p:spTgt spid="7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65">
                                            <p:txEl>
                                              <p:pRg st="4" end="4"/>
                                            </p:txEl>
                                          </p:spTgt>
                                        </p:tgtEl>
                                        <p:attrNameLst>
                                          <p:attrName>style.visibility</p:attrName>
                                        </p:attrNameLst>
                                      </p:cBhvr>
                                      <p:to>
                                        <p:strVal val="visible"/>
                                      </p:to>
                                    </p:set>
                                    <p:animEffect transition="in" filter="fade">
                                      <p:cBhvr>
                                        <p:cTn id="118" dur="500"/>
                                        <p:tgtEl>
                                          <p:spTgt spid="65">
                                            <p:txEl>
                                              <p:pRg st="4" end="4"/>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fade">
                                      <p:cBhvr>
                                        <p:cTn id="123" dur="5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65">
                                            <p:txEl>
                                              <p:pRg st="5" end="5"/>
                                            </p:txEl>
                                          </p:spTgt>
                                        </p:tgtEl>
                                        <p:attrNameLst>
                                          <p:attrName>style.visibility</p:attrName>
                                        </p:attrNameLst>
                                      </p:cBhvr>
                                      <p:to>
                                        <p:strVal val="visible"/>
                                      </p:to>
                                    </p:set>
                                    <p:animEffect transition="in" filter="fade">
                                      <p:cBhvr>
                                        <p:cTn id="128" dur="500"/>
                                        <p:tgtEl>
                                          <p:spTgt spid="65">
                                            <p:txEl>
                                              <p:pRg st="5" end="5"/>
                                            </p:tx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
                                        </p:tgtEl>
                                        <p:attrNameLst>
                                          <p:attrName>style.visibility</p:attrName>
                                        </p:attrNameLst>
                                      </p:cBhvr>
                                      <p:to>
                                        <p:strVal val="visible"/>
                                      </p:to>
                                    </p:set>
                                    <p:animEffect transition="in" filter="fade">
                                      <p:cBhvr>
                                        <p:cTn id="131" dur="500"/>
                                        <p:tgtEl>
                                          <p:spTgt spid="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500"/>
                                        <p:tgtEl>
                                          <p:spTgt spid="7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fade">
                                      <p:cBhvr>
                                        <p:cTn id="139" dur="500"/>
                                        <p:tgtEl>
                                          <p:spTgt spid="7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3"/>
                                        </p:tgtEl>
                                        <p:attrNameLst>
                                          <p:attrName>style.visibility</p:attrName>
                                        </p:attrNameLst>
                                      </p:cBhvr>
                                      <p:to>
                                        <p:strVal val="visible"/>
                                      </p:to>
                                    </p:set>
                                    <p:animEffect transition="in" filter="fade">
                                      <p:cBhvr>
                                        <p:cTn id="142" dur="500"/>
                                        <p:tgtEl>
                                          <p:spTgt spid="7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4"/>
                                        </p:tgtEl>
                                        <p:attrNameLst>
                                          <p:attrName>style.visibility</p:attrName>
                                        </p:attrNameLst>
                                      </p:cBhvr>
                                      <p:to>
                                        <p:strVal val="visible"/>
                                      </p:to>
                                    </p:set>
                                    <p:animEffect transition="in" filter="fade">
                                      <p:cBhvr>
                                        <p:cTn id="145" dur="500"/>
                                        <p:tgtEl>
                                          <p:spTgt spid="7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fade">
                                      <p:cBhvr>
                                        <p:cTn id="148" dur="500"/>
                                        <p:tgtEl>
                                          <p:spTgt spid="7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77"/>
                                        </p:tgtEl>
                                        <p:attrNameLst>
                                          <p:attrName>style.visibility</p:attrName>
                                        </p:attrNameLst>
                                      </p:cBhvr>
                                      <p:to>
                                        <p:strVal val="visible"/>
                                      </p:to>
                                    </p:set>
                                    <p:animEffect transition="in" filter="fade">
                                      <p:cBhvr>
                                        <p:cTn id="154" dur="500"/>
                                        <p:tgtEl>
                                          <p:spTgt spid="7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fade">
                                      <p:cBhvr>
                                        <p:cTn id="157" dur="500"/>
                                        <p:tgtEl>
                                          <p:spTgt spid="7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81"/>
                                        </p:tgtEl>
                                        <p:attrNameLst>
                                          <p:attrName>style.visibility</p:attrName>
                                        </p:attrNameLst>
                                      </p:cBhvr>
                                      <p:to>
                                        <p:strVal val="visible"/>
                                      </p:to>
                                    </p:set>
                                    <p:animEffect transition="in" filter="fade">
                                      <p:cBhvr>
                                        <p:cTn id="162" dur="500"/>
                                        <p:tgtEl>
                                          <p:spTgt spid="81"/>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80"/>
                                        </p:tgtEl>
                                        <p:attrNameLst>
                                          <p:attrName>style.visibility</p:attrName>
                                        </p:attrNameLst>
                                      </p:cBhvr>
                                      <p:to>
                                        <p:strVal val="visible"/>
                                      </p:to>
                                    </p:set>
                                    <p:animEffect transition="in" filter="fade">
                                      <p:cBhvr>
                                        <p:cTn id="165" dur="500"/>
                                        <p:tgtEl>
                                          <p:spTgt spid="80"/>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65">
                                            <p:txEl>
                                              <p:pRg st="6" end="6"/>
                                            </p:txEl>
                                          </p:spTgt>
                                        </p:tgtEl>
                                        <p:attrNameLst>
                                          <p:attrName>style.visibility</p:attrName>
                                        </p:attrNameLst>
                                      </p:cBhvr>
                                      <p:to>
                                        <p:strVal val="visible"/>
                                      </p:to>
                                    </p:set>
                                    <p:animEffect transition="in" filter="fade">
                                      <p:cBhvr>
                                        <p:cTn id="170" dur="500"/>
                                        <p:tgtEl>
                                          <p:spTgt spid="65">
                                            <p:txEl>
                                              <p:pRg st="6" end="6"/>
                                            </p:txEl>
                                          </p:spTgt>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xit" presetSubtype="0" fill="hold" grpId="1" nodeType="clickEffect">
                                  <p:stCondLst>
                                    <p:cond delay="0"/>
                                  </p:stCondLst>
                                  <p:childTnLst>
                                    <p:animEffect transition="out" filter="fade">
                                      <p:cBhvr>
                                        <p:cTn id="174" dur="500"/>
                                        <p:tgtEl>
                                          <p:spTgt spid="69"/>
                                        </p:tgtEl>
                                      </p:cBhvr>
                                    </p:animEffect>
                                    <p:set>
                                      <p:cBhvr>
                                        <p:cTn id="175" dur="1" fill="hold">
                                          <p:stCondLst>
                                            <p:cond delay="499"/>
                                          </p:stCondLst>
                                        </p:cTn>
                                        <p:tgtEl>
                                          <p:spTgt spid="69"/>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70"/>
                                        </p:tgtEl>
                                      </p:cBhvr>
                                    </p:animEffect>
                                    <p:set>
                                      <p:cBhvr>
                                        <p:cTn id="178" dur="1" fill="hold">
                                          <p:stCondLst>
                                            <p:cond delay="499"/>
                                          </p:stCondLst>
                                        </p:cTn>
                                        <p:tgtEl>
                                          <p:spTgt spid="70"/>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71"/>
                                        </p:tgtEl>
                                      </p:cBhvr>
                                    </p:animEffect>
                                    <p:set>
                                      <p:cBhvr>
                                        <p:cTn id="181" dur="1" fill="hold">
                                          <p:stCondLst>
                                            <p:cond delay="499"/>
                                          </p:stCondLst>
                                        </p:cTn>
                                        <p:tgtEl>
                                          <p:spTgt spid="71"/>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72"/>
                                        </p:tgtEl>
                                      </p:cBhvr>
                                    </p:animEffect>
                                    <p:set>
                                      <p:cBhvr>
                                        <p:cTn id="184" dur="1" fill="hold">
                                          <p:stCondLst>
                                            <p:cond delay="499"/>
                                          </p:stCondLst>
                                        </p:cTn>
                                        <p:tgtEl>
                                          <p:spTgt spid="72"/>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75"/>
                                        </p:tgtEl>
                                      </p:cBhvr>
                                    </p:animEffect>
                                    <p:set>
                                      <p:cBhvr>
                                        <p:cTn id="187" dur="1" fill="hold">
                                          <p:stCondLst>
                                            <p:cond delay="499"/>
                                          </p:stCondLst>
                                        </p:cTn>
                                        <p:tgtEl>
                                          <p:spTgt spid="75"/>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73"/>
                                        </p:tgtEl>
                                      </p:cBhvr>
                                    </p:animEffect>
                                    <p:set>
                                      <p:cBhvr>
                                        <p:cTn id="190" dur="1" fill="hold">
                                          <p:stCondLst>
                                            <p:cond delay="499"/>
                                          </p:stCondLst>
                                        </p:cTn>
                                        <p:tgtEl>
                                          <p:spTgt spid="73"/>
                                        </p:tgtEl>
                                        <p:attrNameLst>
                                          <p:attrName>style.visibility</p:attrName>
                                        </p:attrNameLst>
                                      </p:cBhvr>
                                      <p:to>
                                        <p:strVal val="hidden"/>
                                      </p:to>
                                    </p:set>
                                  </p:childTnLst>
                                </p:cTn>
                              </p:par>
                              <p:par>
                                <p:cTn id="191" presetID="10" presetClass="exit" presetSubtype="0" fill="hold" grpId="1" nodeType="withEffect">
                                  <p:stCondLst>
                                    <p:cond delay="0"/>
                                  </p:stCondLst>
                                  <p:childTnLst>
                                    <p:animEffect transition="out" filter="fade">
                                      <p:cBhvr>
                                        <p:cTn id="192" dur="500"/>
                                        <p:tgtEl>
                                          <p:spTgt spid="74"/>
                                        </p:tgtEl>
                                      </p:cBhvr>
                                    </p:animEffect>
                                    <p:set>
                                      <p:cBhvr>
                                        <p:cTn id="193" dur="1" fill="hold">
                                          <p:stCondLst>
                                            <p:cond delay="499"/>
                                          </p:stCondLst>
                                        </p:cTn>
                                        <p:tgtEl>
                                          <p:spTgt spid="74"/>
                                        </p:tgtEl>
                                        <p:attrNameLst>
                                          <p:attrName>style.visibility</p:attrName>
                                        </p:attrNameLst>
                                      </p:cBhvr>
                                      <p:to>
                                        <p:strVal val="hidden"/>
                                      </p:to>
                                    </p:set>
                                  </p:childTnLst>
                                </p:cTn>
                              </p:par>
                              <p:par>
                                <p:cTn id="194" presetID="10" presetClass="exit" presetSubtype="0" fill="hold" grpId="1" nodeType="withEffect">
                                  <p:stCondLst>
                                    <p:cond delay="0"/>
                                  </p:stCondLst>
                                  <p:childTnLst>
                                    <p:animEffect transition="out" filter="fade">
                                      <p:cBhvr>
                                        <p:cTn id="195" dur="500"/>
                                        <p:tgtEl>
                                          <p:spTgt spid="79"/>
                                        </p:tgtEl>
                                      </p:cBhvr>
                                    </p:animEffect>
                                    <p:set>
                                      <p:cBhvr>
                                        <p:cTn id="196" dur="1" fill="hold">
                                          <p:stCondLst>
                                            <p:cond delay="499"/>
                                          </p:stCondLst>
                                        </p:cTn>
                                        <p:tgtEl>
                                          <p:spTgt spid="79"/>
                                        </p:tgtEl>
                                        <p:attrNameLst>
                                          <p:attrName>style.visibility</p:attrName>
                                        </p:attrNameLst>
                                      </p:cBhvr>
                                      <p:to>
                                        <p:strVal val="hidden"/>
                                      </p:to>
                                    </p:set>
                                  </p:childTnLst>
                                </p:cTn>
                              </p:par>
                              <p:par>
                                <p:cTn id="197" presetID="10" presetClass="exit" presetSubtype="0" fill="hold" grpId="1" nodeType="withEffect">
                                  <p:stCondLst>
                                    <p:cond delay="0"/>
                                  </p:stCondLst>
                                  <p:childTnLst>
                                    <p:animEffect transition="out" filter="fade">
                                      <p:cBhvr>
                                        <p:cTn id="198" dur="500"/>
                                        <p:tgtEl>
                                          <p:spTgt spid="78"/>
                                        </p:tgtEl>
                                      </p:cBhvr>
                                    </p:animEffect>
                                    <p:set>
                                      <p:cBhvr>
                                        <p:cTn id="199" dur="1" fill="hold">
                                          <p:stCondLst>
                                            <p:cond delay="499"/>
                                          </p:stCondLst>
                                        </p:cTn>
                                        <p:tgtEl>
                                          <p:spTgt spid="78"/>
                                        </p:tgtEl>
                                        <p:attrNameLst>
                                          <p:attrName>style.visibility</p:attrName>
                                        </p:attrNameLst>
                                      </p:cBhvr>
                                      <p:to>
                                        <p:strVal val="hidden"/>
                                      </p:to>
                                    </p:set>
                                  </p:childTnLst>
                                </p:cTn>
                              </p:par>
                              <p:par>
                                <p:cTn id="200" presetID="10" presetClass="exit" presetSubtype="0" fill="hold" grpId="1" nodeType="withEffect">
                                  <p:stCondLst>
                                    <p:cond delay="0"/>
                                  </p:stCondLst>
                                  <p:childTnLst>
                                    <p:animEffect transition="out" filter="fade">
                                      <p:cBhvr>
                                        <p:cTn id="201" dur="500"/>
                                        <p:tgtEl>
                                          <p:spTgt spid="77"/>
                                        </p:tgtEl>
                                      </p:cBhvr>
                                    </p:animEffect>
                                    <p:set>
                                      <p:cBhvr>
                                        <p:cTn id="202" dur="1" fill="hold">
                                          <p:stCondLst>
                                            <p:cond delay="499"/>
                                          </p:stCondLst>
                                        </p:cTn>
                                        <p:tgtEl>
                                          <p:spTgt spid="77"/>
                                        </p:tgtEl>
                                        <p:attrNameLst>
                                          <p:attrName>style.visibility</p:attrName>
                                        </p:attrNameLst>
                                      </p:cBhvr>
                                      <p:to>
                                        <p:strVal val="hidden"/>
                                      </p:to>
                                    </p:set>
                                  </p:childTnLst>
                                </p:cTn>
                              </p:par>
                              <p:par>
                                <p:cTn id="203" presetID="10" presetClass="exit" presetSubtype="0" fill="hold" grpId="1" nodeType="withEffect">
                                  <p:stCondLst>
                                    <p:cond delay="0"/>
                                  </p:stCondLst>
                                  <p:childTnLst>
                                    <p:animEffect transition="out" filter="fade">
                                      <p:cBhvr>
                                        <p:cTn id="204" dur="500"/>
                                        <p:tgtEl>
                                          <p:spTgt spid="76"/>
                                        </p:tgtEl>
                                      </p:cBhvr>
                                    </p:animEffect>
                                    <p:set>
                                      <p:cBhvr>
                                        <p:cTn id="205" dur="1" fill="hold">
                                          <p:stCondLst>
                                            <p:cond delay="499"/>
                                          </p:stCondLst>
                                        </p:cTn>
                                        <p:tgtEl>
                                          <p:spTgt spid="76"/>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2"/>
                                        </p:tgtEl>
                                        <p:attrNameLst>
                                          <p:attrName>style.visibility</p:attrName>
                                        </p:attrNameLst>
                                      </p:cBhvr>
                                      <p:to>
                                        <p:strVal val="visible"/>
                                      </p:to>
                                    </p:set>
                                    <p:animEffect transition="in" filter="fade">
                                      <p:cBhvr>
                                        <p:cTn id="210" dur="500"/>
                                        <p:tgtEl>
                                          <p:spTgt spid="52"/>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2" nodeType="clickEffect">
                                  <p:stCondLst>
                                    <p:cond delay="0"/>
                                  </p:stCondLst>
                                  <p:childTnLst>
                                    <p:set>
                                      <p:cBhvr>
                                        <p:cTn id="214" dur="1" fill="hold">
                                          <p:stCondLst>
                                            <p:cond delay="0"/>
                                          </p:stCondLst>
                                        </p:cTn>
                                        <p:tgtEl>
                                          <p:spTgt spid="70"/>
                                        </p:tgtEl>
                                        <p:attrNameLst>
                                          <p:attrName>style.visibility</p:attrName>
                                        </p:attrNameLst>
                                      </p:cBhvr>
                                      <p:to>
                                        <p:strVal val="visible"/>
                                      </p:to>
                                    </p:set>
                                    <p:animEffect transition="in" filter="fade">
                                      <p:cBhvr>
                                        <p:cTn id="215" dur="500"/>
                                        <p:tgtEl>
                                          <p:spTgt spid="70"/>
                                        </p:tgtEl>
                                      </p:cBhvr>
                                    </p:animEffect>
                                  </p:childTnLst>
                                </p:cTn>
                              </p:par>
                              <p:par>
                                <p:cTn id="216" presetID="10" presetClass="entr" presetSubtype="0" fill="hold" grpId="2" nodeType="withEffect">
                                  <p:stCondLst>
                                    <p:cond delay="0"/>
                                  </p:stCondLst>
                                  <p:childTnLst>
                                    <p:set>
                                      <p:cBhvr>
                                        <p:cTn id="217" dur="1" fill="hold">
                                          <p:stCondLst>
                                            <p:cond delay="0"/>
                                          </p:stCondLst>
                                        </p:cTn>
                                        <p:tgtEl>
                                          <p:spTgt spid="75"/>
                                        </p:tgtEl>
                                        <p:attrNameLst>
                                          <p:attrName>style.visibility</p:attrName>
                                        </p:attrNameLst>
                                      </p:cBhvr>
                                      <p:to>
                                        <p:strVal val="visible"/>
                                      </p:to>
                                    </p:set>
                                    <p:animEffect transition="in" filter="fade">
                                      <p:cBhvr>
                                        <p:cTn id="218" dur="500"/>
                                        <p:tgtEl>
                                          <p:spTgt spid="75"/>
                                        </p:tgtEl>
                                      </p:cBhvr>
                                    </p:animEffect>
                                  </p:childTnLst>
                                </p:cTn>
                              </p:par>
                              <p:par>
                                <p:cTn id="219" presetID="10" presetClass="entr" presetSubtype="0" fill="hold" grpId="2" nodeType="with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fade">
                                      <p:cBhvr>
                                        <p:cTn id="221" dur="500"/>
                                        <p:tgtEl>
                                          <p:spTgt spid="73"/>
                                        </p:tgtEl>
                                      </p:cBhvr>
                                    </p:animEffect>
                                  </p:childTnLst>
                                </p:cTn>
                              </p:par>
                              <p:par>
                                <p:cTn id="222" presetID="10" presetClass="entr" presetSubtype="0" fill="hold" grpId="2" nodeType="withEffect">
                                  <p:stCondLst>
                                    <p:cond delay="0"/>
                                  </p:stCondLst>
                                  <p:childTnLst>
                                    <p:set>
                                      <p:cBhvr>
                                        <p:cTn id="223" dur="1" fill="hold">
                                          <p:stCondLst>
                                            <p:cond delay="0"/>
                                          </p:stCondLst>
                                        </p:cTn>
                                        <p:tgtEl>
                                          <p:spTgt spid="74"/>
                                        </p:tgtEl>
                                        <p:attrNameLst>
                                          <p:attrName>style.visibility</p:attrName>
                                        </p:attrNameLst>
                                      </p:cBhvr>
                                      <p:to>
                                        <p:strVal val="visible"/>
                                      </p:to>
                                    </p:set>
                                    <p:animEffect transition="in" filter="fade">
                                      <p:cBhvr>
                                        <p:cTn id="224" dur="500"/>
                                        <p:tgtEl>
                                          <p:spTgt spid="74"/>
                                        </p:tgtEl>
                                      </p:cBhvr>
                                    </p:animEffect>
                                  </p:childTnLst>
                                </p:cTn>
                              </p:par>
                              <p:par>
                                <p:cTn id="225" presetID="10" presetClass="entr" presetSubtype="0" fill="hold" grpId="2" nodeType="withEffect">
                                  <p:stCondLst>
                                    <p:cond delay="0"/>
                                  </p:stCondLst>
                                  <p:childTnLst>
                                    <p:set>
                                      <p:cBhvr>
                                        <p:cTn id="226" dur="1" fill="hold">
                                          <p:stCondLst>
                                            <p:cond delay="0"/>
                                          </p:stCondLst>
                                        </p:cTn>
                                        <p:tgtEl>
                                          <p:spTgt spid="60"/>
                                        </p:tgtEl>
                                        <p:attrNameLst>
                                          <p:attrName>style.visibility</p:attrName>
                                        </p:attrNameLst>
                                      </p:cBhvr>
                                      <p:to>
                                        <p:strVal val="visible"/>
                                      </p:to>
                                    </p:set>
                                    <p:animEffect transition="in" filter="fade">
                                      <p:cBhvr>
                                        <p:cTn id="227" dur="500"/>
                                        <p:tgtEl>
                                          <p:spTgt spid="60"/>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87"/>
                                        </p:tgtEl>
                                        <p:attrNameLst>
                                          <p:attrName>style.visibility</p:attrName>
                                        </p:attrNameLst>
                                      </p:cBhvr>
                                      <p:to>
                                        <p:strVal val="visible"/>
                                      </p:to>
                                    </p:set>
                                    <p:animEffect transition="in" filter="fade">
                                      <p:cBhvr>
                                        <p:cTn id="230" dur="500"/>
                                        <p:tgtEl>
                                          <p:spTgt spid="8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85"/>
                                        </p:tgtEl>
                                        <p:attrNameLst>
                                          <p:attrName>style.visibility</p:attrName>
                                        </p:attrNameLst>
                                      </p:cBhvr>
                                      <p:to>
                                        <p:strVal val="visible"/>
                                      </p:to>
                                    </p:set>
                                    <p:animEffect transition="in" filter="fade">
                                      <p:cBhvr>
                                        <p:cTn id="233" dur="500"/>
                                        <p:tgtEl>
                                          <p:spTgt spid="85"/>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86"/>
                                        </p:tgtEl>
                                        <p:attrNameLst>
                                          <p:attrName>style.visibility</p:attrName>
                                        </p:attrNameLst>
                                      </p:cBhvr>
                                      <p:to>
                                        <p:strVal val="visible"/>
                                      </p:to>
                                    </p:set>
                                    <p:animEffect transition="in" filter="fade">
                                      <p:cBhvr>
                                        <p:cTn id="236" dur="500"/>
                                        <p:tgtEl>
                                          <p:spTgt spid="86"/>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grpId="0" nodeType="click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500"/>
                                        <p:tgtEl>
                                          <p:spTgt spid="89"/>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90"/>
                                        </p:tgtEl>
                                        <p:attrNameLst>
                                          <p:attrName>style.visibility</p:attrName>
                                        </p:attrNameLst>
                                      </p:cBhvr>
                                      <p:to>
                                        <p:strVal val="visible"/>
                                      </p:to>
                                    </p:set>
                                    <p:animEffect transition="in" filter="fade">
                                      <p:cBhvr>
                                        <p:cTn id="244" dur="500"/>
                                        <p:tgtEl>
                                          <p:spTgt spid="90"/>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xit" presetSubtype="0" fill="hold" grpId="1" nodeType="clickEffect">
                                  <p:stCondLst>
                                    <p:cond delay="0"/>
                                  </p:stCondLst>
                                  <p:childTnLst>
                                    <p:animEffect transition="out" filter="fade">
                                      <p:cBhvr>
                                        <p:cTn id="248" dur="500"/>
                                        <p:tgtEl>
                                          <p:spTgt spid="52"/>
                                        </p:tgtEl>
                                      </p:cBhvr>
                                    </p:animEffect>
                                    <p:set>
                                      <p:cBhvr>
                                        <p:cTn id="249" dur="1" fill="hold">
                                          <p:stCondLst>
                                            <p:cond delay="499"/>
                                          </p:stCondLst>
                                        </p:cTn>
                                        <p:tgtEl>
                                          <p:spTgt spid="52"/>
                                        </p:tgtEl>
                                        <p:attrNameLst>
                                          <p:attrName>style.visibility</p:attrName>
                                        </p:attrNameLst>
                                      </p:cBhvr>
                                      <p:to>
                                        <p:strVal val="hidden"/>
                                      </p:to>
                                    </p:set>
                                  </p:childTnLst>
                                </p:cTn>
                              </p:par>
                              <p:par>
                                <p:cTn id="250" presetID="10" presetClass="exit" presetSubtype="0" fill="hold" grpId="3" nodeType="withEffect">
                                  <p:stCondLst>
                                    <p:cond delay="0"/>
                                  </p:stCondLst>
                                  <p:childTnLst>
                                    <p:animEffect transition="out" filter="fade">
                                      <p:cBhvr>
                                        <p:cTn id="251" dur="500"/>
                                        <p:tgtEl>
                                          <p:spTgt spid="70"/>
                                        </p:tgtEl>
                                      </p:cBhvr>
                                    </p:animEffect>
                                    <p:set>
                                      <p:cBhvr>
                                        <p:cTn id="252" dur="1" fill="hold">
                                          <p:stCondLst>
                                            <p:cond delay="499"/>
                                          </p:stCondLst>
                                        </p:cTn>
                                        <p:tgtEl>
                                          <p:spTgt spid="70"/>
                                        </p:tgtEl>
                                        <p:attrNameLst>
                                          <p:attrName>style.visibility</p:attrName>
                                        </p:attrNameLst>
                                      </p:cBhvr>
                                      <p:to>
                                        <p:strVal val="hidden"/>
                                      </p:to>
                                    </p:set>
                                  </p:childTnLst>
                                </p:cTn>
                              </p:par>
                              <p:par>
                                <p:cTn id="253" presetID="10" presetClass="exit" presetSubtype="0" fill="hold" grpId="3" nodeType="withEffect">
                                  <p:stCondLst>
                                    <p:cond delay="0"/>
                                  </p:stCondLst>
                                  <p:childTnLst>
                                    <p:animEffect transition="out" filter="fade">
                                      <p:cBhvr>
                                        <p:cTn id="254" dur="500"/>
                                        <p:tgtEl>
                                          <p:spTgt spid="75"/>
                                        </p:tgtEl>
                                      </p:cBhvr>
                                    </p:animEffect>
                                    <p:set>
                                      <p:cBhvr>
                                        <p:cTn id="255" dur="1" fill="hold">
                                          <p:stCondLst>
                                            <p:cond delay="499"/>
                                          </p:stCondLst>
                                        </p:cTn>
                                        <p:tgtEl>
                                          <p:spTgt spid="75"/>
                                        </p:tgtEl>
                                        <p:attrNameLst>
                                          <p:attrName>style.visibility</p:attrName>
                                        </p:attrNameLst>
                                      </p:cBhvr>
                                      <p:to>
                                        <p:strVal val="hidden"/>
                                      </p:to>
                                    </p:set>
                                  </p:childTnLst>
                                </p:cTn>
                              </p:par>
                              <p:par>
                                <p:cTn id="256" presetID="10" presetClass="exit" presetSubtype="0" fill="hold" grpId="3" nodeType="withEffect">
                                  <p:stCondLst>
                                    <p:cond delay="0"/>
                                  </p:stCondLst>
                                  <p:childTnLst>
                                    <p:animEffect transition="out" filter="fade">
                                      <p:cBhvr>
                                        <p:cTn id="257" dur="500"/>
                                        <p:tgtEl>
                                          <p:spTgt spid="73"/>
                                        </p:tgtEl>
                                      </p:cBhvr>
                                    </p:animEffect>
                                    <p:set>
                                      <p:cBhvr>
                                        <p:cTn id="258" dur="1" fill="hold">
                                          <p:stCondLst>
                                            <p:cond delay="499"/>
                                          </p:stCondLst>
                                        </p:cTn>
                                        <p:tgtEl>
                                          <p:spTgt spid="73"/>
                                        </p:tgtEl>
                                        <p:attrNameLst>
                                          <p:attrName>style.visibility</p:attrName>
                                        </p:attrNameLst>
                                      </p:cBhvr>
                                      <p:to>
                                        <p:strVal val="hidden"/>
                                      </p:to>
                                    </p:set>
                                  </p:childTnLst>
                                </p:cTn>
                              </p:par>
                              <p:par>
                                <p:cTn id="259" presetID="10" presetClass="exit" presetSubtype="0" fill="hold" grpId="3" nodeType="withEffect">
                                  <p:stCondLst>
                                    <p:cond delay="0"/>
                                  </p:stCondLst>
                                  <p:childTnLst>
                                    <p:animEffect transition="out" filter="fade">
                                      <p:cBhvr>
                                        <p:cTn id="260" dur="500"/>
                                        <p:tgtEl>
                                          <p:spTgt spid="74"/>
                                        </p:tgtEl>
                                      </p:cBhvr>
                                    </p:animEffect>
                                    <p:set>
                                      <p:cBhvr>
                                        <p:cTn id="261" dur="1" fill="hold">
                                          <p:stCondLst>
                                            <p:cond delay="499"/>
                                          </p:stCondLst>
                                        </p:cTn>
                                        <p:tgtEl>
                                          <p:spTgt spid="74"/>
                                        </p:tgtEl>
                                        <p:attrNameLst>
                                          <p:attrName>style.visibility</p:attrName>
                                        </p:attrNameLst>
                                      </p:cBhvr>
                                      <p:to>
                                        <p:strVal val="hidden"/>
                                      </p:to>
                                    </p:set>
                                  </p:childTnLst>
                                </p:cTn>
                              </p:par>
                              <p:par>
                                <p:cTn id="262" presetID="10" presetClass="exit" presetSubtype="0" fill="hold" grpId="3" nodeType="withEffect">
                                  <p:stCondLst>
                                    <p:cond delay="0"/>
                                  </p:stCondLst>
                                  <p:childTnLst>
                                    <p:animEffect transition="out" filter="fade">
                                      <p:cBhvr>
                                        <p:cTn id="263" dur="500"/>
                                        <p:tgtEl>
                                          <p:spTgt spid="60"/>
                                        </p:tgtEl>
                                      </p:cBhvr>
                                    </p:animEffect>
                                    <p:set>
                                      <p:cBhvr>
                                        <p:cTn id="264" dur="1" fill="hold">
                                          <p:stCondLst>
                                            <p:cond delay="499"/>
                                          </p:stCondLst>
                                        </p:cTn>
                                        <p:tgtEl>
                                          <p:spTgt spid="60"/>
                                        </p:tgtEl>
                                        <p:attrNameLst>
                                          <p:attrName>style.visibility</p:attrName>
                                        </p:attrNameLst>
                                      </p:cBhvr>
                                      <p:to>
                                        <p:strVal val="hidden"/>
                                      </p:to>
                                    </p:set>
                                  </p:childTnLst>
                                </p:cTn>
                              </p:par>
                              <p:par>
                                <p:cTn id="265" presetID="10" presetClass="exit" presetSubtype="0" fill="hold" grpId="1" nodeType="withEffect">
                                  <p:stCondLst>
                                    <p:cond delay="0"/>
                                  </p:stCondLst>
                                  <p:childTnLst>
                                    <p:animEffect transition="out" filter="fade">
                                      <p:cBhvr>
                                        <p:cTn id="266" dur="500"/>
                                        <p:tgtEl>
                                          <p:spTgt spid="87"/>
                                        </p:tgtEl>
                                      </p:cBhvr>
                                    </p:animEffect>
                                    <p:set>
                                      <p:cBhvr>
                                        <p:cTn id="267" dur="1" fill="hold">
                                          <p:stCondLst>
                                            <p:cond delay="499"/>
                                          </p:stCondLst>
                                        </p:cTn>
                                        <p:tgtEl>
                                          <p:spTgt spid="87"/>
                                        </p:tgtEl>
                                        <p:attrNameLst>
                                          <p:attrName>style.visibility</p:attrName>
                                        </p:attrNameLst>
                                      </p:cBhvr>
                                      <p:to>
                                        <p:strVal val="hidden"/>
                                      </p:to>
                                    </p:set>
                                  </p:childTnLst>
                                </p:cTn>
                              </p:par>
                              <p:par>
                                <p:cTn id="268" presetID="10" presetClass="exit" presetSubtype="0" fill="hold" grpId="1" nodeType="withEffect">
                                  <p:stCondLst>
                                    <p:cond delay="0"/>
                                  </p:stCondLst>
                                  <p:childTnLst>
                                    <p:animEffect transition="out" filter="fade">
                                      <p:cBhvr>
                                        <p:cTn id="269" dur="500"/>
                                        <p:tgtEl>
                                          <p:spTgt spid="85"/>
                                        </p:tgtEl>
                                      </p:cBhvr>
                                    </p:animEffect>
                                    <p:set>
                                      <p:cBhvr>
                                        <p:cTn id="270" dur="1" fill="hold">
                                          <p:stCondLst>
                                            <p:cond delay="499"/>
                                          </p:stCondLst>
                                        </p:cTn>
                                        <p:tgtEl>
                                          <p:spTgt spid="85"/>
                                        </p:tgtEl>
                                        <p:attrNameLst>
                                          <p:attrName>style.visibility</p:attrName>
                                        </p:attrNameLst>
                                      </p:cBhvr>
                                      <p:to>
                                        <p:strVal val="hidden"/>
                                      </p:to>
                                    </p:set>
                                  </p:childTnLst>
                                </p:cTn>
                              </p:par>
                              <p:par>
                                <p:cTn id="271" presetID="10" presetClass="exit" presetSubtype="0" fill="hold" grpId="1" nodeType="withEffect">
                                  <p:stCondLst>
                                    <p:cond delay="0"/>
                                  </p:stCondLst>
                                  <p:childTnLst>
                                    <p:animEffect transition="out" filter="fade">
                                      <p:cBhvr>
                                        <p:cTn id="272" dur="500"/>
                                        <p:tgtEl>
                                          <p:spTgt spid="86"/>
                                        </p:tgtEl>
                                      </p:cBhvr>
                                    </p:animEffect>
                                    <p:set>
                                      <p:cBhvr>
                                        <p:cTn id="273" dur="1" fill="hold">
                                          <p:stCondLst>
                                            <p:cond delay="499"/>
                                          </p:stCondLst>
                                        </p:cTn>
                                        <p:tgtEl>
                                          <p:spTgt spid="86"/>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10" presetClass="entr" presetSubtype="0" fill="hold" grpId="0" nodeType="clickEffect">
                                  <p:stCondLst>
                                    <p:cond delay="0"/>
                                  </p:stCondLst>
                                  <p:childTnLst>
                                    <p:set>
                                      <p:cBhvr>
                                        <p:cTn id="277" dur="1" fill="hold">
                                          <p:stCondLst>
                                            <p:cond delay="0"/>
                                          </p:stCondLst>
                                        </p:cTn>
                                        <p:tgtEl>
                                          <p:spTgt spid="95"/>
                                        </p:tgtEl>
                                        <p:attrNameLst>
                                          <p:attrName>style.visibility</p:attrName>
                                        </p:attrNameLst>
                                      </p:cBhvr>
                                      <p:to>
                                        <p:strVal val="visible"/>
                                      </p:to>
                                    </p:set>
                                    <p:animEffect transition="in" filter="fade">
                                      <p:cBhvr>
                                        <p:cTn id="278" dur="500"/>
                                        <p:tgtEl>
                                          <p:spTgt spid="95"/>
                                        </p:tgtEl>
                                      </p:cBhvr>
                                    </p:animEffec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grpId="4" nodeType="clickEffect">
                                  <p:stCondLst>
                                    <p:cond delay="0"/>
                                  </p:stCondLst>
                                  <p:childTnLst>
                                    <p:set>
                                      <p:cBhvr>
                                        <p:cTn id="282" dur="1" fill="hold">
                                          <p:stCondLst>
                                            <p:cond delay="0"/>
                                          </p:stCondLst>
                                        </p:cTn>
                                        <p:tgtEl>
                                          <p:spTgt spid="70"/>
                                        </p:tgtEl>
                                        <p:attrNameLst>
                                          <p:attrName>style.visibility</p:attrName>
                                        </p:attrNameLst>
                                      </p:cBhvr>
                                      <p:to>
                                        <p:strVal val="visible"/>
                                      </p:to>
                                    </p:set>
                                    <p:animEffect transition="in" filter="fade">
                                      <p:cBhvr>
                                        <p:cTn id="283" dur="500"/>
                                        <p:tgtEl>
                                          <p:spTgt spid="70"/>
                                        </p:tgtEl>
                                      </p:cBhvr>
                                    </p:animEffect>
                                  </p:childTnLst>
                                </p:cTn>
                              </p:par>
                              <p:par>
                                <p:cTn id="284" presetID="10" presetClass="entr" presetSubtype="0" fill="hold" grpId="4" nodeType="withEffect">
                                  <p:stCondLst>
                                    <p:cond delay="0"/>
                                  </p:stCondLst>
                                  <p:childTnLst>
                                    <p:set>
                                      <p:cBhvr>
                                        <p:cTn id="285" dur="1" fill="hold">
                                          <p:stCondLst>
                                            <p:cond delay="0"/>
                                          </p:stCondLst>
                                        </p:cTn>
                                        <p:tgtEl>
                                          <p:spTgt spid="75"/>
                                        </p:tgtEl>
                                        <p:attrNameLst>
                                          <p:attrName>style.visibility</p:attrName>
                                        </p:attrNameLst>
                                      </p:cBhvr>
                                      <p:to>
                                        <p:strVal val="visible"/>
                                      </p:to>
                                    </p:set>
                                    <p:animEffect transition="in" filter="fade">
                                      <p:cBhvr>
                                        <p:cTn id="286" dur="500"/>
                                        <p:tgtEl>
                                          <p:spTgt spid="75"/>
                                        </p:tgtEl>
                                      </p:cBhvr>
                                    </p:animEffect>
                                  </p:childTnLst>
                                </p:cTn>
                              </p:par>
                              <p:par>
                                <p:cTn id="287" presetID="10" presetClass="entr" presetSubtype="0" fill="hold" grpId="4" nodeType="withEffect">
                                  <p:stCondLst>
                                    <p:cond delay="0"/>
                                  </p:stCondLst>
                                  <p:childTnLst>
                                    <p:set>
                                      <p:cBhvr>
                                        <p:cTn id="288" dur="1" fill="hold">
                                          <p:stCondLst>
                                            <p:cond delay="0"/>
                                          </p:stCondLst>
                                        </p:cTn>
                                        <p:tgtEl>
                                          <p:spTgt spid="73"/>
                                        </p:tgtEl>
                                        <p:attrNameLst>
                                          <p:attrName>style.visibility</p:attrName>
                                        </p:attrNameLst>
                                      </p:cBhvr>
                                      <p:to>
                                        <p:strVal val="visible"/>
                                      </p:to>
                                    </p:set>
                                    <p:animEffect transition="in" filter="fade">
                                      <p:cBhvr>
                                        <p:cTn id="289" dur="500"/>
                                        <p:tgtEl>
                                          <p:spTgt spid="73"/>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59"/>
                                        </p:tgtEl>
                                        <p:attrNameLst>
                                          <p:attrName>style.visibility</p:attrName>
                                        </p:attrNameLst>
                                      </p:cBhvr>
                                      <p:to>
                                        <p:strVal val="visible"/>
                                      </p:to>
                                    </p:set>
                                    <p:animEffect transition="in" filter="fade">
                                      <p:cBhvr>
                                        <p:cTn id="292" dur="500"/>
                                        <p:tgtEl>
                                          <p:spTgt spid="59"/>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49"/>
                                        </p:tgtEl>
                                        <p:attrNameLst>
                                          <p:attrName>style.visibility</p:attrName>
                                        </p:attrNameLst>
                                      </p:cBhvr>
                                      <p:to>
                                        <p:strVal val="visible"/>
                                      </p:to>
                                    </p:set>
                                    <p:animEffect transition="in" filter="fade">
                                      <p:cBhvr>
                                        <p:cTn id="295" dur="500"/>
                                        <p:tgtEl>
                                          <p:spTgt spid="49"/>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61"/>
                                        </p:tgtEl>
                                        <p:attrNameLst>
                                          <p:attrName>style.visibility</p:attrName>
                                        </p:attrNameLst>
                                      </p:cBhvr>
                                      <p:to>
                                        <p:strVal val="visible"/>
                                      </p:to>
                                    </p:set>
                                    <p:animEffect transition="in" filter="fade">
                                      <p:cBhvr>
                                        <p:cTn id="298" dur="500"/>
                                        <p:tgtEl>
                                          <p:spTgt spid="61"/>
                                        </p:tgtEl>
                                      </p:cBhvr>
                                    </p:animEffec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grpId="0" nodeType="clickEffect">
                                  <p:stCondLst>
                                    <p:cond delay="0"/>
                                  </p:stCondLst>
                                  <p:childTnLst>
                                    <p:set>
                                      <p:cBhvr>
                                        <p:cTn id="302" dur="1" fill="hold">
                                          <p:stCondLst>
                                            <p:cond delay="0"/>
                                          </p:stCondLst>
                                        </p:cTn>
                                        <p:tgtEl>
                                          <p:spTgt spid="103"/>
                                        </p:tgtEl>
                                        <p:attrNameLst>
                                          <p:attrName>style.visibility</p:attrName>
                                        </p:attrNameLst>
                                      </p:cBhvr>
                                      <p:to>
                                        <p:strVal val="visible"/>
                                      </p:to>
                                    </p:set>
                                    <p:animEffect transition="in" filter="fade">
                                      <p:cBhvr>
                                        <p:cTn id="303" dur="500"/>
                                        <p:tgtEl>
                                          <p:spTgt spid="103"/>
                                        </p:tgtEl>
                                      </p:cBhvr>
                                    </p:animEffect>
                                  </p:childTnLst>
                                </p:cTn>
                              </p:par>
                              <p:par>
                                <p:cTn id="304" presetID="10" presetClass="entr" presetSubtype="0" fill="hold" grpId="0" nodeType="withEffect">
                                  <p:stCondLst>
                                    <p:cond delay="0"/>
                                  </p:stCondLst>
                                  <p:childTnLst>
                                    <p:set>
                                      <p:cBhvr>
                                        <p:cTn id="305" dur="1" fill="hold">
                                          <p:stCondLst>
                                            <p:cond delay="0"/>
                                          </p:stCondLst>
                                        </p:cTn>
                                        <p:tgtEl>
                                          <p:spTgt spid="104"/>
                                        </p:tgtEl>
                                        <p:attrNameLst>
                                          <p:attrName>style.visibility</p:attrName>
                                        </p:attrNameLst>
                                      </p:cBhvr>
                                      <p:to>
                                        <p:strVal val="visible"/>
                                      </p:to>
                                    </p:set>
                                    <p:animEffect transition="in" filter="fade">
                                      <p:cBhvr>
                                        <p:cTn id="306" dur="500"/>
                                        <p:tgtEl>
                                          <p:spTgt spid="104"/>
                                        </p:tgtEl>
                                      </p:cBhvr>
                                    </p:animEffect>
                                  </p:childTnLst>
                                </p:cTn>
                              </p:par>
                            </p:childTnLst>
                          </p:cTn>
                        </p:par>
                      </p:childTnLst>
                    </p:cTn>
                  </p:par>
                  <p:par>
                    <p:cTn id="307" fill="hold">
                      <p:stCondLst>
                        <p:cond delay="indefinite"/>
                      </p:stCondLst>
                      <p:childTnLst>
                        <p:par>
                          <p:cTn id="308" fill="hold">
                            <p:stCondLst>
                              <p:cond delay="0"/>
                            </p:stCondLst>
                            <p:childTnLst>
                              <p:par>
                                <p:cTn id="309" presetID="10" presetClass="exit" presetSubtype="0" fill="hold" grpId="1" nodeType="clickEffect">
                                  <p:stCondLst>
                                    <p:cond delay="0"/>
                                  </p:stCondLst>
                                  <p:childTnLst>
                                    <p:animEffect transition="out" filter="fade">
                                      <p:cBhvr>
                                        <p:cTn id="310" dur="500"/>
                                        <p:tgtEl>
                                          <p:spTgt spid="95"/>
                                        </p:tgtEl>
                                      </p:cBhvr>
                                    </p:animEffect>
                                    <p:set>
                                      <p:cBhvr>
                                        <p:cTn id="311" dur="1" fill="hold">
                                          <p:stCondLst>
                                            <p:cond delay="499"/>
                                          </p:stCondLst>
                                        </p:cTn>
                                        <p:tgtEl>
                                          <p:spTgt spid="95"/>
                                        </p:tgtEl>
                                        <p:attrNameLst>
                                          <p:attrName>style.visibility</p:attrName>
                                        </p:attrNameLst>
                                      </p:cBhvr>
                                      <p:to>
                                        <p:strVal val="hidden"/>
                                      </p:to>
                                    </p:set>
                                  </p:childTnLst>
                                </p:cTn>
                              </p:par>
                              <p:par>
                                <p:cTn id="312" presetID="10" presetClass="exit" presetSubtype="0" fill="hold" grpId="5" nodeType="withEffect">
                                  <p:stCondLst>
                                    <p:cond delay="0"/>
                                  </p:stCondLst>
                                  <p:childTnLst>
                                    <p:animEffect transition="out" filter="fade">
                                      <p:cBhvr>
                                        <p:cTn id="313" dur="500"/>
                                        <p:tgtEl>
                                          <p:spTgt spid="70"/>
                                        </p:tgtEl>
                                      </p:cBhvr>
                                    </p:animEffect>
                                    <p:set>
                                      <p:cBhvr>
                                        <p:cTn id="314" dur="1" fill="hold">
                                          <p:stCondLst>
                                            <p:cond delay="499"/>
                                          </p:stCondLst>
                                        </p:cTn>
                                        <p:tgtEl>
                                          <p:spTgt spid="70"/>
                                        </p:tgtEl>
                                        <p:attrNameLst>
                                          <p:attrName>style.visibility</p:attrName>
                                        </p:attrNameLst>
                                      </p:cBhvr>
                                      <p:to>
                                        <p:strVal val="hidden"/>
                                      </p:to>
                                    </p:set>
                                  </p:childTnLst>
                                </p:cTn>
                              </p:par>
                              <p:par>
                                <p:cTn id="315" presetID="10" presetClass="exit" presetSubtype="0" fill="hold" grpId="5" nodeType="withEffect">
                                  <p:stCondLst>
                                    <p:cond delay="0"/>
                                  </p:stCondLst>
                                  <p:childTnLst>
                                    <p:animEffect transition="out" filter="fade">
                                      <p:cBhvr>
                                        <p:cTn id="316" dur="500"/>
                                        <p:tgtEl>
                                          <p:spTgt spid="75"/>
                                        </p:tgtEl>
                                      </p:cBhvr>
                                    </p:animEffect>
                                    <p:set>
                                      <p:cBhvr>
                                        <p:cTn id="317" dur="1" fill="hold">
                                          <p:stCondLst>
                                            <p:cond delay="499"/>
                                          </p:stCondLst>
                                        </p:cTn>
                                        <p:tgtEl>
                                          <p:spTgt spid="75"/>
                                        </p:tgtEl>
                                        <p:attrNameLst>
                                          <p:attrName>style.visibility</p:attrName>
                                        </p:attrNameLst>
                                      </p:cBhvr>
                                      <p:to>
                                        <p:strVal val="hidden"/>
                                      </p:to>
                                    </p:set>
                                  </p:childTnLst>
                                </p:cTn>
                              </p:par>
                              <p:par>
                                <p:cTn id="318" presetID="10" presetClass="exit" presetSubtype="0" fill="hold" grpId="5" nodeType="withEffect">
                                  <p:stCondLst>
                                    <p:cond delay="0"/>
                                  </p:stCondLst>
                                  <p:childTnLst>
                                    <p:animEffect transition="out" filter="fade">
                                      <p:cBhvr>
                                        <p:cTn id="319" dur="500"/>
                                        <p:tgtEl>
                                          <p:spTgt spid="73"/>
                                        </p:tgtEl>
                                      </p:cBhvr>
                                    </p:animEffect>
                                    <p:set>
                                      <p:cBhvr>
                                        <p:cTn id="320" dur="1" fill="hold">
                                          <p:stCondLst>
                                            <p:cond delay="499"/>
                                          </p:stCondLst>
                                        </p:cTn>
                                        <p:tgtEl>
                                          <p:spTgt spid="73"/>
                                        </p:tgtEl>
                                        <p:attrNameLst>
                                          <p:attrName>style.visibility</p:attrName>
                                        </p:attrNameLst>
                                      </p:cBhvr>
                                      <p:to>
                                        <p:strVal val="hidden"/>
                                      </p:to>
                                    </p:set>
                                  </p:childTnLst>
                                </p:cTn>
                              </p:par>
                              <p:par>
                                <p:cTn id="321" presetID="10" presetClass="exit" presetSubtype="0" fill="hold" grpId="1" nodeType="withEffect">
                                  <p:stCondLst>
                                    <p:cond delay="0"/>
                                  </p:stCondLst>
                                  <p:childTnLst>
                                    <p:animEffect transition="out" filter="fade">
                                      <p:cBhvr>
                                        <p:cTn id="322" dur="500"/>
                                        <p:tgtEl>
                                          <p:spTgt spid="59"/>
                                        </p:tgtEl>
                                      </p:cBhvr>
                                    </p:animEffect>
                                    <p:set>
                                      <p:cBhvr>
                                        <p:cTn id="323" dur="1" fill="hold">
                                          <p:stCondLst>
                                            <p:cond delay="499"/>
                                          </p:stCondLst>
                                        </p:cTn>
                                        <p:tgtEl>
                                          <p:spTgt spid="59"/>
                                        </p:tgtEl>
                                        <p:attrNameLst>
                                          <p:attrName>style.visibility</p:attrName>
                                        </p:attrNameLst>
                                      </p:cBhvr>
                                      <p:to>
                                        <p:strVal val="hidden"/>
                                      </p:to>
                                    </p:set>
                                  </p:childTnLst>
                                </p:cTn>
                              </p:par>
                              <p:par>
                                <p:cTn id="324" presetID="10" presetClass="exit" presetSubtype="0" fill="hold" grpId="1" nodeType="withEffect">
                                  <p:stCondLst>
                                    <p:cond delay="0"/>
                                  </p:stCondLst>
                                  <p:childTnLst>
                                    <p:animEffect transition="out" filter="fade">
                                      <p:cBhvr>
                                        <p:cTn id="325" dur="500"/>
                                        <p:tgtEl>
                                          <p:spTgt spid="49"/>
                                        </p:tgtEl>
                                      </p:cBhvr>
                                    </p:animEffect>
                                    <p:set>
                                      <p:cBhvr>
                                        <p:cTn id="326" dur="1" fill="hold">
                                          <p:stCondLst>
                                            <p:cond delay="499"/>
                                          </p:stCondLst>
                                        </p:cTn>
                                        <p:tgtEl>
                                          <p:spTgt spid="49"/>
                                        </p:tgtEl>
                                        <p:attrNameLst>
                                          <p:attrName>style.visibility</p:attrName>
                                        </p:attrNameLst>
                                      </p:cBhvr>
                                      <p:to>
                                        <p:strVal val="hidden"/>
                                      </p:to>
                                    </p:set>
                                  </p:childTnLst>
                                </p:cTn>
                              </p:par>
                              <p:par>
                                <p:cTn id="327" presetID="10" presetClass="exit" presetSubtype="0" fill="hold" grpId="1" nodeType="withEffect">
                                  <p:stCondLst>
                                    <p:cond delay="0"/>
                                  </p:stCondLst>
                                  <p:childTnLst>
                                    <p:animEffect transition="out" filter="fade">
                                      <p:cBhvr>
                                        <p:cTn id="328" dur="500"/>
                                        <p:tgtEl>
                                          <p:spTgt spid="61"/>
                                        </p:tgtEl>
                                      </p:cBhvr>
                                    </p:animEffect>
                                    <p:set>
                                      <p:cBhvr>
                                        <p:cTn id="329" dur="1" fill="hold">
                                          <p:stCondLst>
                                            <p:cond delay="499"/>
                                          </p:stCondLst>
                                        </p:cTn>
                                        <p:tgtEl>
                                          <p:spTgt spid="61"/>
                                        </p:tgtEl>
                                        <p:attrNameLst>
                                          <p:attrName>style.visibility</p:attrName>
                                        </p:attrNameLst>
                                      </p:cBhvr>
                                      <p:to>
                                        <p:strVal val="hidden"/>
                                      </p:to>
                                    </p:set>
                                  </p:childTnLst>
                                </p:cTn>
                              </p:par>
                            </p:childTnLst>
                          </p:cTn>
                        </p:par>
                      </p:childTnLst>
                    </p:cTn>
                  </p:par>
                  <p:par>
                    <p:cTn id="330" fill="hold">
                      <p:stCondLst>
                        <p:cond delay="indefinite"/>
                      </p:stCondLst>
                      <p:childTnLst>
                        <p:par>
                          <p:cTn id="331" fill="hold">
                            <p:stCondLst>
                              <p:cond delay="0"/>
                            </p:stCondLst>
                            <p:childTnLst>
                              <p:par>
                                <p:cTn id="332" presetID="10" presetClass="entr" presetSubtype="0" fill="hold" grpId="0" nodeType="clickEffect">
                                  <p:stCondLst>
                                    <p:cond delay="0"/>
                                  </p:stCondLst>
                                  <p:childTnLst>
                                    <p:set>
                                      <p:cBhvr>
                                        <p:cTn id="333" dur="1" fill="hold">
                                          <p:stCondLst>
                                            <p:cond delay="0"/>
                                          </p:stCondLst>
                                        </p:cTn>
                                        <p:tgtEl>
                                          <p:spTgt spid="50"/>
                                        </p:tgtEl>
                                        <p:attrNameLst>
                                          <p:attrName>style.visibility</p:attrName>
                                        </p:attrNameLst>
                                      </p:cBhvr>
                                      <p:to>
                                        <p:strVal val="visible"/>
                                      </p:to>
                                    </p:set>
                                    <p:animEffect transition="in" filter="fade">
                                      <p:cBhvr>
                                        <p:cTn id="334" dur="500"/>
                                        <p:tgtEl>
                                          <p:spTgt spid="50"/>
                                        </p:tgtEl>
                                      </p:cBhvr>
                                    </p:animEffect>
                                  </p:childTnLst>
                                </p:cTn>
                              </p:par>
                            </p:childTnLst>
                          </p:cTn>
                        </p:par>
                      </p:childTnLst>
                    </p:cTn>
                  </p:par>
                  <p:par>
                    <p:cTn id="335" fill="hold">
                      <p:stCondLst>
                        <p:cond delay="indefinite"/>
                      </p:stCondLst>
                      <p:childTnLst>
                        <p:par>
                          <p:cTn id="336" fill="hold">
                            <p:stCondLst>
                              <p:cond delay="0"/>
                            </p:stCondLst>
                            <p:childTnLst>
                              <p:par>
                                <p:cTn id="337" presetID="10" presetClass="entr" presetSubtype="0" fill="hold" grpId="6" nodeType="clickEffect">
                                  <p:stCondLst>
                                    <p:cond delay="0"/>
                                  </p:stCondLst>
                                  <p:childTnLst>
                                    <p:set>
                                      <p:cBhvr>
                                        <p:cTn id="338" dur="1" fill="hold">
                                          <p:stCondLst>
                                            <p:cond delay="0"/>
                                          </p:stCondLst>
                                        </p:cTn>
                                        <p:tgtEl>
                                          <p:spTgt spid="70"/>
                                        </p:tgtEl>
                                        <p:attrNameLst>
                                          <p:attrName>style.visibility</p:attrName>
                                        </p:attrNameLst>
                                      </p:cBhvr>
                                      <p:to>
                                        <p:strVal val="visible"/>
                                      </p:to>
                                    </p:set>
                                    <p:animEffect transition="in" filter="fade">
                                      <p:cBhvr>
                                        <p:cTn id="339" dur="500"/>
                                        <p:tgtEl>
                                          <p:spTgt spid="70"/>
                                        </p:tgtEl>
                                      </p:cBhvr>
                                    </p:animEffect>
                                  </p:childTnLst>
                                </p:cTn>
                              </p:par>
                              <p:par>
                                <p:cTn id="340" presetID="10" presetClass="entr" presetSubtype="0" fill="hold" grpId="6" nodeType="withEffect">
                                  <p:stCondLst>
                                    <p:cond delay="0"/>
                                  </p:stCondLst>
                                  <p:childTnLst>
                                    <p:set>
                                      <p:cBhvr>
                                        <p:cTn id="341" dur="1" fill="hold">
                                          <p:stCondLst>
                                            <p:cond delay="0"/>
                                          </p:stCondLst>
                                        </p:cTn>
                                        <p:tgtEl>
                                          <p:spTgt spid="75"/>
                                        </p:tgtEl>
                                        <p:attrNameLst>
                                          <p:attrName>style.visibility</p:attrName>
                                        </p:attrNameLst>
                                      </p:cBhvr>
                                      <p:to>
                                        <p:strVal val="visible"/>
                                      </p:to>
                                    </p:set>
                                    <p:animEffect transition="in" filter="fade">
                                      <p:cBhvr>
                                        <p:cTn id="342" dur="500"/>
                                        <p:tgtEl>
                                          <p:spTgt spid="75"/>
                                        </p:tgtEl>
                                      </p:cBhvr>
                                    </p:animEffect>
                                  </p:childTnLst>
                                </p:cTn>
                              </p:par>
                              <p:par>
                                <p:cTn id="343" presetID="10" presetClass="entr" presetSubtype="0" fill="hold" grpId="0" nodeType="withEffect">
                                  <p:stCondLst>
                                    <p:cond delay="0"/>
                                  </p:stCondLst>
                                  <p:childTnLst>
                                    <p:set>
                                      <p:cBhvr>
                                        <p:cTn id="344" dur="1" fill="hold">
                                          <p:stCondLst>
                                            <p:cond delay="0"/>
                                          </p:stCondLst>
                                        </p:cTn>
                                        <p:tgtEl>
                                          <p:spTgt spid="84"/>
                                        </p:tgtEl>
                                        <p:attrNameLst>
                                          <p:attrName>style.visibility</p:attrName>
                                        </p:attrNameLst>
                                      </p:cBhvr>
                                      <p:to>
                                        <p:strVal val="visible"/>
                                      </p:to>
                                    </p:set>
                                    <p:animEffect transition="in" filter="fade">
                                      <p:cBhvr>
                                        <p:cTn id="345" dur="500"/>
                                        <p:tgtEl>
                                          <p:spTgt spid="84"/>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58"/>
                                        </p:tgtEl>
                                        <p:attrNameLst>
                                          <p:attrName>style.visibility</p:attrName>
                                        </p:attrNameLst>
                                      </p:cBhvr>
                                      <p:to>
                                        <p:strVal val="visible"/>
                                      </p:to>
                                    </p:set>
                                    <p:animEffect transition="in" filter="fade">
                                      <p:cBhvr>
                                        <p:cTn id="348" dur="500"/>
                                        <p:tgtEl>
                                          <p:spTgt spid="58"/>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grpId="0" nodeType="clickEffect">
                                  <p:stCondLst>
                                    <p:cond delay="0"/>
                                  </p:stCondLst>
                                  <p:childTnLst>
                                    <p:set>
                                      <p:cBhvr>
                                        <p:cTn id="352" dur="1" fill="hold">
                                          <p:stCondLst>
                                            <p:cond delay="0"/>
                                          </p:stCondLst>
                                        </p:cTn>
                                        <p:tgtEl>
                                          <p:spTgt spid="101"/>
                                        </p:tgtEl>
                                        <p:attrNameLst>
                                          <p:attrName>style.visibility</p:attrName>
                                        </p:attrNameLst>
                                      </p:cBhvr>
                                      <p:to>
                                        <p:strVal val="visible"/>
                                      </p:to>
                                    </p:set>
                                    <p:animEffect transition="in" filter="fade">
                                      <p:cBhvr>
                                        <p:cTn id="353" dur="500"/>
                                        <p:tgtEl>
                                          <p:spTgt spid="101"/>
                                        </p:tgtEl>
                                      </p:cBhvr>
                                    </p:animEffect>
                                  </p:childTnLst>
                                </p:cTn>
                              </p:par>
                              <p:par>
                                <p:cTn id="354" presetID="10" presetClass="entr" presetSubtype="0" fill="hold" grpId="0" nodeType="withEffect">
                                  <p:stCondLst>
                                    <p:cond delay="0"/>
                                  </p:stCondLst>
                                  <p:childTnLst>
                                    <p:set>
                                      <p:cBhvr>
                                        <p:cTn id="355" dur="1" fill="hold">
                                          <p:stCondLst>
                                            <p:cond delay="0"/>
                                          </p:stCondLst>
                                        </p:cTn>
                                        <p:tgtEl>
                                          <p:spTgt spid="102"/>
                                        </p:tgtEl>
                                        <p:attrNameLst>
                                          <p:attrName>style.visibility</p:attrName>
                                        </p:attrNameLst>
                                      </p:cBhvr>
                                      <p:to>
                                        <p:strVal val="visible"/>
                                      </p:to>
                                    </p:set>
                                    <p:animEffect transition="in" filter="fade">
                                      <p:cBhvr>
                                        <p:cTn id="356" dur="500"/>
                                        <p:tgtEl>
                                          <p:spTgt spid="102"/>
                                        </p:tgtEl>
                                      </p:cBhvr>
                                    </p:animEffect>
                                  </p:childTnLst>
                                </p:cTn>
                              </p:par>
                            </p:childTnLst>
                          </p:cTn>
                        </p:par>
                      </p:childTnLst>
                    </p:cTn>
                  </p:par>
                  <p:par>
                    <p:cTn id="357" fill="hold">
                      <p:stCondLst>
                        <p:cond delay="indefinite"/>
                      </p:stCondLst>
                      <p:childTnLst>
                        <p:par>
                          <p:cTn id="358" fill="hold">
                            <p:stCondLst>
                              <p:cond delay="0"/>
                            </p:stCondLst>
                            <p:childTnLst>
                              <p:par>
                                <p:cTn id="359" presetID="10" presetClass="exit" presetSubtype="0" fill="hold" grpId="7" nodeType="clickEffect">
                                  <p:stCondLst>
                                    <p:cond delay="0"/>
                                  </p:stCondLst>
                                  <p:childTnLst>
                                    <p:animEffect transition="out" filter="fade">
                                      <p:cBhvr>
                                        <p:cTn id="360" dur="500"/>
                                        <p:tgtEl>
                                          <p:spTgt spid="70"/>
                                        </p:tgtEl>
                                      </p:cBhvr>
                                    </p:animEffect>
                                    <p:set>
                                      <p:cBhvr>
                                        <p:cTn id="361" dur="1" fill="hold">
                                          <p:stCondLst>
                                            <p:cond delay="499"/>
                                          </p:stCondLst>
                                        </p:cTn>
                                        <p:tgtEl>
                                          <p:spTgt spid="70"/>
                                        </p:tgtEl>
                                        <p:attrNameLst>
                                          <p:attrName>style.visibility</p:attrName>
                                        </p:attrNameLst>
                                      </p:cBhvr>
                                      <p:to>
                                        <p:strVal val="hidden"/>
                                      </p:to>
                                    </p:set>
                                  </p:childTnLst>
                                </p:cTn>
                              </p:par>
                              <p:par>
                                <p:cTn id="362" presetID="10" presetClass="exit" presetSubtype="0" fill="hold" grpId="7" nodeType="withEffect">
                                  <p:stCondLst>
                                    <p:cond delay="0"/>
                                  </p:stCondLst>
                                  <p:childTnLst>
                                    <p:animEffect transition="out" filter="fade">
                                      <p:cBhvr>
                                        <p:cTn id="363" dur="500"/>
                                        <p:tgtEl>
                                          <p:spTgt spid="75"/>
                                        </p:tgtEl>
                                      </p:cBhvr>
                                    </p:animEffect>
                                    <p:set>
                                      <p:cBhvr>
                                        <p:cTn id="364" dur="1" fill="hold">
                                          <p:stCondLst>
                                            <p:cond delay="499"/>
                                          </p:stCondLst>
                                        </p:cTn>
                                        <p:tgtEl>
                                          <p:spTgt spid="75"/>
                                        </p:tgtEl>
                                        <p:attrNameLst>
                                          <p:attrName>style.visibility</p:attrName>
                                        </p:attrNameLst>
                                      </p:cBhvr>
                                      <p:to>
                                        <p:strVal val="hidden"/>
                                      </p:to>
                                    </p:set>
                                  </p:childTnLst>
                                </p:cTn>
                              </p:par>
                              <p:par>
                                <p:cTn id="365" presetID="10" presetClass="exit" presetSubtype="0" fill="hold" grpId="1" nodeType="withEffect">
                                  <p:stCondLst>
                                    <p:cond delay="0"/>
                                  </p:stCondLst>
                                  <p:childTnLst>
                                    <p:animEffect transition="out" filter="fade">
                                      <p:cBhvr>
                                        <p:cTn id="366" dur="500"/>
                                        <p:tgtEl>
                                          <p:spTgt spid="50"/>
                                        </p:tgtEl>
                                      </p:cBhvr>
                                    </p:animEffect>
                                    <p:set>
                                      <p:cBhvr>
                                        <p:cTn id="367" dur="1" fill="hold">
                                          <p:stCondLst>
                                            <p:cond delay="499"/>
                                          </p:stCondLst>
                                        </p:cTn>
                                        <p:tgtEl>
                                          <p:spTgt spid="50"/>
                                        </p:tgtEl>
                                        <p:attrNameLst>
                                          <p:attrName>style.visibility</p:attrName>
                                        </p:attrNameLst>
                                      </p:cBhvr>
                                      <p:to>
                                        <p:strVal val="hidden"/>
                                      </p:to>
                                    </p:set>
                                  </p:childTnLst>
                                </p:cTn>
                              </p:par>
                              <p:par>
                                <p:cTn id="368" presetID="10" presetClass="exit" presetSubtype="0" fill="hold" grpId="1" nodeType="withEffect">
                                  <p:stCondLst>
                                    <p:cond delay="0"/>
                                  </p:stCondLst>
                                  <p:childTnLst>
                                    <p:animEffect transition="out" filter="fade">
                                      <p:cBhvr>
                                        <p:cTn id="369" dur="500"/>
                                        <p:tgtEl>
                                          <p:spTgt spid="84"/>
                                        </p:tgtEl>
                                      </p:cBhvr>
                                    </p:animEffect>
                                    <p:set>
                                      <p:cBhvr>
                                        <p:cTn id="370" dur="1" fill="hold">
                                          <p:stCondLst>
                                            <p:cond delay="499"/>
                                          </p:stCondLst>
                                        </p:cTn>
                                        <p:tgtEl>
                                          <p:spTgt spid="84"/>
                                        </p:tgtEl>
                                        <p:attrNameLst>
                                          <p:attrName>style.visibility</p:attrName>
                                        </p:attrNameLst>
                                      </p:cBhvr>
                                      <p:to>
                                        <p:strVal val="hidden"/>
                                      </p:to>
                                    </p:set>
                                  </p:childTnLst>
                                </p:cTn>
                              </p:par>
                              <p:par>
                                <p:cTn id="371" presetID="10" presetClass="exit" presetSubtype="0" fill="hold" grpId="1" nodeType="withEffect">
                                  <p:stCondLst>
                                    <p:cond delay="0"/>
                                  </p:stCondLst>
                                  <p:childTnLst>
                                    <p:animEffect transition="out" filter="fade">
                                      <p:cBhvr>
                                        <p:cTn id="372" dur="500"/>
                                        <p:tgtEl>
                                          <p:spTgt spid="58"/>
                                        </p:tgtEl>
                                      </p:cBhvr>
                                    </p:animEffect>
                                    <p:set>
                                      <p:cBhvr>
                                        <p:cTn id="373" dur="1" fill="hold">
                                          <p:stCondLst>
                                            <p:cond delay="499"/>
                                          </p:stCondLst>
                                        </p:cTn>
                                        <p:tgtEl>
                                          <p:spTgt spid="58"/>
                                        </p:tgtEl>
                                        <p:attrNameLst>
                                          <p:attrName>style.visibility</p:attrName>
                                        </p:attrNameLst>
                                      </p:cBhvr>
                                      <p:to>
                                        <p:strVal val="hidden"/>
                                      </p:to>
                                    </p:set>
                                  </p:childTnLst>
                                </p:cTn>
                              </p:par>
                            </p:childTnLst>
                          </p:cTn>
                        </p:par>
                      </p:childTnLst>
                    </p:cTn>
                  </p:par>
                  <p:par>
                    <p:cTn id="374" fill="hold">
                      <p:stCondLst>
                        <p:cond delay="indefinite"/>
                      </p:stCondLst>
                      <p:childTnLst>
                        <p:par>
                          <p:cTn id="375" fill="hold">
                            <p:stCondLst>
                              <p:cond delay="0"/>
                            </p:stCondLst>
                            <p:childTnLst>
                              <p:par>
                                <p:cTn id="376" presetID="10" presetClass="exit" presetSubtype="0" fill="hold" grpId="1" nodeType="clickEffect">
                                  <p:stCondLst>
                                    <p:cond delay="0"/>
                                  </p:stCondLst>
                                  <p:childTnLst>
                                    <p:animEffect transition="out" filter="fade">
                                      <p:cBhvr>
                                        <p:cTn id="377" dur="500"/>
                                        <p:tgtEl>
                                          <p:spTgt spid="66"/>
                                        </p:tgtEl>
                                      </p:cBhvr>
                                    </p:animEffect>
                                    <p:set>
                                      <p:cBhvr>
                                        <p:cTn id="378" dur="1" fill="hold">
                                          <p:stCondLst>
                                            <p:cond delay="499"/>
                                          </p:stCondLst>
                                        </p:cTn>
                                        <p:tgtEl>
                                          <p:spTgt spid="66"/>
                                        </p:tgtEl>
                                        <p:attrNameLst>
                                          <p:attrName>style.visibility</p:attrName>
                                        </p:attrNameLst>
                                      </p:cBhvr>
                                      <p:to>
                                        <p:strVal val="hidden"/>
                                      </p:to>
                                    </p:set>
                                  </p:childTnLst>
                                </p:cTn>
                              </p:par>
                              <p:par>
                                <p:cTn id="379" presetID="10" presetClass="exit" presetSubtype="0" fill="hold" nodeType="withEffect">
                                  <p:stCondLst>
                                    <p:cond delay="0"/>
                                  </p:stCondLst>
                                  <p:childTnLst>
                                    <p:animEffect transition="out" filter="fade">
                                      <p:cBhvr>
                                        <p:cTn id="380" dur="500"/>
                                        <p:tgtEl>
                                          <p:spTgt spid="68"/>
                                        </p:tgtEl>
                                      </p:cBhvr>
                                    </p:animEffect>
                                    <p:set>
                                      <p:cBhvr>
                                        <p:cTn id="381" dur="1" fill="hold">
                                          <p:stCondLst>
                                            <p:cond delay="499"/>
                                          </p:stCondLst>
                                        </p:cTn>
                                        <p:tgtEl>
                                          <p:spTgt spid="68"/>
                                        </p:tgtEl>
                                        <p:attrNameLst>
                                          <p:attrName>style.visibility</p:attrName>
                                        </p:attrNameLst>
                                      </p:cBhvr>
                                      <p:to>
                                        <p:strVal val="hidden"/>
                                      </p:to>
                                    </p:set>
                                  </p:childTnLst>
                                </p:cTn>
                              </p:par>
                            </p:childTnLst>
                          </p:cTn>
                        </p:par>
                      </p:childTnLst>
                    </p:cTn>
                  </p:par>
                  <p:par>
                    <p:cTn id="382" fill="hold">
                      <p:stCondLst>
                        <p:cond delay="indefinite"/>
                      </p:stCondLst>
                      <p:childTnLst>
                        <p:par>
                          <p:cTn id="383" fill="hold">
                            <p:stCondLst>
                              <p:cond delay="0"/>
                            </p:stCondLst>
                            <p:childTnLst>
                              <p:par>
                                <p:cTn id="384" presetID="10" presetClass="entr" presetSubtype="0" fill="hold" grpId="0" nodeType="clickEffect">
                                  <p:stCondLst>
                                    <p:cond delay="0"/>
                                  </p:stCondLst>
                                  <p:childTnLst>
                                    <p:set>
                                      <p:cBhvr>
                                        <p:cTn id="385" dur="1" fill="hold">
                                          <p:stCondLst>
                                            <p:cond delay="0"/>
                                          </p:stCondLst>
                                        </p:cTn>
                                        <p:tgtEl>
                                          <p:spTgt spid="105"/>
                                        </p:tgtEl>
                                        <p:attrNameLst>
                                          <p:attrName>style.visibility</p:attrName>
                                        </p:attrNameLst>
                                      </p:cBhvr>
                                      <p:to>
                                        <p:strVal val="visible"/>
                                      </p:to>
                                    </p:set>
                                    <p:animEffect transition="in" filter="fade">
                                      <p:cBhvr>
                                        <p:cTn id="386" dur="500"/>
                                        <p:tgtEl>
                                          <p:spTgt spid="105"/>
                                        </p:tgtEl>
                                      </p:cBhvr>
                                    </p:animEffect>
                                  </p:childTnLst>
                                </p:cTn>
                              </p:par>
                              <p:par>
                                <p:cTn id="387" presetID="10" presetClass="entr" presetSubtype="0" fill="hold" nodeType="withEffect">
                                  <p:stCondLst>
                                    <p:cond delay="0"/>
                                  </p:stCondLst>
                                  <p:childTnLst>
                                    <p:set>
                                      <p:cBhvr>
                                        <p:cTn id="388" dur="1" fill="hold">
                                          <p:stCondLst>
                                            <p:cond delay="0"/>
                                          </p:stCondLst>
                                        </p:cTn>
                                        <p:tgtEl>
                                          <p:spTgt spid="106"/>
                                        </p:tgtEl>
                                        <p:attrNameLst>
                                          <p:attrName>style.visibility</p:attrName>
                                        </p:attrNameLst>
                                      </p:cBhvr>
                                      <p:to>
                                        <p:strVal val="visible"/>
                                      </p:to>
                                    </p:set>
                                    <p:animEffect transition="in" filter="fade">
                                      <p:cBhvr>
                                        <p:cTn id="389" dur="500"/>
                                        <p:tgtEl>
                                          <p:spTgt spid="106"/>
                                        </p:tgtEl>
                                      </p:cBhvr>
                                    </p:animEffect>
                                  </p:childTnLst>
                                </p:cTn>
                              </p:par>
                            </p:childTnLst>
                          </p:cTn>
                        </p:par>
                      </p:childTnLst>
                    </p:cTn>
                  </p:par>
                  <p:par>
                    <p:cTn id="390" fill="hold">
                      <p:stCondLst>
                        <p:cond delay="indefinite"/>
                      </p:stCondLst>
                      <p:childTnLst>
                        <p:par>
                          <p:cTn id="391" fill="hold">
                            <p:stCondLst>
                              <p:cond delay="0"/>
                            </p:stCondLst>
                            <p:childTnLst>
                              <p:par>
                                <p:cTn id="392" presetID="10" presetClass="entr" presetSubtype="0" fill="hold" grpId="0" nodeType="clickEffect">
                                  <p:stCondLst>
                                    <p:cond delay="0"/>
                                  </p:stCondLst>
                                  <p:childTnLst>
                                    <p:set>
                                      <p:cBhvr>
                                        <p:cTn id="393" dur="1" fill="hold">
                                          <p:stCondLst>
                                            <p:cond delay="0"/>
                                          </p:stCondLst>
                                        </p:cTn>
                                        <p:tgtEl>
                                          <p:spTgt spid="110"/>
                                        </p:tgtEl>
                                        <p:attrNameLst>
                                          <p:attrName>style.visibility</p:attrName>
                                        </p:attrNameLst>
                                      </p:cBhvr>
                                      <p:to>
                                        <p:strVal val="visible"/>
                                      </p:to>
                                    </p:set>
                                    <p:animEffect transition="in" filter="fade">
                                      <p:cBhvr>
                                        <p:cTn id="394" dur="500"/>
                                        <p:tgtEl>
                                          <p:spTgt spid="110"/>
                                        </p:tgtEl>
                                      </p:cBhvr>
                                    </p:animEffect>
                                  </p:childTnLst>
                                </p:cTn>
                              </p:par>
                            </p:childTnLst>
                          </p:cTn>
                        </p:par>
                      </p:childTnLst>
                    </p:cTn>
                  </p:par>
                  <p:par>
                    <p:cTn id="395" fill="hold">
                      <p:stCondLst>
                        <p:cond delay="indefinite"/>
                      </p:stCondLst>
                      <p:childTnLst>
                        <p:par>
                          <p:cTn id="396" fill="hold">
                            <p:stCondLst>
                              <p:cond delay="0"/>
                            </p:stCondLst>
                            <p:childTnLst>
                              <p:par>
                                <p:cTn id="397" presetID="10" presetClass="entr" presetSubtype="0" fill="hold" grpId="0" nodeType="clickEffect">
                                  <p:stCondLst>
                                    <p:cond delay="0"/>
                                  </p:stCondLst>
                                  <p:childTnLst>
                                    <p:set>
                                      <p:cBhvr>
                                        <p:cTn id="398" dur="1" fill="hold">
                                          <p:stCondLst>
                                            <p:cond delay="0"/>
                                          </p:stCondLst>
                                        </p:cTn>
                                        <p:tgtEl>
                                          <p:spTgt spid="112"/>
                                        </p:tgtEl>
                                        <p:attrNameLst>
                                          <p:attrName>style.visibility</p:attrName>
                                        </p:attrNameLst>
                                      </p:cBhvr>
                                      <p:to>
                                        <p:strVal val="visible"/>
                                      </p:to>
                                    </p:set>
                                    <p:animEffect transition="in" filter="fade">
                                      <p:cBhvr>
                                        <p:cTn id="399" dur="500"/>
                                        <p:tgtEl>
                                          <p:spTgt spid="112"/>
                                        </p:tgtEl>
                                      </p:cBhvr>
                                    </p:animEffect>
                                  </p:childTnLst>
                                </p:cTn>
                              </p:par>
                              <p:par>
                                <p:cTn id="400" presetID="10" presetClass="entr" presetSubtype="0" fill="hold" grpId="0" nodeType="withEffect">
                                  <p:stCondLst>
                                    <p:cond delay="0"/>
                                  </p:stCondLst>
                                  <p:childTnLst>
                                    <p:set>
                                      <p:cBhvr>
                                        <p:cTn id="401" dur="1" fill="hold">
                                          <p:stCondLst>
                                            <p:cond delay="0"/>
                                          </p:stCondLst>
                                        </p:cTn>
                                        <p:tgtEl>
                                          <p:spTgt spid="62"/>
                                        </p:tgtEl>
                                        <p:attrNameLst>
                                          <p:attrName>style.visibility</p:attrName>
                                        </p:attrNameLst>
                                      </p:cBhvr>
                                      <p:to>
                                        <p:strVal val="visible"/>
                                      </p:to>
                                    </p:set>
                                    <p:animEffect transition="in" filter="fade">
                                      <p:cBhvr>
                                        <p:cTn id="402" dur="500"/>
                                        <p:tgtEl>
                                          <p:spTgt spid="62"/>
                                        </p:tgtEl>
                                      </p:cBhvr>
                                    </p:animEffect>
                                  </p:childTnLst>
                                </p:cTn>
                              </p:par>
                              <p:par>
                                <p:cTn id="403" presetID="10" presetClass="entr" presetSubtype="0" fill="hold" grpId="0" nodeType="withEffect">
                                  <p:stCondLst>
                                    <p:cond delay="0"/>
                                  </p:stCondLst>
                                  <p:childTnLst>
                                    <p:set>
                                      <p:cBhvr>
                                        <p:cTn id="404" dur="1" fill="hold">
                                          <p:stCondLst>
                                            <p:cond delay="0"/>
                                          </p:stCondLst>
                                        </p:cTn>
                                        <p:tgtEl>
                                          <p:spTgt spid="113"/>
                                        </p:tgtEl>
                                        <p:attrNameLst>
                                          <p:attrName>style.visibility</p:attrName>
                                        </p:attrNameLst>
                                      </p:cBhvr>
                                      <p:to>
                                        <p:strVal val="visible"/>
                                      </p:to>
                                    </p:set>
                                    <p:animEffect transition="in" filter="fade">
                                      <p:cBhvr>
                                        <p:cTn id="405" dur="500"/>
                                        <p:tgtEl>
                                          <p:spTgt spid="113"/>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114"/>
                                        </p:tgtEl>
                                        <p:attrNameLst>
                                          <p:attrName>style.visibility</p:attrName>
                                        </p:attrNameLst>
                                      </p:cBhvr>
                                      <p:to>
                                        <p:strVal val="visible"/>
                                      </p:to>
                                    </p:set>
                                    <p:animEffect transition="in" filter="fade">
                                      <p:cBhvr>
                                        <p:cTn id="408" dur="500"/>
                                        <p:tgtEl>
                                          <p:spTgt spid="114"/>
                                        </p:tgtEl>
                                      </p:cBhvr>
                                    </p:animEffect>
                                  </p:childTnLst>
                                </p:cTn>
                              </p:par>
                              <p:par>
                                <p:cTn id="409" presetID="10" presetClass="entr" presetSubtype="0" fill="hold" grpId="0" nodeType="withEffect">
                                  <p:stCondLst>
                                    <p:cond delay="0"/>
                                  </p:stCondLst>
                                  <p:childTnLst>
                                    <p:set>
                                      <p:cBhvr>
                                        <p:cTn id="410" dur="1" fill="hold">
                                          <p:stCondLst>
                                            <p:cond delay="0"/>
                                          </p:stCondLst>
                                        </p:cTn>
                                        <p:tgtEl>
                                          <p:spTgt spid="47"/>
                                        </p:tgtEl>
                                        <p:attrNameLst>
                                          <p:attrName>style.visibility</p:attrName>
                                        </p:attrNameLst>
                                      </p:cBhvr>
                                      <p:to>
                                        <p:strVal val="visible"/>
                                      </p:to>
                                    </p:set>
                                    <p:animEffect transition="in" filter="fade">
                                      <p:cBhvr>
                                        <p:cTn id="411" dur="500"/>
                                        <p:tgtEl>
                                          <p:spTgt spid="47"/>
                                        </p:tgtEl>
                                      </p:cBhvr>
                                    </p:animEffect>
                                  </p:childTnLst>
                                </p:cTn>
                              </p:par>
                              <p:par>
                                <p:cTn id="412" presetID="10" presetClass="entr" presetSubtype="0" fill="hold" grpId="0" nodeType="withEffect">
                                  <p:stCondLst>
                                    <p:cond delay="0"/>
                                  </p:stCondLst>
                                  <p:childTnLst>
                                    <p:set>
                                      <p:cBhvr>
                                        <p:cTn id="413" dur="1" fill="hold">
                                          <p:stCondLst>
                                            <p:cond delay="0"/>
                                          </p:stCondLst>
                                        </p:cTn>
                                        <p:tgtEl>
                                          <p:spTgt spid="57"/>
                                        </p:tgtEl>
                                        <p:attrNameLst>
                                          <p:attrName>style.visibility</p:attrName>
                                        </p:attrNameLst>
                                      </p:cBhvr>
                                      <p:to>
                                        <p:strVal val="visible"/>
                                      </p:to>
                                    </p:set>
                                    <p:animEffect transition="in" filter="fade">
                                      <p:cBhvr>
                                        <p:cTn id="414" dur="500"/>
                                        <p:tgtEl>
                                          <p:spTgt spid="57"/>
                                        </p:tgtEl>
                                      </p:cBhvr>
                                    </p:animEffect>
                                  </p:childTnLst>
                                </p:cTn>
                              </p:par>
                              <p:par>
                                <p:cTn id="415" presetID="10" presetClass="entr" presetSubtype="0" fill="hold" grpId="0" nodeType="withEffect">
                                  <p:stCondLst>
                                    <p:cond delay="0"/>
                                  </p:stCondLst>
                                  <p:childTnLst>
                                    <p:set>
                                      <p:cBhvr>
                                        <p:cTn id="416" dur="1" fill="hold">
                                          <p:stCondLst>
                                            <p:cond delay="0"/>
                                          </p:stCondLst>
                                        </p:cTn>
                                        <p:tgtEl>
                                          <p:spTgt spid="118"/>
                                        </p:tgtEl>
                                        <p:attrNameLst>
                                          <p:attrName>style.visibility</p:attrName>
                                        </p:attrNameLst>
                                      </p:cBhvr>
                                      <p:to>
                                        <p:strVal val="visible"/>
                                      </p:to>
                                    </p:set>
                                    <p:animEffect transition="in" filter="fade">
                                      <p:cBhvr>
                                        <p:cTn id="417" dur="500"/>
                                        <p:tgtEl>
                                          <p:spTgt spid="118"/>
                                        </p:tgtEl>
                                      </p:cBhvr>
                                    </p:animEffect>
                                  </p:childTnLst>
                                </p:cTn>
                              </p:par>
                              <p:par>
                                <p:cTn id="418" presetID="10" presetClass="entr" presetSubtype="0" fill="hold" grpId="0" nodeType="withEffect">
                                  <p:stCondLst>
                                    <p:cond delay="0"/>
                                  </p:stCondLst>
                                  <p:childTnLst>
                                    <p:set>
                                      <p:cBhvr>
                                        <p:cTn id="419" dur="1" fill="hold">
                                          <p:stCondLst>
                                            <p:cond delay="0"/>
                                          </p:stCondLst>
                                        </p:cTn>
                                        <p:tgtEl>
                                          <p:spTgt spid="117"/>
                                        </p:tgtEl>
                                        <p:attrNameLst>
                                          <p:attrName>style.visibility</p:attrName>
                                        </p:attrNameLst>
                                      </p:cBhvr>
                                      <p:to>
                                        <p:strVal val="visible"/>
                                      </p:to>
                                    </p:set>
                                    <p:animEffect transition="in" filter="fade">
                                      <p:cBhvr>
                                        <p:cTn id="420" dur="500"/>
                                        <p:tgtEl>
                                          <p:spTgt spid="117"/>
                                        </p:tgtEl>
                                      </p:cBhvr>
                                    </p:animEffect>
                                  </p:childTnLst>
                                </p:cTn>
                              </p:par>
                              <p:par>
                                <p:cTn id="421" presetID="10" presetClass="entr" presetSubtype="0" fill="hold" grpId="0" nodeType="withEffect">
                                  <p:stCondLst>
                                    <p:cond delay="0"/>
                                  </p:stCondLst>
                                  <p:childTnLst>
                                    <p:set>
                                      <p:cBhvr>
                                        <p:cTn id="422" dur="1" fill="hold">
                                          <p:stCondLst>
                                            <p:cond delay="0"/>
                                          </p:stCondLst>
                                        </p:cTn>
                                        <p:tgtEl>
                                          <p:spTgt spid="116"/>
                                        </p:tgtEl>
                                        <p:attrNameLst>
                                          <p:attrName>style.visibility</p:attrName>
                                        </p:attrNameLst>
                                      </p:cBhvr>
                                      <p:to>
                                        <p:strVal val="visible"/>
                                      </p:to>
                                    </p:set>
                                    <p:animEffect transition="in" filter="fade">
                                      <p:cBhvr>
                                        <p:cTn id="423" dur="500"/>
                                        <p:tgtEl>
                                          <p:spTgt spid="116"/>
                                        </p:tgtEl>
                                      </p:cBhvr>
                                    </p:animEffect>
                                  </p:childTnLst>
                                </p:cTn>
                              </p:par>
                              <p:par>
                                <p:cTn id="424" presetID="10" presetClass="entr" presetSubtype="0" fill="hold" grpId="0" nodeType="withEffect">
                                  <p:stCondLst>
                                    <p:cond delay="0"/>
                                  </p:stCondLst>
                                  <p:childTnLst>
                                    <p:set>
                                      <p:cBhvr>
                                        <p:cTn id="425" dur="1" fill="hold">
                                          <p:stCondLst>
                                            <p:cond delay="0"/>
                                          </p:stCondLst>
                                        </p:cTn>
                                        <p:tgtEl>
                                          <p:spTgt spid="115"/>
                                        </p:tgtEl>
                                        <p:attrNameLst>
                                          <p:attrName>style.visibility</p:attrName>
                                        </p:attrNameLst>
                                      </p:cBhvr>
                                      <p:to>
                                        <p:strVal val="visible"/>
                                      </p:to>
                                    </p:set>
                                    <p:animEffect transition="in" filter="fade">
                                      <p:cBhvr>
                                        <p:cTn id="426" dur="500"/>
                                        <p:tgtEl>
                                          <p:spTgt spid="115"/>
                                        </p:tgtEl>
                                      </p:cBhvr>
                                    </p:animEffect>
                                  </p:childTnLst>
                                </p:cTn>
                              </p:par>
                            </p:childTnLst>
                          </p:cTn>
                        </p:par>
                      </p:childTnLst>
                    </p:cTn>
                  </p:par>
                  <p:par>
                    <p:cTn id="427" fill="hold">
                      <p:stCondLst>
                        <p:cond delay="indefinite"/>
                      </p:stCondLst>
                      <p:childTnLst>
                        <p:par>
                          <p:cTn id="428" fill="hold">
                            <p:stCondLst>
                              <p:cond delay="0"/>
                            </p:stCondLst>
                            <p:childTnLst>
                              <p:par>
                                <p:cTn id="429" presetID="10" presetClass="entr" presetSubtype="0" fill="hold" grpId="0" nodeType="clickEffect">
                                  <p:stCondLst>
                                    <p:cond delay="0"/>
                                  </p:stCondLst>
                                  <p:childTnLst>
                                    <p:set>
                                      <p:cBhvr>
                                        <p:cTn id="430" dur="1" fill="hold">
                                          <p:stCondLst>
                                            <p:cond delay="0"/>
                                          </p:stCondLst>
                                        </p:cTn>
                                        <p:tgtEl>
                                          <p:spTgt spid="91"/>
                                        </p:tgtEl>
                                        <p:attrNameLst>
                                          <p:attrName>style.visibility</p:attrName>
                                        </p:attrNameLst>
                                      </p:cBhvr>
                                      <p:to>
                                        <p:strVal val="visible"/>
                                      </p:to>
                                    </p:set>
                                    <p:animEffect transition="in" filter="fade">
                                      <p:cBhvr>
                                        <p:cTn id="431" dur="500"/>
                                        <p:tgtEl>
                                          <p:spTgt spid="91"/>
                                        </p:tgtEl>
                                      </p:cBhvr>
                                    </p:animEffect>
                                  </p:childTnLst>
                                </p:cTn>
                              </p:par>
                              <p:par>
                                <p:cTn id="432" presetID="10" presetClass="entr" presetSubtype="0" fill="hold" grpId="0" nodeType="withEffect">
                                  <p:stCondLst>
                                    <p:cond delay="0"/>
                                  </p:stCondLst>
                                  <p:childTnLst>
                                    <p:set>
                                      <p:cBhvr>
                                        <p:cTn id="433" dur="1" fill="hold">
                                          <p:stCondLst>
                                            <p:cond delay="0"/>
                                          </p:stCondLst>
                                        </p:cTn>
                                        <p:tgtEl>
                                          <p:spTgt spid="99"/>
                                        </p:tgtEl>
                                        <p:attrNameLst>
                                          <p:attrName>style.visibility</p:attrName>
                                        </p:attrNameLst>
                                      </p:cBhvr>
                                      <p:to>
                                        <p:strVal val="visible"/>
                                      </p:to>
                                    </p:set>
                                    <p:animEffect transition="in" filter="fade">
                                      <p:cBhvr>
                                        <p:cTn id="434" dur="500"/>
                                        <p:tgtEl>
                                          <p:spTgt spid="99"/>
                                        </p:tgtEl>
                                      </p:cBhvr>
                                    </p:animEffect>
                                  </p:childTnLst>
                                </p:cTn>
                              </p:par>
                            </p:childTnLst>
                          </p:cTn>
                        </p:par>
                      </p:childTnLst>
                    </p:cTn>
                  </p:par>
                  <p:par>
                    <p:cTn id="435" fill="hold">
                      <p:stCondLst>
                        <p:cond delay="indefinite"/>
                      </p:stCondLst>
                      <p:childTnLst>
                        <p:par>
                          <p:cTn id="436" fill="hold">
                            <p:stCondLst>
                              <p:cond delay="0"/>
                            </p:stCondLst>
                            <p:childTnLst>
                              <p:par>
                                <p:cTn id="437" presetID="10" presetClass="exit" presetSubtype="0" fill="hold" grpId="1" nodeType="clickEffect">
                                  <p:stCondLst>
                                    <p:cond delay="0"/>
                                  </p:stCondLst>
                                  <p:childTnLst>
                                    <p:animEffect transition="out" filter="fade">
                                      <p:cBhvr>
                                        <p:cTn id="438" dur="500"/>
                                        <p:tgtEl>
                                          <p:spTgt spid="112"/>
                                        </p:tgtEl>
                                      </p:cBhvr>
                                    </p:animEffect>
                                    <p:set>
                                      <p:cBhvr>
                                        <p:cTn id="439" dur="1" fill="hold">
                                          <p:stCondLst>
                                            <p:cond delay="499"/>
                                          </p:stCondLst>
                                        </p:cTn>
                                        <p:tgtEl>
                                          <p:spTgt spid="112"/>
                                        </p:tgtEl>
                                        <p:attrNameLst>
                                          <p:attrName>style.visibility</p:attrName>
                                        </p:attrNameLst>
                                      </p:cBhvr>
                                      <p:to>
                                        <p:strVal val="hidden"/>
                                      </p:to>
                                    </p:set>
                                  </p:childTnLst>
                                </p:cTn>
                              </p:par>
                              <p:par>
                                <p:cTn id="440" presetID="10" presetClass="exit" presetSubtype="0" fill="hold" grpId="1" nodeType="withEffect">
                                  <p:stCondLst>
                                    <p:cond delay="0"/>
                                  </p:stCondLst>
                                  <p:childTnLst>
                                    <p:animEffect transition="out" filter="fade">
                                      <p:cBhvr>
                                        <p:cTn id="441" dur="500"/>
                                        <p:tgtEl>
                                          <p:spTgt spid="62"/>
                                        </p:tgtEl>
                                      </p:cBhvr>
                                    </p:animEffect>
                                    <p:set>
                                      <p:cBhvr>
                                        <p:cTn id="442" dur="1" fill="hold">
                                          <p:stCondLst>
                                            <p:cond delay="499"/>
                                          </p:stCondLst>
                                        </p:cTn>
                                        <p:tgtEl>
                                          <p:spTgt spid="62"/>
                                        </p:tgtEl>
                                        <p:attrNameLst>
                                          <p:attrName>style.visibility</p:attrName>
                                        </p:attrNameLst>
                                      </p:cBhvr>
                                      <p:to>
                                        <p:strVal val="hidden"/>
                                      </p:to>
                                    </p:set>
                                  </p:childTnLst>
                                </p:cTn>
                              </p:par>
                              <p:par>
                                <p:cTn id="443" presetID="10" presetClass="exit" presetSubtype="0" fill="hold" grpId="1" nodeType="withEffect">
                                  <p:stCondLst>
                                    <p:cond delay="0"/>
                                  </p:stCondLst>
                                  <p:childTnLst>
                                    <p:animEffect transition="out" filter="fade">
                                      <p:cBhvr>
                                        <p:cTn id="444" dur="500"/>
                                        <p:tgtEl>
                                          <p:spTgt spid="113"/>
                                        </p:tgtEl>
                                      </p:cBhvr>
                                    </p:animEffect>
                                    <p:set>
                                      <p:cBhvr>
                                        <p:cTn id="445" dur="1" fill="hold">
                                          <p:stCondLst>
                                            <p:cond delay="499"/>
                                          </p:stCondLst>
                                        </p:cTn>
                                        <p:tgtEl>
                                          <p:spTgt spid="113"/>
                                        </p:tgtEl>
                                        <p:attrNameLst>
                                          <p:attrName>style.visibility</p:attrName>
                                        </p:attrNameLst>
                                      </p:cBhvr>
                                      <p:to>
                                        <p:strVal val="hidden"/>
                                      </p:to>
                                    </p:set>
                                  </p:childTnLst>
                                </p:cTn>
                              </p:par>
                              <p:par>
                                <p:cTn id="446" presetID="10" presetClass="exit" presetSubtype="0" fill="hold" grpId="1" nodeType="withEffect">
                                  <p:stCondLst>
                                    <p:cond delay="0"/>
                                  </p:stCondLst>
                                  <p:childTnLst>
                                    <p:animEffect transition="out" filter="fade">
                                      <p:cBhvr>
                                        <p:cTn id="447" dur="500"/>
                                        <p:tgtEl>
                                          <p:spTgt spid="114"/>
                                        </p:tgtEl>
                                      </p:cBhvr>
                                    </p:animEffect>
                                    <p:set>
                                      <p:cBhvr>
                                        <p:cTn id="448" dur="1" fill="hold">
                                          <p:stCondLst>
                                            <p:cond delay="499"/>
                                          </p:stCondLst>
                                        </p:cTn>
                                        <p:tgtEl>
                                          <p:spTgt spid="114"/>
                                        </p:tgtEl>
                                        <p:attrNameLst>
                                          <p:attrName>style.visibility</p:attrName>
                                        </p:attrNameLst>
                                      </p:cBhvr>
                                      <p:to>
                                        <p:strVal val="hidden"/>
                                      </p:to>
                                    </p:set>
                                  </p:childTnLst>
                                </p:cTn>
                              </p:par>
                              <p:par>
                                <p:cTn id="449" presetID="10" presetClass="exit" presetSubtype="0" fill="hold" grpId="1" nodeType="withEffect">
                                  <p:stCondLst>
                                    <p:cond delay="0"/>
                                  </p:stCondLst>
                                  <p:childTnLst>
                                    <p:animEffect transition="out" filter="fade">
                                      <p:cBhvr>
                                        <p:cTn id="450" dur="500"/>
                                        <p:tgtEl>
                                          <p:spTgt spid="47"/>
                                        </p:tgtEl>
                                      </p:cBhvr>
                                    </p:animEffect>
                                    <p:set>
                                      <p:cBhvr>
                                        <p:cTn id="451" dur="1" fill="hold">
                                          <p:stCondLst>
                                            <p:cond delay="499"/>
                                          </p:stCondLst>
                                        </p:cTn>
                                        <p:tgtEl>
                                          <p:spTgt spid="47"/>
                                        </p:tgtEl>
                                        <p:attrNameLst>
                                          <p:attrName>style.visibility</p:attrName>
                                        </p:attrNameLst>
                                      </p:cBhvr>
                                      <p:to>
                                        <p:strVal val="hidden"/>
                                      </p:to>
                                    </p:set>
                                  </p:childTnLst>
                                </p:cTn>
                              </p:par>
                              <p:par>
                                <p:cTn id="452" presetID="10" presetClass="exit" presetSubtype="0" fill="hold" grpId="1" nodeType="withEffect">
                                  <p:stCondLst>
                                    <p:cond delay="0"/>
                                  </p:stCondLst>
                                  <p:childTnLst>
                                    <p:animEffect transition="out" filter="fade">
                                      <p:cBhvr>
                                        <p:cTn id="453" dur="500"/>
                                        <p:tgtEl>
                                          <p:spTgt spid="57"/>
                                        </p:tgtEl>
                                      </p:cBhvr>
                                    </p:animEffect>
                                    <p:set>
                                      <p:cBhvr>
                                        <p:cTn id="454" dur="1" fill="hold">
                                          <p:stCondLst>
                                            <p:cond delay="499"/>
                                          </p:stCondLst>
                                        </p:cTn>
                                        <p:tgtEl>
                                          <p:spTgt spid="57"/>
                                        </p:tgtEl>
                                        <p:attrNameLst>
                                          <p:attrName>style.visibility</p:attrName>
                                        </p:attrNameLst>
                                      </p:cBhvr>
                                      <p:to>
                                        <p:strVal val="hidden"/>
                                      </p:to>
                                    </p:set>
                                  </p:childTnLst>
                                </p:cTn>
                              </p:par>
                              <p:par>
                                <p:cTn id="455" presetID="10" presetClass="exit" presetSubtype="0" fill="hold" grpId="1" nodeType="withEffect">
                                  <p:stCondLst>
                                    <p:cond delay="0"/>
                                  </p:stCondLst>
                                  <p:childTnLst>
                                    <p:animEffect transition="out" filter="fade">
                                      <p:cBhvr>
                                        <p:cTn id="456" dur="500"/>
                                        <p:tgtEl>
                                          <p:spTgt spid="118"/>
                                        </p:tgtEl>
                                      </p:cBhvr>
                                    </p:animEffect>
                                    <p:set>
                                      <p:cBhvr>
                                        <p:cTn id="457" dur="1" fill="hold">
                                          <p:stCondLst>
                                            <p:cond delay="499"/>
                                          </p:stCondLst>
                                        </p:cTn>
                                        <p:tgtEl>
                                          <p:spTgt spid="118"/>
                                        </p:tgtEl>
                                        <p:attrNameLst>
                                          <p:attrName>style.visibility</p:attrName>
                                        </p:attrNameLst>
                                      </p:cBhvr>
                                      <p:to>
                                        <p:strVal val="hidden"/>
                                      </p:to>
                                    </p:set>
                                  </p:childTnLst>
                                </p:cTn>
                              </p:par>
                              <p:par>
                                <p:cTn id="458" presetID="10" presetClass="exit" presetSubtype="0" fill="hold" grpId="1" nodeType="withEffect">
                                  <p:stCondLst>
                                    <p:cond delay="0"/>
                                  </p:stCondLst>
                                  <p:childTnLst>
                                    <p:animEffect transition="out" filter="fade">
                                      <p:cBhvr>
                                        <p:cTn id="459" dur="500"/>
                                        <p:tgtEl>
                                          <p:spTgt spid="117"/>
                                        </p:tgtEl>
                                      </p:cBhvr>
                                    </p:animEffect>
                                    <p:set>
                                      <p:cBhvr>
                                        <p:cTn id="460" dur="1" fill="hold">
                                          <p:stCondLst>
                                            <p:cond delay="499"/>
                                          </p:stCondLst>
                                        </p:cTn>
                                        <p:tgtEl>
                                          <p:spTgt spid="117"/>
                                        </p:tgtEl>
                                        <p:attrNameLst>
                                          <p:attrName>style.visibility</p:attrName>
                                        </p:attrNameLst>
                                      </p:cBhvr>
                                      <p:to>
                                        <p:strVal val="hidden"/>
                                      </p:to>
                                    </p:set>
                                  </p:childTnLst>
                                </p:cTn>
                              </p:par>
                              <p:par>
                                <p:cTn id="461" presetID="10" presetClass="exit" presetSubtype="0" fill="hold" grpId="1" nodeType="withEffect">
                                  <p:stCondLst>
                                    <p:cond delay="0"/>
                                  </p:stCondLst>
                                  <p:childTnLst>
                                    <p:animEffect transition="out" filter="fade">
                                      <p:cBhvr>
                                        <p:cTn id="462" dur="500"/>
                                        <p:tgtEl>
                                          <p:spTgt spid="116"/>
                                        </p:tgtEl>
                                      </p:cBhvr>
                                    </p:animEffect>
                                    <p:set>
                                      <p:cBhvr>
                                        <p:cTn id="463" dur="1" fill="hold">
                                          <p:stCondLst>
                                            <p:cond delay="499"/>
                                          </p:stCondLst>
                                        </p:cTn>
                                        <p:tgtEl>
                                          <p:spTgt spid="116"/>
                                        </p:tgtEl>
                                        <p:attrNameLst>
                                          <p:attrName>style.visibility</p:attrName>
                                        </p:attrNameLst>
                                      </p:cBhvr>
                                      <p:to>
                                        <p:strVal val="hidden"/>
                                      </p:to>
                                    </p:set>
                                  </p:childTnLst>
                                </p:cTn>
                              </p:par>
                              <p:par>
                                <p:cTn id="464" presetID="10" presetClass="exit" presetSubtype="0" fill="hold" grpId="1" nodeType="withEffect">
                                  <p:stCondLst>
                                    <p:cond delay="0"/>
                                  </p:stCondLst>
                                  <p:childTnLst>
                                    <p:animEffect transition="out" filter="fade">
                                      <p:cBhvr>
                                        <p:cTn id="465" dur="500"/>
                                        <p:tgtEl>
                                          <p:spTgt spid="115"/>
                                        </p:tgtEl>
                                      </p:cBhvr>
                                    </p:animEffect>
                                    <p:set>
                                      <p:cBhvr>
                                        <p:cTn id="466" dur="1" fill="hold">
                                          <p:stCondLst>
                                            <p:cond delay="499"/>
                                          </p:stCondLst>
                                        </p:cTn>
                                        <p:tgtEl>
                                          <p:spTgt spid="115"/>
                                        </p:tgtEl>
                                        <p:attrNameLst>
                                          <p:attrName>style.visibility</p:attrName>
                                        </p:attrNameLst>
                                      </p:cBhvr>
                                      <p:to>
                                        <p:strVal val="hidden"/>
                                      </p:to>
                                    </p:set>
                                  </p:childTnLst>
                                </p:cTn>
                              </p:par>
                              <p:par>
                                <p:cTn id="467" presetID="10" presetClass="exit" presetSubtype="0" fill="hold" grpId="1" nodeType="withEffect">
                                  <p:stCondLst>
                                    <p:cond delay="0"/>
                                  </p:stCondLst>
                                  <p:childTnLst>
                                    <p:animEffect transition="out" filter="fade">
                                      <p:cBhvr>
                                        <p:cTn id="468" dur="500"/>
                                        <p:tgtEl>
                                          <p:spTgt spid="110"/>
                                        </p:tgtEl>
                                      </p:cBhvr>
                                    </p:animEffect>
                                    <p:set>
                                      <p:cBhvr>
                                        <p:cTn id="469" dur="1" fill="hold">
                                          <p:stCondLst>
                                            <p:cond delay="499"/>
                                          </p:stCondLst>
                                        </p:cTn>
                                        <p:tgtEl>
                                          <p:spTgt spid="110"/>
                                        </p:tgtEl>
                                        <p:attrNameLst>
                                          <p:attrName>style.visibility</p:attrName>
                                        </p:attrNameLst>
                                      </p:cBhvr>
                                      <p:to>
                                        <p:strVal val="hidden"/>
                                      </p:to>
                                    </p:set>
                                  </p:childTnLst>
                                </p:cTn>
                              </p:par>
                            </p:childTnLst>
                          </p:cTn>
                        </p:par>
                      </p:childTnLst>
                    </p:cTn>
                  </p:par>
                  <p:par>
                    <p:cTn id="470" fill="hold">
                      <p:stCondLst>
                        <p:cond delay="indefinite"/>
                      </p:stCondLst>
                      <p:childTnLst>
                        <p:par>
                          <p:cTn id="471" fill="hold">
                            <p:stCondLst>
                              <p:cond delay="0"/>
                            </p:stCondLst>
                            <p:childTnLst>
                              <p:par>
                                <p:cTn id="472" presetID="10" presetClass="entr" presetSubtype="0" fill="hold" grpId="0" nodeType="clickEffect">
                                  <p:stCondLst>
                                    <p:cond delay="0"/>
                                  </p:stCondLst>
                                  <p:childTnLst>
                                    <p:set>
                                      <p:cBhvr>
                                        <p:cTn id="473" dur="1" fill="hold">
                                          <p:stCondLst>
                                            <p:cond delay="0"/>
                                          </p:stCondLst>
                                        </p:cTn>
                                        <p:tgtEl>
                                          <p:spTgt spid="111"/>
                                        </p:tgtEl>
                                        <p:attrNameLst>
                                          <p:attrName>style.visibility</p:attrName>
                                        </p:attrNameLst>
                                      </p:cBhvr>
                                      <p:to>
                                        <p:strVal val="visible"/>
                                      </p:to>
                                    </p:set>
                                    <p:animEffect transition="in" filter="fade">
                                      <p:cBhvr>
                                        <p:cTn id="474" dur="500"/>
                                        <p:tgtEl>
                                          <p:spTgt spid="111"/>
                                        </p:tgtEl>
                                      </p:cBhvr>
                                    </p:animEffect>
                                  </p:childTnLst>
                                </p:cTn>
                              </p:par>
                            </p:childTnLst>
                          </p:cTn>
                        </p:par>
                      </p:childTnLst>
                    </p:cTn>
                  </p:par>
                  <p:par>
                    <p:cTn id="475" fill="hold">
                      <p:stCondLst>
                        <p:cond delay="indefinite"/>
                      </p:stCondLst>
                      <p:childTnLst>
                        <p:par>
                          <p:cTn id="476" fill="hold">
                            <p:stCondLst>
                              <p:cond delay="0"/>
                            </p:stCondLst>
                            <p:childTnLst>
                              <p:par>
                                <p:cTn id="477" presetID="10" presetClass="entr" presetSubtype="0" fill="hold" grpId="2" nodeType="clickEffect">
                                  <p:stCondLst>
                                    <p:cond delay="0"/>
                                  </p:stCondLst>
                                  <p:childTnLst>
                                    <p:set>
                                      <p:cBhvr>
                                        <p:cTn id="478" dur="1" fill="hold">
                                          <p:stCondLst>
                                            <p:cond delay="0"/>
                                          </p:stCondLst>
                                        </p:cTn>
                                        <p:tgtEl>
                                          <p:spTgt spid="59"/>
                                        </p:tgtEl>
                                        <p:attrNameLst>
                                          <p:attrName>style.visibility</p:attrName>
                                        </p:attrNameLst>
                                      </p:cBhvr>
                                      <p:to>
                                        <p:strVal val="visible"/>
                                      </p:to>
                                    </p:set>
                                    <p:animEffect transition="in" filter="fade">
                                      <p:cBhvr>
                                        <p:cTn id="479" dur="500"/>
                                        <p:tgtEl>
                                          <p:spTgt spid="59"/>
                                        </p:tgtEl>
                                      </p:cBhvr>
                                    </p:animEffect>
                                  </p:childTnLst>
                                </p:cTn>
                              </p:par>
                              <p:par>
                                <p:cTn id="480" presetID="10" presetClass="entr" presetSubtype="0" fill="hold" grpId="2" nodeType="withEffect">
                                  <p:stCondLst>
                                    <p:cond delay="0"/>
                                  </p:stCondLst>
                                  <p:childTnLst>
                                    <p:set>
                                      <p:cBhvr>
                                        <p:cTn id="481" dur="1" fill="hold">
                                          <p:stCondLst>
                                            <p:cond delay="0"/>
                                          </p:stCondLst>
                                        </p:cTn>
                                        <p:tgtEl>
                                          <p:spTgt spid="49"/>
                                        </p:tgtEl>
                                        <p:attrNameLst>
                                          <p:attrName>style.visibility</p:attrName>
                                        </p:attrNameLst>
                                      </p:cBhvr>
                                      <p:to>
                                        <p:strVal val="visible"/>
                                      </p:to>
                                    </p:set>
                                    <p:animEffect transition="in" filter="fade">
                                      <p:cBhvr>
                                        <p:cTn id="482" dur="500"/>
                                        <p:tgtEl>
                                          <p:spTgt spid="49"/>
                                        </p:tgtEl>
                                      </p:cBhvr>
                                    </p:animEffect>
                                  </p:childTnLst>
                                </p:cTn>
                              </p:par>
                              <p:par>
                                <p:cTn id="483" presetID="10" presetClass="entr" presetSubtype="0" fill="hold" grpId="2" nodeType="withEffect">
                                  <p:stCondLst>
                                    <p:cond delay="0"/>
                                  </p:stCondLst>
                                  <p:childTnLst>
                                    <p:set>
                                      <p:cBhvr>
                                        <p:cTn id="484" dur="1" fill="hold">
                                          <p:stCondLst>
                                            <p:cond delay="0"/>
                                          </p:stCondLst>
                                        </p:cTn>
                                        <p:tgtEl>
                                          <p:spTgt spid="61"/>
                                        </p:tgtEl>
                                        <p:attrNameLst>
                                          <p:attrName>style.visibility</p:attrName>
                                        </p:attrNameLst>
                                      </p:cBhvr>
                                      <p:to>
                                        <p:strVal val="visible"/>
                                      </p:to>
                                    </p:set>
                                    <p:animEffect transition="in" filter="fade">
                                      <p:cBhvr>
                                        <p:cTn id="485" dur="500"/>
                                        <p:tgtEl>
                                          <p:spTgt spid="61"/>
                                        </p:tgtEl>
                                      </p:cBhvr>
                                    </p:animEffect>
                                  </p:childTnLst>
                                </p:cTn>
                              </p:par>
                              <p:par>
                                <p:cTn id="486" presetID="10" presetClass="entr" presetSubtype="0" fill="hold" grpId="2" nodeType="withEffect">
                                  <p:stCondLst>
                                    <p:cond delay="0"/>
                                  </p:stCondLst>
                                  <p:childTnLst>
                                    <p:set>
                                      <p:cBhvr>
                                        <p:cTn id="487" dur="1" fill="hold">
                                          <p:stCondLst>
                                            <p:cond delay="0"/>
                                          </p:stCondLst>
                                        </p:cTn>
                                        <p:tgtEl>
                                          <p:spTgt spid="112"/>
                                        </p:tgtEl>
                                        <p:attrNameLst>
                                          <p:attrName>style.visibility</p:attrName>
                                        </p:attrNameLst>
                                      </p:cBhvr>
                                      <p:to>
                                        <p:strVal val="visible"/>
                                      </p:to>
                                    </p:set>
                                    <p:animEffect transition="in" filter="fade">
                                      <p:cBhvr>
                                        <p:cTn id="488" dur="500"/>
                                        <p:tgtEl>
                                          <p:spTgt spid="112"/>
                                        </p:tgtEl>
                                      </p:cBhvr>
                                    </p:animEffect>
                                  </p:childTnLst>
                                </p:cTn>
                              </p:par>
                              <p:par>
                                <p:cTn id="489" presetID="10" presetClass="entr" presetSubtype="0" fill="hold" grpId="2" nodeType="withEffect">
                                  <p:stCondLst>
                                    <p:cond delay="0"/>
                                  </p:stCondLst>
                                  <p:childTnLst>
                                    <p:set>
                                      <p:cBhvr>
                                        <p:cTn id="490" dur="1" fill="hold">
                                          <p:stCondLst>
                                            <p:cond delay="0"/>
                                          </p:stCondLst>
                                        </p:cTn>
                                        <p:tgtEl>
                                          <p:spTgt spid="113"/>
                                        </p:tgtEl>
                                        <p:attrNameLst>
                                          <p:attrName>style.visibility</p:attrName>
                                        </p:attrNameLst>
                                      </p:cBhvr>
                                      <p:to>
                                        <p:strVal val="visible"/>
                                      </p:to>
                                    </p:set>
                                    <p:animEffect transition="in" filter="fade">
                                      <p:cBhvr>
                                        <p:cTn id="491" dur="500"/>
                                        <p:tgtEl>
                                          <p:spTgt spid="113"/>
                                        </p:tgtEl>
                                      </p:cBhvr>
                                    </p:animEffect>
                                  </p:childTnLst>
                                </p:cTn>
                              </p:par>
                              <p:par>
                                <p:cTn id="492" presetID="10" presetClass="entr" presetSubtype="0" fill="hold" grpId="2" nodeType="withEffect">
                                  <p:stCondLst>
                                    <p:cond delay="0"/>
                                  </p:stCondLst>
                                  <p:childTnLst>
                                    <p:set>
                                      <p:cBhvr>
                                        <p:cTn id="493" dur="1" fill="hold">
                                          <p:stCondLst>
                                            <p:cond delay="0"/>
                                          </p:stCondLst>
                                        </p:cTn>
                                        <p:tgtEl>
                                          <p:spTgt spid="114"/>
                                        </p:tgtEl>
                                        <p:attrNameLst>
                                          <p:attrName>style.visibility</p:attrName>
                                        </p:attrNameLst>
                                      </p:cBhvr>
                                      <p:to>
                                        <p:strVal val="visible"/>
                                      </p:to>
                                    </p:set>
                                    <p:animEffect transition="in" filter="fade">
                                      <p:cBhvr>
                                        <p:cTn id="494" dur="500"/>
                                        <p:tgtEl>
                                          <p:spTgt spid="114"/>
                                        </p:tgtEl>
                                      </p:cBhvr>
                                    </p:animEffect>
                                  </p:childTnLst>
                                </p:cTn>
                              </p:par>
                              <p:par>
                                <p:cTn id="495" presetID="10" presetClass="entr" presetSubtype="0" fill="hold" grpId="2" nodeType="withEffect">
                                  <p:stCondLst>
                                    <p:cond delay="0"/>
                                  </p:stCondLst>
                                  <p:childTnLst>
                                    <p:set>
                                      <p:cBhvr>
                                        <p:cTn id="496" dur="1" fill="hold">
                                          <p:stCondLst>
                                            <p:cond delay="0"/>
                                          </p:stCondLst>
                                        </p:cTn>
                                        <p:tgtEl>
                                          <p:spTgt spid="47"/>
                                        </p:tgtEl>
                                        <p:attrNameLst>
                                          <p:attrName>style.visibility</p:attrName>
                                        </p:attrNameLst>
                                      </p:cBhvr>
                                      <p:to>
                                        <p:strVal val="visible"/>
                                      </p:to>
                                    </p:set>
                                    <p:animEffect transition="in" filter="fade">
                                      <p:cBhvr>
                                        <p:cTn id="497" dur="500"/>
                                        <p:tgtEl>
                                          <p:spTgt spid="47"/>
                                        </p:tgtEl>
                                      </p:cBhvr>
                                    </p:animEffect>
                                  </p:childTnLst>
                                </p:cTn>
                              </p:par>
                              <p:par>
                                <p:cTn id="498" presetID="10" presetClass="entr" presetSubtype="0" fill="hold" grpId="0" nodeType="withEffect">
                                  <p:stCondLst>
                                    <p:cond delay="0"/>
                                  </p:stCondLst>
                                  <p:childTnLst>
                                    <p:set>
                                      <p:cBhvr>
                                        <p:cTn id="499" dur="1" fill="hold">
                                          <p:stCondLst>
                                            <p:cond delay="0"/>
                                          </p:stCondLst>
                                        </p:cTn>
                                        <p:tgtEl>
                                          <p:spTgt spid="82"/>
                                        </p:tgtEl>
                                        <p:attrNameLst>
                                          <p:attrName>style.visibility</p:attrName>
                                        </p:attrNameLst>
                                      </p:cBhvr>
                                      <p:to>
                                        <p:strVal val="visible"/>
                                      </p:to>
                                    </p:set>
                                    <p:animEffect transition="in" filter="fade">
                                      <p:cBhvr>
                                        <p:cTn id="500" dur="500"/>
                                        <p:tgtEl>
                                          <p:spTgt spid="82"/>
                                        </p:tgtEl>
                                      </p:cBhvr>
                                    </p:animEffect>
                                  </p:childTnLst>
                                </p:cTn>
                              </p:par>
                            </p:childTnLst>
                          </p:cTn>
                        </p:par>
                      </p:childTnLst>
                    </p:cTn>
                  </p:par>
                  <p:par>
                    <p:cTn id="501" fill="hold">
                      <p:stCondLst>
                        <p:cond delay="indefinite"/>
                      </p:stCondLst>
                      <p:childTnLst>
                        <p:par>
                          <p:cTn id="502" fill="hold">
                            <p:stCondLst>
                              <p:cond delay="0"/>
                            </p:stCondLst>
                            <p:childTnLst>
                              <p:par>
                                <p:cTn id="503" presetID="10" presetClass="entr" presetSubtype="0" fill="hold" grpId="0" nodeType="clickEffect">
                                  <p:stCondLst>
                                    <p:cond delay="0"/>
                                  </p:stCondLst>
                                  <p:childTnLst>
                                    <p:set>
                                      <p:cBhvr>
                                        <p:cTn id="504" dur="1" fill="hold">
                                          <p:stCondLst>
                                            <p:cond delay="0"/>
                                          </p:stCondLst>
                                        </p:cTn>
                                        <p:tgtEl>
                                          <p:spTgt spid="120"/>
                                        </p:tgtEl>
                                        <p:attrNameLst>
                                          <p:attrName>style.visibility</p:attrName>
                                        </p:attrNameLst>
                                      </p:cBhvr>
                                      <p:to>
                                        <p:strVal val="visible"/>
                                      </p:to>
                                    </p:set>
                                    <p:animEffect transition="in" filter="fade">
                                      <p:cBhvr>
                                        <p:cTn id="505" dur="500"/>
                                        <p:tgtEl>
                                          <p:spTgt spid="120"/>
                                        </p:tgtEl>
                                      </p:cBhvr>
                                    </p:animEffect>
                                  </p:childTnLst>
                                </p:cTn>
                              </p:par>
                              <p:par>
                                <p:cTn id="506" presetID="10" presetClass="entr" presetSubtype="0" fill="hold" grpId="0" nodeType="withEffect">
                                  <p:stCondLst>
                                    <p:cond delay="0"/>
                                  </p:stCondLst>
                                  <p:childTnLst>
                                    <p:set>
                                      <p:cBhvr>
                                        <p:cTn id="507" dur="1" fill="hold">
                                          <p:stCondLst>
                                            <p:cond delay="0"/>
                                          </p:stCondLst>
                                        </p:cTn>
                                        <p:tgtEl>
                                          <p:spTgt spid="119"/>
                                        </p:tgtEl>
                                        <p:attrNameLst>
                                          <p:attrName>style.visibility</p:attrName>
                                        </p:attrNameLst>
                                      </p:cBhvr>
                                      <p:to>
                                        <p:strVal val="visible"/>
                                      </p:to>
                                    </p:set>
                                    <p:animEffect transition="in" filter="fade">
                                      <p:cBhvr>
                                        <p:cTn id="508" dur="500"/>
                                        <p:tgtEl>
                                          <p:spTgt spid="119"/>
                                        </p:tgtEl>
                                      </p:cBhvr>
                                    </p:animEffect>
                                  </p:childTnLst>
                                </p:cTn>
                              </p:par>
                            </p:childTnLst>
                          </p:cTn>
                        </p:par>
                      </p:childTnLst>
                    </p:cTn>
                  </p:par>
                  <p:par>
                    <p:cTn id="509" fill="hold">
                      <p:stCondLst>
                        <p:cond delay="indefinite"/>
                      </p:stCondLst>
                      <p:childTnLst>
                        <p:par>
                          <p:cTn id="510" fill="hold">
                            <p:stCondLst>
                              <p:cond delay="0"/>
                            </p:stCondLst>
                            <p:childTnLst>
                              <p:par>
                                <p:cTn id="511" presetID="10" presetClass="exit" presetSubtype="0" fill="hold" grpId="3" nodeType="clickEffect">
                                  <p:stCondLst>
                                    <p:cond delay="0"/>
                                  </p:stCondLst>
                                  <p:childTnLst>
                                    <p:animEffect transition="out" filter="fade">
                                      <p:cBhvr>
                                        <p:cTn id="512" dur="500"/>
                                        <p:tgtEl>
                                          <p:spTgt spid="59"/>
                                        </p:tgtEl>
                                      </p:cBhvr>
                                    </p:animEffect>
                                    <p:set>
                                      <p:cBhvr>
                                        <p:cTn id="513" dur="1" fill="hold">
                                          <p:stCondLst>
                                            <p:cond delay="499"/>
                                          </p:stCondLst>
                                        </p:cTn>
                                        <p:tgtEl>
                                          <p:spTgt spid="59"/>
                                        </p:tgtEl>
                                        <p:attrNameLst>
                                          <p:attrName>style.visibility</p:attrName>
                                        </p:attrNameLst>
                                      </p:cBhvr>
                                      <p:to>
                                        <p:strVal val="hidden"/>
                                      </p:to>
                                    </p:set>
                                  </p:childTnLst>
                                </p:cTn>
                              </p:par>
                              <p:par>
                                <p:cTn id="514" presetID="10" presetClass="exit" presetSubtype="0" fill="hold" grpId="1" nodeType="withEffect">
                                  <p:stCondLst>
                                    <p:cond delay="0"/>
                                  </p:stCondLst>
                                  <p:childTnLst>
                                    <p:animEffect transition="out" filter="fade">
                                      <p:cBhvr>
                                        <p:cTn id="515" dur="500"/>
                                        <p:tgtEl>
                                          <p:spTgt spid="111"/>
                                        </p:tgtEl>
                                      </p:cBhvr>
                                    </p:animEffect>
                                    <p:set>
                                      <p:cBhvr>
                                        <p:cTn id="516" dur="1" fill="hold">
                                          <p:stCondLst>
                                            <p:cond delay="499"/>
                                          </p:stCondLst>
                                        </p:cTn>
                                        <p:tgtEl>
                                          <p:spTgt spid="111"/>
                                        </p:tgtEl>
                                        <p:attrNameLst>
                                          <p:attrName>style.visibility</p:attrName>
                                        </p:attrNameLst>
                                      </p:cBhvr>
                                      <p:to>
                                        <p:strVal val="hidden"/>
                                      </p:to>
                                    </p:set>
                                  </p:childTnLst>
                                </p:cTn>
                              </p:par>
                              <p:par>
                                <p:cTn id="517" presetID="10" presetClass="exit" presetSubtype="0" fill="hold" grpId="3" nodeType="withEffect">
                                  <p:stCondLst>
                                    <p:cond delay="0"/>
                                  </p:stCondLst>
                                  <p:childTnLst>
                                    <p:animEffect transition="out" filter="fade">
                                      <p:cBhvr>
                                        <p:cTn id="518" dur="500"/>
                                        <p:tgtEl>
                                          <p:spTgt spid="49"/>
                                        </p:tgtEl>
                                      </p:cBhvr>
                                    </p:animEffect>
                                    <p:set>
                                      <p:cBhvr>
                                        <p:cTn id="519" dur="1" fill="hold">
                                          <p:stCondLst>
                                            <p:cond delay="499"/>
                                          </p:stCondLst>
                                        </p:cTn>
                                        <p:tgtEl>
                                          <p:spTgt spid="49"/>
                                        </p:tgtEl>
                                        <p:attrNameLst>
                                          <p:attrName>style.visibility</p:attrName>
                                        </p:attrNameLst>
                                      </p:cBhvr>
                                      <p:to>
                                        <p:strVal val="hidden"/>
                                      </p:to>
                                    </p:set>
                                  </p:childTnLst>
                                </p:cTn>
                              </p:par>
                              <p:par>
                                <p:cTn id="520" presetID="10" presetClass="exit" presetSubtype="0" fill="hold" grpId="3" nodeType="withEffect">
                                  <p:stCondLst>
                                    <p:cond delay="0"/>
                                  </p:stCondLst>
                                  <p:childTnLst>
                                    <p:animEffect transition="out" filter="fade">
                                      <p:cBhvr>
                                        <p:cTn id="521" dur="500"/>
                                        <p:tgtEl>
                                          <p:spTgt spid="61"/>
                                        </p:tgtEl>
                                      </p:cBhvr>
                                    </p:animEffect>
                                    <p:set>
                                      <p:cBhvr>
                                        <p:cTn id="522" dur="1" fill="hold">
                                          <p:stCondLst>
                                            <p:cond delay="499"/>
                                          </p:stCondLst>
                                        </p:cTn>
                                        <p:tgtEl>
                                          <p:spTgt spid="61"/>
                                        </p:tgtEl>
                                        <p:attrNameLst>
                                          <p:attrName>style.visibility</p:attrName>
                                        </p:attrNameLst>
                                      </p:cBhvr>
                                      <p:to>
                                        <p:strVal val="hidden"/>
                                      </p:to>
                                    </p:set>
                                  </p:childTnLst>
                                </p:cTn>
                              </p:par>
                              <p:par>
                                <p:cTn id="523" presetID="10" presetClass="exit" presetSubtype="0" fill="hold" grpId="3" nodeType="withEffect">
                                  <p:stCondLst>
                                    <p:cond delay="0"/>
                                  </p:stCondLst>
                                  <p:childTnLst>
                                    <p:animEffect transition="out" filter="fade">
                                      <p:cBhvr>
                                        <p:cTn id="524" dur="500"/>
                                        <p:tgtEl>
                                          <p:spTgt spid="112"/>
                                        </p:tgtEl>
                                      </p:cBhvr>
                                    </p:animEffect>
                                    <p:set>
                                      <p:cBhvr>
                                        <p:cTn id="525" dur="1" fill="hold">
                                          <p:stCondLst>
                                            <p:cond delay="499"/>
                                          </p:stCondLst>
                                        </p:cTn>
                                        <p:tgtEl>
                                          <p:spTgt spid="112"/>
                                        </p:tgtEl>
                                        <p:attrNameLst>
                                          <p:attrName>style.visibility</p:attrName>
                                        </p:attrNameLst>
                                      </p:cBhvr>
                                      <p:to>
                                        <p:strVal val="hidden"/>
                                      </p:to>
                                    </p:set>
                                  </p:childTnLst>
                                </p:cTn>
                              </p:par>
                              <p:par>
                                <p:cTn id="526" presetID="10" presetClass="exit" presetSubtype="0" fill="hold" grpId="3" nodeType="withEffect">
                                  <p:stCondLst>
                                    <p:cond delay="0"/>
                                  </p:stCondLst>
                                  <p:childTnLst>
                                    <p:animEffect transition="out" filter="fade">
                                      <p:cBhvr>
                                        <p:cTn id="527" dur="500"/>
                                        <p:tgtEl>
                                          <p:spTgt spid="113"/>
                                        </p:tgtEl>
                                      </p:cBhvr>
                                    </p:animEffect>
                                    <p:set>
                                      <p:cBhvr>
                                        <p:cTn id="528" dur="1" fill="hold">
                                          <p:stCondLst>
                                            <p:cond delay="499"/>
                                          </p:stCondLst>
                                        </p:cTn>
                                        <p:tgtEl>
                                          <p:spTgt spid="113"/>
                                        </p:tgtEl>
                                        <p:attrNameLst>
                                          <p:attrName>style.visibility</p:attrName>
                                        </p:attrNameLst>
                                      </p:cBhvr>
                                      <p:to>
                                        <p:strVal val="hidden"/>
                                      </p:to>
                                    </p:set>
                                  </p:childTnLst>
                                </p:cTn>
                              </p:par>
                              <p:par>
                                <p:cTn id="529" presetID="10" presetClass="exit" presetSubtype="0" fill="hold" grpId="3" nodeType="withEffect">
                                  <p:stCondLst>
                                    <p:cond delay="0"/>
                                  </p:stCondLst>
                                  <p:childTnLst>
                                    <p:animEffect transition="out" filter="fade">
                                      <p:cBhvr>
                                        <p:cTn id="530" dur="500"/>
                                        <p:tgtEl>
                                          <p:spTgt spid="114"/>
                                        </p:tgtEl>
                                      </p:cBhvr>
                                    </p:animEffect>
                                    <p:set>
                                      <p:cBhvr>
                                        <p:cTn id="531" dur="1" fill="hold">
                                          <p:stCondLst>
                                            <p:cond delay="499"/>
                                          </p:stCondLst>
                                        </p:cTn>
                                        <p:tgtEl>
                                          <p:spTgt spid="114"/>
                                        </p:tgtEl>
                                        <p:attrNameLst>
                                          <p:attrName>style.visibility</p:attrName>
                                        </p:attrNameLst>
                                      </p:cBhvr>
                                      <p:to>
                                        <p:strVal val="hidden"/>
                                      </p:to>
                                    </p:set>
                                  </p:childTnLst>
                                </p:cTn>
                              </p:par>
                              <p:par>
                                <p:cTn id="532" presetID="10" presetClass="exit" presetSubtype="0" fill="hold" grpId="3" nodeType="withEffect">
                                  <p:stCondLst>
                                    <p:cond delay="0"/>
                                  </p:stCondLst>
                                  <p:childTnLst>
                                    <p:animEffect transition="out" filter="fade">
                                      <p:cBhvr>
                                        <p:cTn id="533" dur="500"/>
                                        <p:tgtEl>
                                          <p:spTgt spid="47"/>
                                        </p:tgtEl>
                                      </p:cBhvr>
                                    </p:animEffect>
                                    <p:set>
                                      <p:cBhvr>
                                        <p:cTn id="534" dur="1" fill="hold">
                                          <p:stCondLst>
                                            <p:cond delay="499"/>
                                          </p:stCondLst>
                                        </p:cTn>
                                        <p:tgtEl>
                                          <p:spTgt spid="47"/>
                                        </p:tgtEl>
                                        <p:attrNameLst>
                                          <p:attrName>style.visibility</p:attrName>
                                        </p:attrNameLst>
                                      </p:cBhvr>
                                      <p:to>
                                        <p:strVal val="hidden"/>
                                      </p:to>
                                    </p:set>
                                  </p:childTnLst>
                                </p:cTn>
                              </p:par>
                              <p:par>
                                <p:cTn id="535" presetID="10" presetClass="exit" presetSubtype="0" fill="hold" grpId="1" nodeType="withEffect">
                                  <p:stCondLst>
                                    <p:cond delay="0"/>
                                  </p:stCondLst>
                                  <p:childTnLst>
                                    <p:animEffect transition="out" filter="fade">
                                      <p:cBhvr>
                                        <p:cTn id="536" dur="500"/>
                                        <p:tgtEl>
                                          <p:spTgt spid="82"/>
                                        </p:tgtEl>
                                      </p:cBhvr>
                                    </p:animEffect>
                                    <p:set>
                                      <p:cBhvr>
                                        <p:cTn id="537" dur="1" fill="hold">
                                          <p:stCondLst>
                                            <p:cond delay="499"/>
                                          </p:stCondLst>
                                        </p:cTn>
                                        <p:tgtEl>
                                          <p:spTgt spid="82"/>
                                        </p:tgtEl>
                                        <p:attrNameLst>
                                          <p:attrName>style.visibility</p:attrName>
                                        </p:attrNameLst>
                                      </p:cBhvr>
                                      <p:to>
                                        <p:strVal val="hidden"/>
                                      </p:to>
                                    </p:set>
                                  </p:childTnLst>
                                </p:cTn>
                              </p:par>
                            </p:childTnLst>
                          </p:cTn>
                        </p:par>
                      </p:childTnLst>
                    </p:cTn>
                  </p:par>
                  <p:par>
                    <p:cTn id="538" fill="hold">
                      <p:stCondLst>
                        <p:cond delay="indefinite"/>
                      </p:stCondLst>
                      <p:childTnLst>
                        <p:par>
                          <p:cTn id="539" fill="hold">
                            <p:stCondLst>
                              <p:cond delay="0"/>
                            </p:stCondLst>
                            <p:childTnLst>
                              <p:par>
                                <p:cTn id="540" presetID="10" presetClass="entr" presetSubtype="0" fill="hold" grpId="0" nodeType="clickEffect">
                                  <p:stCondLst>
                                    <p:cond delay="0"/>
                                  </p:stCondLst>
                                  <p:childTnLst>
                                    <p:set>
                                      <p:cBhvr>
                                        <p:cTn id="541" dur="1" fill="hold">
                                          <p:stCondLst>
                                            <p:cond delay="0"/>
                                          </p:stCondLst>
                                        </p:cTn>
                                        <p:tgtEl>
                                          <p:spTgt spid="92"/>
                                        </p:tgtEl>
                                        <p:attrNameLst>
                                          <p:attrName>style.visibility</p:attrName>
                                        </p:attrNameLst>
                                      </p:cBhvr>
                                      <p:to>
                                        <p:strVal val="visible"/>
                                      </p:to>
                                    </p:set>
                                    <p:animEffect transition="in" filter="fade">
                                      <p:cBhvr>
                                        <p:cTn id="542" dur="500"/>
                                        <p:tgtEl>
                                          <p:spTgt spid="92"/>
                                        </p:tgtEl>
                                      </p:cBhvr>
                                    </p:animEffect>
                                  </p:childTnLst>
                                </p:cTn>
                              </p:par>
                            </p:childTnLst>
                          </p:cTn>
                        </p:par>
                      </p:childTnLst>
                    </p:cTn>
                  </p:par>
                  <p:par>
                    <p:cTn id="543" fill="hold">
                      <p:stCondLst>
                        <p:cond delay="indefinite"/>
                      </p:stCondLst>
                      <p:childTnLst>
                        <p:par>
                          <p:cTn id="544" fill="hold">
                            <p:stCondLst>
                              <p:cond delay="0"/>
                            </p:stCondLst>
                            <p:childTnLst>
                              <p:par>
                                <p:cTn id="545" presetID="10" presetClass="entr" presetSubtype="0" fill="hold" grpId="2" nodeType="clickEffect">
                                  <p:stCondLst>
                                    <p:cond delay="0"/>
                                  </p:stCondLst>
                                  <p:childTnLst>
                                    <p:set>
                                      <p:cBhvr>
                                        <p:cTn id="546" dur="1" fill="hold">
                                          <p:stCondLst>
                                            <p:cond delay="0"/>
                                          </p:stCondLst>
                                        </p:cTn>
                                        <p:tgtEl>
                                          <p:spTgt spid="84"/>
                                        </p:tgtEl>
                                        <p:attrNameLst>
                                          <p:attrName>style.visibility</p:attrName>
                                        </p:attrNameLst>
                                      </p:cBhvr>
                                      <p:to>
                                        <p:strVal val="visible"/>
                                      </p:to>
                                    </p:set>
                                    <p:animEffect transition="in" filter="fade">
                                      <p:cBhvr>
                                        <p:cTn id="547" dur="500"/>
                                        <p:tgtEl>
                                          <p:spTgt spid="84"/>
                                        </p:tgtEl>
                                      </p:cBhvr>
                                    </p:animEffect>
                                  </p:childTnLst>
                                </p:cTn>
                              </p:par>
                              <p:par>
                                <p:cTn id="548" presetID="10" presetClass="entr" presetSubtype="0" fill="hold" grpId="2" nodeType="withEffect">
                                  <p:stCondLst>
                                    <p:cond delay="0"/>
                                  </p:stCondLst>
                                  <p:childTnLst>
                                    <p:set>
                                      <p:cBhvr>
                                        <p:cTn id="549" dur="1" fill="hold">
                                          <p:stCondLst>
                                            <p:cond delay="0"/>
                                          </p:stCondLst>
                                        </p:cTn>
                                        <p:tgtEl>
                                          <p:spTgt spid="58"/>
                                        </p:tgtEl>
                                        <p:attrNameLst>
                                          <p:attrName>style.visibility</p:attrName>
                                        </p:attrNameLst>
                                      </p:cBhvr>
                                      <p:to>
                                        <p:strVal val="visible"/>
                                      </p:to>
                                    </p:set>
                                    <p:animEffect transition="in" filter="fade">
                                      <p:cBhvr>
                                        <p:cTn id="550" dur="500"/>
                                        <p:tgtEl>
                                          <p:spTgt spid="58"/>
                                        </p:tgtEl>
                                      </p:cBhvr>
                                    </p:animEffect>
                                  </p:childTnLst>
                                </p:cTn>
                              </p:par>
                              <p:par>
                                <p:cTn id="551" presetID="10" presetClass="entr" presetSubtype="0" fill="hold" grpId="4" nodeType="withEffect">
                                  <p:stCondLst>
                                    <p:cond delay="0"/>
                                  </p:stCondLst>
                                  <p:childTnLst>
                                    <p:set>
                                      <p:cBhvr>
                                        <p:cTn id="552" dur="1" fill="hold">
                                          <p:stCondLst>
                                            <p:cond delay="0"/>
                                          </p:stCondLst>
                                        </p:cTn>
                                        <p:tgtEl>
                                          <p:spTgt spid="113"/>
                                        </p:tgtEl>
                                        <p:attrNameLst>
                                          <p:attrName>style.visibility</p:attrName>
                                        </p:attrNameLst>
                                      </p:cBhvr>
                                      <p:to>
                                        <p:strVal val="visible"/>
                                      </p:to>
                                    </p:set>
                                    <p:animEffect transition="in" filter="fade">
                                      <p:cBhvr>
                                        <p:cTn id="553" dur="500"/>
                                        <p:tgtEl>
                                          <p:spTgt spid="113"/>
                                        </p:tgtEl>
                                      </p:cBhvr>
                                    </p:animEffect>
                                  </p:childTnLst>
                                </p:cTn>
                              </p:par>
                              <p:par>
                                <p:cTn id="554" presetID="10" presetClass="entr" presetSubtype="0" fill="hold" grpId="4" nodeType="withEffect">
                                  <p:stCondLst>
                                    <p:cond delay="0"/>
                                  </p:stCondLst>
                                  <p:childTnLst>
                                    <p:set>
                                      <p:cBhvr>
                                        <p:cTn id="555" dur="1" fill="hold">
                                          <p:stCondLst>
                                            <p:cond delay="0"/>
                                          </p:stCondLst>
                                        </p:cTn>
                                        <p:tgtEl>
                                          <p:spTgt spid="114"/>
                                        </p:tgtEl>
                                        <p:attrNameLst>
                                          <p:attrName>style.visibility</p:attrName>
                                        </p:attrNameLst>
                                      </p:cBhvr>
                                      <p:to>
                                        <p:strVal val="visible"/>
                                      </p:to>
                                    </p:set>
                                    <p:animEffect transition="in" filter="fade">
                                      <p:cBhvr>
                                        <p:cTn id="556" dur="500"/>
                                        <p:tgtEl>
                                          <p:spTgt spid="114"/>
                                        </p:tgtEl>
                                      </p:cBhvr>
                                    </p:animEffect>
                                  </p:childTnLst>
                                </p:cTn>
                              </p:par>
                              <p:par>
                                <p:cTn id="557" presetID="10" presetClass="entr" presetSubtype="0" fill="hold" grpId="4" nodeType="withEffect">
                                  <p:stCondLst>
                                    <p:cond delay="0"/>
                                  </p:stCondLst>
                                  <p:childTnLst>
                                    <p:set>
                                      <p:cBhvr>
                                        <p:cTn id="558" dur="1" fill="hold">
                                          <p:stCondLst>
                                            <p:cond delay="0"/>
                                          </p:stCondLst>
                                        </p:cTn>
                                        <p:tgtEl>
                                          <p:spTgt spid="47"/>
                                        </p:tgtEl>
                                        <p:attrNameLst>
                                          <p:attrName>style.visibility</p:attrName>
                                        </p:attrNameLst>
                                      </p:cBhvr>
                                      <p:to>
                                        <p:strVal val="visible"/>
                                      </p:to>
                                    </p:set>
                                    <p:animEffect transition="in" filter="fade">
                                      <p:cBhvr>
                                        <p:cTn id="559" dur="500"/>
                                        <p:tgtEl>
                                          <p:spTgt spid="47"/>
                                        </p:tgtEl>
                                      </p:cBhvr>
                                    </p:animEffect>
                                  </p:childTnLst>
                                </p:cTn>
                              </p:par>
                              <p:par>
                                <p:cTn id="560" presetID="10" presetClass="entr" presetSubtype="0" fill="hold" grpId="0" nodeType="withEffect">
                                  <p:stCondLst>
                                    <p:cond delay="0"/>
                                  </p:stCondLst>
                                  <p:childTnLst>
                                    <p:set>
                                      <p:cBhvr>
                                        <p:cTn id="561" dur="1" fill="hold">
                                          <p:stCondLst>
                                            <p:cond delay="0"/>
                                          </p:stCondLst>
                                        </p:cTn>
                                        <p:tgtEl>
                                          <p:spTgt spid="83"/>
                                        </p:tgtEl>
                                        <p:attrNameLst>
                                          <p:attrName>style.visibility</p:attrName>
                                        </p:attrNameLst>
                                      </p:cBhvr>
                                      <p:to>
                                        <p:strVal val="visible"/>
                                      </p:to>
                                    </p:set>
                                    <p:animEffect transition="in" filter="fade">
                                      <p:cBhvr>
                                        <p:cTn id="562" dur="500"/>
                                        <p:tgtEl>
                                          <p:spTgt spid="83"/>
                                        </p:tgtEl>
                                      </p:cBhvr>
                                    </p:animEffect>
                                  </p:childTnLst>
                                </p:cTn>
                              </p:par>
                            </p:childTnLst>
                          </p:cTn>
                        </p:par>
                      </p:childTnLst>
                    </p:cTn>
                  </p:par>
                  <p:par>
                    <p:cTn id="563" fill="hold">
                      <p:stCondLst>
                        <p:cond delay="indefinite"/>
                      </p:stCondLst>
                      <p:childTnLst>
                        <p:par>
                          <p:cTn id="564" fill="hold">
                            <p:stCondLst>
                              <p:cond delay="0"/>
                            </p:stCondLst>
                            <p:childTnLst>
                              <p:par>
                                <p:cTn id="565" presetID="10" presetClass="entr" presetSubtype="0" fill="hold" grpId="0" nodeType="clickEffect">
                                  <p:stCondLst>
                                    <p:cond delay="0"/>
                                  </p:stCondLst>
                                  <p:childTnLst>
                                    <p:set>
                                      <p:cBhvr>
                                        <p:cTn id="566" dur="1" fill="hold">
                                          <p:stCondLst>
                                            <p:cond delay="0"/>
                                          </p:stCondLst>
                                        </p:cTn>
                                        <p:tgtEl>
                                          <p:spTgt spid="96"/>
                                        </p:tgtEl>
                                        <p:attrNameLst>
                                          <p:attrName>style.visibility</p:attrName>
                                        </p:attrNameLst>
                                      </p:cBhvr>
                                      <p:to>
                                        <p:strVal val="visible"/>
                                      </p:to>
                                    </p:set>
                                    <p:animEffect transition="in" filter="fade">
                                      <p:cBhvr>
                                        <p:cTn id="567" dur="500"/>
                                        <p:tgtEl>
                                          <p:spTgt spid="96"/>
                                        </p:tgtEl>
                                      </p:cBhvr>
                                    </p:animEffect>
                                  </p:childTnLst>
                                </p:cTn>
                              </p:par>
                              <p:par>
                                <p:cTn id="568" presetID="10" presetClass="entr" presetSubtype="0" fill="hold" grpId="0" nodeType="withEffect">
                                  <p:stCondLst>
                                    <p:cond delay="0"/>
                                  </p:stCondLst>
                                  <p:childTnLst>
                                    <p:set>
                                      <p:cBhvr>
                                        <p:cTn id="569" dur="1" fill="hold">
                                          <p:stCondLst>
                                            <p:cond delay="0"/>
                                          </p:stCondLst>
                                        </p:cTn>
                                        <p:tgtEl>
                                          <p:spTgt spid="123"/>
                                        </p:tgtEl>
                                        <p:attrNameLst>
                                          <p:attrName>style.visibility</p:attrName>
                                        </p:attrNameLst>
                                      </p:cBhvr>
                                      <p:to>
                                        <p:strVal val="visible"/>
                                      </p:to>
                                    </p:set>
                                    <p:animEffect transition="in" filter="fade">
                                      <p:cBhvr>
                                        <p:cTn id="570" dur="500"/>
                                        <p:tgtEl>
                                          <p:spTgt spid="123"/>
                                        </p:tgtEl>
                                      </p:cBhvr>
                                    </p:animEffect>
                                  </p:childTnLst>
                                </p:cTn>
                              </p:par>
                            </p:childTnLst>
                          </p:cTn>
                        </p:par>
                      </p:childTnLst>
                    </p:cTn>
                  </p:par>
                  <p:par>
                    <p:cTn id="571" fill="hold">
                      <p:stCondLst>
                        <p:cond delay="indefinite"/>
                      </p:stCondLst>
                      <p:childTnLst>
                        <p:par>
                          <p:cTn id="572" fill="hold">
                            <p:stCondLst>
                              <p:cond delay="0"/>
                            </p:stCondLst>
                            <p:childTnLst>
                              <p:par>
                                <p:cTn id="573" presetID="10" presetClass="exit" presetSubtype="0" fill="hold" grpId="3" nodeType="clickEffect">
                                  <p:stCondLst>
                                    <p:cond delay="0"/>
                                  </p:stCondLst>
                                  <p:childTnLst>
                                    <p:animEffect transition="out" filter="fade">
                                      <p:cBhvr>
                                        <p:cTn id="574" dur="500"/>
                                        <p:tgtEl>
                                          <p:spTgt spid="84"/>
                                        </p:tgtEl>
                                      </p:cBhvr>
                                    </p:animEffect>
                                    <p:set>
                                      <p:cBhvr>
                                        <p:cTn id="575" dur="1" fill="hold">
                                          <p:stCondLst>
                                            <p:cond delay="499"/>
                                          </p:stCondLst>
                                        </p:cTn>
                                        <p:tgtEl>
                                          <p:spTgt spid="84"/>
                                        </p:tgtEl>
                                        <p:attrNameLst>
                                          <p:attrName>style.visibility</p:attrName>
                                        </p:attrNameLst>
                                      </p:cBhvr>
                                      <p:to>
                                        <p:strVal val="hidden"/>
                                      </p:to>
                                    </p:set>
                                  </p:childTnLst>
                                </p:cTn>
                              </p:par>
                              <p:par>
                                <p:cTn id="576" presetID="10" presetClass="exit" presetSubtype="0" fill="hold" grpId="3" nodeType="withEffect">
                                  <p:stCondLst>
                                    <p:cond delay="0"/>
                                  </p:stCondLst>
                                  <p:childTnLst>
                                    <p:animEffect transition="out" filter="fade">
                                      <p:cBhvr>
                                        <p:cTn id="577" dur="500"/>
                                        <p:tgtEl>
                                          <p:spTgt spid="58"/>
                                        </p:tgtEl>
                                      </p:cBhvr>
                                    </p:animEffect>
                                    <p:set>
                                      <p:cBhvr>
                                        <p:cTn id="578" dur="1" fill="hold">
                                          <p:stCondLst>
                                            <p:cond delay="499"/>
                                          </p:stCondLst>
                                        </p:cTn>
                                        <p:tgtEl>
                                          <p:spTgt spid="58"/>
                                        </p:tgtEl>
                                        <p:attrNameLst>
                                          <p:attrName>style.visibility</p:attrName>
                                        </p:attrNameLst>
                                      </p:cBhvr>
                                      <p:to>
                                        <p:strVal val="hidden"/>
                                      </p:to>
                                    </p:set>
                                  </p:childTnLst>
                                </p:cTn>
                              </p:par>
                              <p:par>
                                <p:cTn id="579" presetID="10" presetClass="exit" presetSubtype="0" fill="hold" grpId="1" nodeType="withEffect">
                                  <p:stCondLst>
                                    <p:cond delay="0"/>
                                  </p:stCondLst>
                                  <p:childTnLst>
                                    <p:animEffect transition="out" filter="fade">
                                      <p:cBhvr>
                                        <p:cTn id="580" dur="500"/>
                                        <p:tgtEl>
                                          <p:spTgt spid="92"/>
                                        </p:tgtEl>
                                      </p:cBhvr>
                                    </p:animEffect>
                                    <p:set>
                                      <p:cBhvr>
                                        <p:cTn id="581" dur="1" fill="hold">
                                          <p:stCondLst>
                                            <p:cond delay="499"/>
                                          </p:stCondLst>
                                        </p:cTn>
                                        <p:tgtEl>
                                          <p:spTgt spid="92"/>
                                        </p:tgtEl>
                                        <p:attrNameLst>
                                          <p:attrName>style.visibility</p:attrName>
                                        </p:attrNameLst>
                                      </p:cBhvr>
                                      <p:to>
                                        <p:strVal val="hidden"/>
                                      </p:to>
                                    </p:set>
                                  </p:childTnLst>
                                </p:cTn>
                              </p:par>
                              <p:par>
                                <p:cTn id="582" presetID="10" presetClass="exit" presetSubtype="0" fill="hold" grpId="5" nodeType="withEffect">
                                  <p:stCondLst>
                                    <p:cond delay="0"/>
                                  </p:stCondLst>
                                  <p:childTnLst>
                                    <p:animEffect transition="out" filter="fade">
                                      <p:cBhvr>
                                        <p:cTn id="583" dur="500"/>
                                        <p:tgtEl>
                                          <p:spTgt spid="113"/>
                                        </p:tgtEl>
                                      </p:cBhvr>
                                    </p:animEffect>
                                    <p:set>
                                      <p:cBhvr>
                                        <p:cTn id="584" dur="1" fill="hold">
                                          <p:stCondLst>
                                            <p:cond delay="499"/>
                                          </p:stCondLst>
                                        </p:cTn>
                                        <p:tgtEl>
                                          <p:spTgt spid="113"/>
                                        </p:tgtEl>
                                        <p:attrNameLst>
                                          <p:attrName>style.visibility</p:attrName>
                                        </p:attrNameLst>
                                      </p:cBhvr>
                                      <p:to>
                                        <p:strVal val="hidden"/>
                                      </p:to>
                                    </p:set>
                                  </p:childTnLst>
                                </p:cTn>
                              </p:par>
                              <p:par>
                                <p:cTn id="585" presetID="10" presetClass="exit" presetSubtype="0" fill="hold" grpId="5" nodeType="withEffect">
                                  <p:stCondLst>
                                    <p:cond delay="0"/>
                                  </p:stCondLst>
                                  <p:childTnLst>
                                    <p:animEffect transition="out" filter="fade">
                                      <p:cBhvr>
                                        <p:cTn id="586" dur="500"/>
                                        <p:tgtEl>
                                          <p:spTgt spid="114"/>
                                        </p:tgtEl>
                                      </p:cBhvr>
                                    </p:animEffect>
                                    <p:set>
                                      <p:cBhvr>
                                        <p:cTn id="587" dur="1" fill="hold">
                                          <p:stCondLst>
                                            <p:cond delay="499"/>
                                          </p:stCondLst>
                                        </p:cTn>
                                        <p:tgtEl>
                                          <p:spTgt spid="114"/>
                                        </p:tgtEl>
                                        <p:attrNameLst>
                                          <p:attrName>style.visibility</p:attrName>
                                        </p:attrNameLst>
                                      </p:cBhvr>
                                      <p:to>
                                        <p:strVal val="hidden"/>
                                      </p:to>
                                    </p:set>
                                  </p:childTnLst>
                                </p:cTn>
                              </p:par>
                              <p:par>
                                <p:cTn id="588" presetID="10" presetClass="exit" presetSubtype="0" fill="hold" grpId="5" nodeType="withEffect">
                                  <p:stCondLst>
                                    <p:cond delay="0"/>
                                  </p:stCondLst>
                                  <p:childTnLst>
                                    <p:animEffect transition="out" filter="fade">
                                      <p:cBhvr>
                                        <p:cTn id="589" dur="500"/>
                                        <p:tgtEl>
                                          <p:spTgt spid="47"/>
                                        </p:tgtEl>
                                      </p:cBhvr>
                                    </p:animEffect>
                                    <p:set>
                                      <p:cBhvr>
                                        <p:cTn id="590" dur="1" fill="hold">
                                          <p:stCondLst>
                                            <p:cond delay="499"/>
                                          </p:stCondLst>
                                        </p:cTn>
                                        <p:tgtEl>
                                          <p:spTgt spid="47"/>
                                        </p:tgtEl>
                                        <p:attrNameLst>
                                          <p:attrName>style.visibility</p:attrName>
                                        </p:attrNameLst>
                                      </p:cBhvr>
                                      <p:to>
                                        <p:strVal val="hidden"/>
                                      </p:to>
                                    </p:set>
                                  </p:childTnLst>
                                </p:cTn>
                              </p:par>
                              <p:par>
                                <p:cTn id="591" presetID="10" presetClass="exit" presetSubtype="0" fill="hold" grpId="1" nodeType="withEffect">
                                  <p:stCondLst>
                                    <p:cond delay="0"/>
                                  </p:stCondLst>
                                  <p:childTnLst>
                                    <p:animEffect transition="out" filter="fade">
                                      <p:cBhvr>
                                        <p:cTn id="592" dur="500"/>
                                        <p:tgtEl>
                                          <p:spTgt spid="83"/>
                                        </p:tgtEl>
                                      </p:cBhvr>
                                    </p:animEffect>
                                    <p:set>
                                      <p:cBhvr>
                                        <p:cTn id="593" dur="1" fill="hold">
                                          <p:stCondLst>
                                            <p:cond delay="499"/>
                                          </p:stCondLst>
                                        </p:cTn>
                                        <p:tgtEl>
                                          <p:spTgt spid="83"/>
                                        </p:tgtEl>
                                        <p:attrNameLst>
                                          <p:attrName>style.visibility</p:attrName>
                                        </p:attrNameLst>
                                      </p:cBhvr>
                                      <p:to>
                                        <p:strVal val="hidden"/>
                                      </p:to>
                                    </p:set>
                                  </p:childTnLst>
                                </p:cTn>
                              </p:par>
                            </p:childTnLst>
                          </p:cTn>
                        </p:par>
                      </p:childTnLst>
                    </p:cTn>
                  </p:par>
                  <p:par>
                    <p:cTn id="594" fill="hold">
                      <p:stCondLst>
                        <p:cond delay="indefinite"/>
                      </p:stCondLst>
                      <p:childTnLst>
                        <p:par>
                          <p:cTn id="595" fill="hold">
                            <p:stCondLst>
                              <p:cond delay="0"/>
                            </p:stCondLst>
                            <p:childTnLst>
                              <p:par>
                                <p:cTn id="596" presetID="10" presetClass="entr" presetSubtype="0" fill="hold" grpId="0" nodeType="clickEffect">
                                  <p:stCondLst>
                                    <p:cond delay="0"/>
                                  </p:stCondLst>
                                  <p:childTnLst>
                                    <p:set>
                                      <p:cBhvr>
                                        <p:cTn id="597" dur="1" fill="hold">
                                          <p:stCondLst>
                                            <p:cond delay="0"/>
                                          </p:stCondLst>
                                        </p:cTn>
                                        <p:tgtEl>
                                          <p:spTgt spid="93"/>
                                        </p:tgtEl>
                                        <p:attrNameLst>
                                          <p:attrName>style.visibility</p:attrName>
                                        </p:attrNameLst>
                                      </p:cBhvr>
                                      <p:to>
                                        <p:strVal val="visible"/>
                                      </p:to>
                                    </p:set>
                                    <p:animEffect transition="in" filter="fade">
                                      <p:cBhvr>
                                        <p:cTn id="598" dur="500"/>
                                        <p:tgtEl>
                                          <p:spTgt spid="93"/>
                                        </p:tgtEl>
                                      </p:cBhvr>
                                    </p:animEffect>
                                  </p:childTnLst>
                                </p:cTn>
                              </p:par>
                            </p:childTnLst>
                          </p:cTn>
                        </p:par>
                      </p:childTnLst>
                    </p:cTn>
                  </p:par>
                  <p:par>
                    <p:cTn id="599" fill="hold">
                      <p:stCondLst>
                        <p:cond delay="indefinite"/>
                      </p:stCondLst>
                      <p:childTnLst>
                        <p:par>
                          <p:cTn id="600" fill="hold">
                            <p:stCondLst>
                              <p:cond delay="0"/>
                            </p:stCondLst>
                            <p:childTnLst>
                              <p:par>
                                <p:cTn id="601" presetID="10" presetClass="entr" presetSubtype="0" fill="hold" grpId="4" nodeType="clickEffect">
                                  <p:stCondLst>
                                    <p:cond delay="0"/>
                                  </p:stCondLst>
                                  <p:childTnLst>
                                    <p:set>
                                      <p:cBhvr>
                                        <p:cTn id="602" dur="1" fill="hold">
                                          <p:stCondLst>
                                            <p:cond delay="0"/>
                                          </p:stCondLst>
                                        </p:cTn>
                                        <p:tgtEl>
                                          <p:spTgt spid="60"/>
                                        </p:tgtEl>
                                        <p:attrNameLst>
                                          <p:attrName>style.visibility</p:attrName>
                                        </p:attrNameLst>
                                      </p:cBhvr>
                                      <p:to>
                                        <p:strVal val="visible"/>
                                      </p:to>
                                    </p:set>
                                    <p:animEffect transition="in" filter="fade">
                                      <p:cBhvr>
                                        <p:cTn id="603" dur="500"/>
                                        <p:tgtEl>
                                          <p:spTgt spid="60"/>
                                        </p:tgtEl>
                                      </p:cBhvr>
                                    </p:animEffect>
                                  </p:childTnLst>
                                </p:cTn>
                              </p:par>
                              <p:par>
                                <p:cTn id="604" presetID="10" presetClass="entr" presetSubtype="0" fill="hold" grpId="2" nodeType="withEffect">
                                  <p:stCondLst>
                                    <p:cond delay="0"/>
                                  </p:stCondLst>
                                  <p:childTnLst>
                                    <p:set>
                                      <p:cBhvr>
                                        <p:cTn id="605" dur="1" fill="hold">
                                          <p:stCondLst>
                                            <p:cond delay="0"/>
                                          </p:stCondLst>
                                        </p:cTn>
                                        <p:tgtEl>
                                          <p:spTgt spid="86"/>
                                        </p:tgtEl>
                                        <p:attrNameLst>
                                          <p:attrName>style.visibility</p:attrName>
                                        </p:attrNameLst>
                                      </p:cBhvr>
                                      <p:to>
                                        <p:strVal val="visible"/>
                                      </p:to>
                                    </p:set>
                                    <p:animEffect transition="in" filter="fade">
                                      <p:cBhvr>
                                        <p:cTn id="606" dur="500"/>
                                        <p:tgtEl>
                                          <p:spTgt spid="86"/>
                                        </p:tgtEl>
                                      </p:cBhvr>
                                    </p:animEffect>
                                  </p:childTnLst>
                                </p:cTn>
                              </p:par>
                              <p:par>
                                <p:cTn id="607" presetID="10" presetClass="entr" presetSubtype="0" fill="hold" grpId="6" nodeType="withEffect">
                                  <p:stCondLst>
                                    <p:cond delay="0"/>
                                  </p:stCondLst>
                                  <p:childTnLst>
                                    <p:set>
                                      <p:cBhvr>
                                        <p:cTn id="608" dur="1" fill="hold">
                                          <p:stCondLst>
                                            <p:cond delay="0"/>
                                          </p:stCondLst>
                                        </p:cTn>
                                        <p:tgtEl>
                                          <p:spTgt spid="114"/>
                                        </p:tgtEl>
                                        <p:attrNameLst>
                                          <p:attrName>style.visibility</p:attrName>
                                        </p:attrNameLst>
                                      </p:cBhvr>
                                      <p:to>
                                        <p:strVal val="visible"/>
                                      </p:to>
                                    </p:set>
                                    <p:animEffect transition="in" filter="fade">
                                      <p:cBhvr>
                                        <p:cTn id="609" dur="500"/>
                                        <p:tgtEl>
                                          <p:spTgt spid="114"/>
                                        </p:tgtEl>
                                      </p:cBhvr>
                                    </p:animEffect>
                                  </p:childTnLst>
                                </p:cTn>
                              </p:par>
                              <p:par>
                                <p:cTn id="610" presetID="10" presetClass="entr" presetSubtype="0" fill="hold" grpId="6" nodeType="withEffect">
                                  <p:stCondLst>
                                    <p:cond delay="0"/>
                                  </p:stCondLst>
                                  <p:childTnLst>
                                    <p:set>
                                      <p:cBhvr>
                                        <p:cTn id="611" dur="1" fill="hold">
                                          <p:stCondLst>
                                            <p:cond delay="0"/>
                                          </p:stCondLst>
                                        </p:cTn>
                                        <p:tgtEl>
                                          <p:spTgt spid="47"/>
                                        </p:tgtEl>
                                        <p:attrNameLst>
                                          <p:attrName>style.visibility</p:attrName>
                                        </p:attrNameLst>
                                      </p:cBhvr>
                                      <p:to>
                                        <p:strVal val="visible"/>
                                      </p:to>
                                    </p:set>
                                    <p:animEffect transition="in" filter="fade">
                                      <p:cBhvr>
                                        <p:cTn id="612" dur="500"/>
                                        <p:tgtEl>
                                          <p:spTgt spid="47"/>
                                        </p:tgtEl>
                                      </p:cBhvr>
                                    </p:animEffect>
                                  </p:childTnLst>
                                </p:cTn>
                              </p:par>
                            </p:childTnLst>
                          </p:cTn>
                        </p:par>
                      </p:childTnLst>
                    </p:cTn>
                  </p:par>
                  <p:par>
                    <p:cTn id="613" fill="hold">
                      <p:stCondLst>
                        <p:cond delay="indefinite"/>
                      </p:stCondLst>
                      <p:childTnLst>
                        <p:par>
                          <p:cTn id="614" fill="hold">
                            <p:stCondLst>
                              <p:cond delay="0"/>
                            </p:stCondLst>
                            <p:childTnLst>
                              <p:par>
                                <p:cTn id="615" presetID="10" presetClass="entr" presetSubtype="0" fill="hold" grpId="0" nodeType="clickEffect">
                                  <p:stCondLst>
                                    <p:cond delay="0"/>
                                  </p:stCondLst>
                                  <p:childTnLst>
                                    <p:set>
                                      <p:cBhvr>
                                        <p:cTn id="616" dur="1" fill="hold">
                                          <p:stCondLst>
                                            <p:cond delay="0"/>
                                          </p:stCondLst>
                                        </p:cTn>
                                        <p:tgtEl>
                                          <p:spTgt spid="100"/>
                                        </p:tgtEl>
                                        <p:attrNameLst>
                                          <p:attrName>style.visibility</p:attrName>
                                        </p:attrNameLst>
                                      </p:cBhvr>
                                      <p:to>
                                        <p:strVal val="visible"/>
                                      </p:to>
                                    </p:set>
                                    <p:animEffect transition="in" filter="fade">
                                      <p:cBhvr>
                                        <p:cTn id="617" dur="500"/>
                                        <p:tgtEl>
                                          <p:spTgt spid="100"/>
                                        </p:tgtEl>
                                      </p:cBhvr>
                                    </p:animEffect>
                                  </p:childTnLst>
                                </p:cTn>
                              </p:par>
                              <p:par>
                                <p:cTn id="618" presetID="10" presetClass="entr" presetSubtype="0" fill="hold" grpId="0" nodeType="withEffect">
                                  <p:stCondLst>
                                    <p:cond delay="0"/>
                                  </p:stCondLst>
                                  <p:childTnLst>
                                    <p:set>
                                      <p:cBhvr>
                                        <p:cTn id="619" dur="1" fill="hold">
                                          <p:stCondLst>
                                            <p:cond delay="0"/>
                                          </p:stCondLst>
                                        </p:cTn>
                                        <p:tgtEl>
                                          <p:spTgt spid="2"/>
                                        </p:tgtEl>
                                        <p:attrNameLst>
                                          <p:attrName>style.visibility</p:attrName>
                                        </p:attrNameLst>
                                      </p:cBhvr>
                                      <p:to>
                                        <p:strVal val="visible"/>
                                      </p:to>
                                    </p:set>
                                    <p:animEffect transition="in" filter="fade">
                                      <p:cBhvr>
                                        <p:cTn id="620" dur="500"/>
                                        <p:tgtEl>
                                          <p:spTgt spid="2"/>
                                        </p:tgtEl>
                                      </p:cBhvr>
                                    </p:animEffect>
                                  </p:childTnLst>
                                </p:cTn>
                              </p:par>
                            </p:childTnLst>
                          </p:cTn>
                        </p:par>
                      </p:childTnLst>
                    </p:cTn>
                  </p:par>
                  <p:par>
                    <p:cTn id="621" fill="hold">
                      <p:stCondLst>
                        <p:cond delay="indefinite"/>
                      </p:stCondLst>
                      <p:childTnLst>
                        <p:par>
                          <p:cTn id="622" fill="hold">
                            <p:stCondLst>
                              <p:cond delay="0"/>
                            </p:stCondLst>
                            <p:childTnLst>
                              <p:par>
                                <p:cTn id="623" presetID="10" presetClass="exit" presetSubtype="0" fill="hold" grpId="5" nodeType="clickEffect">
                                  <p:stCondLst>
                                    <p:cond delay="0"/>
                                  </p:stCondLst>
                                  <p:childTnLst>
                                    <p:animEffect transition="out" filter="fade">
                                      <p:cBhvr>
                                        <p:cTn id="624" dur="500"/>
                                        <p:tgtEl>
                                          <p:spTgt spid="60"/>
                                        </p:tgtEl>
                                      </p:cBhvr>
                                    </p:animEffect>
                                    <p:set>
                                      <p:cBhvr>
                                        <p:cTn id="625" dur="1" fill="hold">
                                          <p:stCondLst>
                                            <p:cond delay="499"/>
                                          </p:stCondLst>
                                        </p:cTn>
                                        <p:tgtEl>
                                          <p:spTgt spid="60"/>
                                        </p:tgtEl>
                                        <p:attrNameLst>
                                          <p:attrName>style.visibility</p:attrName>
                                        </p:attrNameLst>
                                      </p:cBhvr>
                                      <p:to>
                                        <p:strVal val="hidden"/>
                                      </p:to>
                                    </p:set>
                                  </p:childTnLst>
                                </p:cTn>
                              </p:par>
                              <p:par>
                                <p:cTn id="626" presetID="10" presetClass="exit" presetSubtype="0" fill="hold" grpId="3" nodeType="withEffect">
                                  <p:stCondLst>
                                    <p:cond delay="0"/>
                                  </p:stCondLst>
                                  <p:childTnLst>
                                    <p:animEffect transition="out" filter="fade">
                                      <p:cBhvr>
                                        <p:cTn id="627" dur="500"/>
                                        <p:tgtEl>
                                          <p:spTgt spid="86"/>
                                        </p:tgtEl>
                                      </p:cBhvr>
                                    </p:animEffect>
                                    <p:set>
                                      <p:cBhvr>
                                        <p:cTn id="628" dur="1" fill="hold">
                                          <p:stCondLst>
                                            <p:cond delay="499"/>
                                          </p:stCondLst>
                                        </p:cTn>
                                        <p:tgtEl>
                                          <p:spTgt spid="86"/>
                                        </p:tgtEl>
                                        <p:attrNameLst>
                                          <p:attrName>style.visibility</p:attrName>
                                        </p:attrNameLst>
                                      </p:cBhvr>
                                      <p:to>
                                        <p:strVal val="hidden"/>
                                      </p:to>
                                    </p:set>
                                  </p:childTnLst>
                                </p:cTn>
                              </p:par>
                              <p:par>
                                <p:cTn id="629" presetID="10" presetClass="exit" presetSubtype="0" fill="hold" grpId="1" nodeType="withEffect">
                                  <p:stCondLst>
                                    <p:cond delay="0"/>
                                  </p:stCondLst>
                                  <p:childTnLst>
                                    <p:animEffect transition="out" filter="fade">
                                      <p:cBhvr>
                                        <p:cTn id="630" dur="500"/>
                                        <p:tgtEl>
                                          <p:spTgt spid="93"/>
                                        </p:tgtEl>
                                      </p:cBhvr>
                                    </p:animEffect>
                                    <p:set>
                                      <p:cBhvr>
                                        <p:cTn id="631" dur="1" fill="hold">
                                          <p:stCondLst>
                                            <p:cond delay="499"/>
                                          </p:stCondLst>
                                        </p:cTn>
                                        <p:tgtEl>
                                          <p:spTgt spid="93"/>
                                        </p:tgtEl>
                                        <p:attrNameLst>
                                          <p:attrName>style.visibility</p:attrName>
                                        </p:attrNameLst>
                                      </p:cBhvr>
                                      <p:to>
                                        <p:strVal val="hidden"/>
                                      </p:to>
                                    </p:set>
                                  </p:childTnLst>
                                </p:cTn>
                              </p:par>
                              <p:par>
                                <p:cTn id="632" presetID="10" presetClass="exit" presetSubtype="0" fill="hold" grpId="7" nodeType="withEffect">
                                  <p:stCondLst>
                                    <p:cond delay="0"/>
                                  </p:stCondLst>
                                  <p:childTnLst>
                                    <p:animEffect transition="out" filter="fade">
                                      <p:cBhvr>
                                        <p:cTn id="633" dur="500"/>
                                        <p:tgtEl>
                                          <p:spTgt spid="114"/>
                                        </p:tgtEl>
                                      </p:cBhvr>
                                    </p:animEffect>
                                    <p:set>
                                      <p:cBhvr>
                                        <p:cTn id="634" dur="1" fill="hold">
                                          <p:stCondLst>
                                            <p:cond delay="499"/>
                                          </p:stCondLst>
                                        </p:cTn>
                                        <p:tgtEl>
                                          <p:spTgt spid="114"/>
                                        </p:tgtEl>
                                        <p:attrNameLst>
                                          <p:attrName>style.visibility</p:attrName>
                                        </p:attrNameLst>
                                      </p:cBhvr>
                                      <p:to>
                                        <p:strVal val="hidden"/>
                                      </p:to>
                                    </p:set>
                                  </p:childTnLst>
                                </p:cTn>
                              </p:par>
                              <p:par>
                                <p:cTn id="635" presetID="10" presetClass="exit" presetSubtype="0" fill="hold" grpId="7" nodeType="withEffect">
                                  <p:stCondLst>
                                    <p:cond delay="0"/>
                                  </p:stCondLst>
                                  <p:childTnLst>
                                    <p:animEffect transition="out" filter="fade">
                                      <p:cBhvr>
                                        <p:cTn id="636" dur="500"/>
                                        <p:tgtEl>
                                          <p:spTgt spid="47"/>
                                        </p:tgtEl>
                                      </p:cBhvr>
                                    </p:animEffect>
                                    <p:set>
                                      <p:cBhvr>
                                        <p:cTn id="637"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9" grpId="0"/>
      <p:bldP spid="20" grpId="0"/>
      <p:bldP spid="21" grpId="0"/>
      <p:bldP spid="22" grpId="0"/>
      <p:bldP spid="23" grpId="0"/>
      <p:bldP spid="24" grpId="0"/>
      <p:bldP spid="66" grpId="0" animBg="1"/>
      <p:bldP spid="66" grpId="1" animBg="1"/>
      <p:bldP spid="69" grpId="0" animBg="1"/>
      <p:bldP spid="69" grpId="1" animBg="1"/>
      <p:bldP spid="70" grpId="0" animBg="1"/>
      <p:bldP spid="70" grpId="1" animBg="1"/>
      <p:bldP spid="70" grpId="2" animBg="1"/>
      <p:bldP spid="70" grpId="3" animBg="1"/>
      <p:bldP spid="70" grpId="4" animBg="1"/>
      <p:bldP spid="70" grpId="5" animBg="1"/>
      <p:bldP spid="70" grpId="6" animBg="1"/>
      <p:bldP spid="70" grpId="7" animBg="1"/>
      <p:bldP spid="71" grpId="0" animBg="1"/>
      <p:bldP spid="71" grpId="1" animBg="1"/>
      <p:bldP spid="72" grpId="0" animBg="1"/>
      <p:bldP spid="72" grpId="1" animBg="1"/>
      <p:bldP spid="73" grpId="0" animBg="1"/>
      <p:bldP spid="73" grpId="1" animBg="1"/>
      <p:bldP spid="73" grpId="2" animBg="1"/>
      <p:bldP spid="73" grpId="3" animBg="1"/>
      <p:bldP spid="73" grpId="4" animBg="1"/>
      <p:bldP spid="73" grpId="5" animBg="1"/>
      <p:bldP spid="74" grpId="0" animBg="1"/>
      <p:bldP spid="74" grpId="1" animBg="1"/>
      <p:bldP spid="74" grpId="2" animBg="1"/>
      <p:bldP spid="74" grpId="3" animBg="1"/>
      <p:bldP spid="75" grpId="0" animBg="1"/>
      <p:bldP spid="75" grpId="1" animBg="1"/>
      <p:bldP spid="75" grpId="2" animBg="1"/>
      <p:bldP spid="75" grpId="3" animBg="1"/>
      <p:bldP spid="75" grpId="4" animBg="1"/>
      <p:bldP spid="75" grpId="5" animBg="1"/>
      <p:bldP spid="75" grpId="6" animBg="1"/>
      <p:bldP spid="75" grpId="7" animBg="1"/>
      <p:bldP spid="76" grpId="0" animBg="1"/>
      <p:bldP spid="76" grpId="1" animBg="1"/>
      <p:bldP spid="77" grpId="0" animBg="1"/>
      <p:bldP spid="77" grpId="1" animBg="1"/>
      <p:bldP spid="78" grpId="0" animBg="1"/>
      <p:bldP spid="78" grpId="1" animBg="1"/>
      <p:bldP spid="79" grpId="0" animBg="1"/>
      <p:bldP spid="79" grpId="1" animBg="1"/>
      <p:bldP spid="80" grpId="0"/>
      <p:bldP spid="81" grpId="0"/>
      <p:bldP spid="42" grpId="0"/>
      <p:bldP spid="43" grpId="0"/>
      <p:bldP spid="47" grpId="0" animBg="1"/>
      <p:bldP spid="47" grpId="1" animBg="1"/>
      <p:bldP spid="47" grpId="2" animBg="1"/>
      <p:bldP spid="47" grpId="3" animBg="1"/>
      <p:bldP spid="47" grpId="4" animBg="1"/>
      <p:bldP spid="47" grpId="5" animBg="1"/>
      <p:bldP spid="47" grpId="6" animBg="1"/>
      <p:bldP spid="47" grpId="7" animBg="1"/>
      <p:bldP spid="49" grpId="0" animBg="1"/>
      <p:bldP spid="49" grpId="1" animBg="1"/>
      <p:bldP spid="49" grpId="2" animBg="1"/>
      <p:bldP spid="49" grpId="3" animBg="1"/>
      <p:bldP spid="50" grpId="0" animBg="1"/>
      <p:bldP spid="50" grpId="1" animBg="1"/>
      <p:bldP spid="52" grpId="0" animBg="1"/>
      <p:bldP spid="52" grpId="1" animBg="1"/>
      <p:bldP spid="57" grpId="0" animBg="1"/>
      <p:bldP spid="57" grpId="1" animBg="1"/>
      <p:bldP spid="58" grpId="0" animBg="1"/>
      <p:bldP spid="58" grpId="1" animBg="1"/>
      <p:bldP spid="58" grpId="2" animBg="1"/>
      <p:bldP spid="58" grpId="3" animBg="1"/>
      <p:bldP spid="59" grpId="0" animBg="1"/>
      <p:bldP spid="59" grpId="1" animBg="1"/>
      <p:bldP spid="59" grpId="2" animBg="1"/>
      <p:bldP spid="59" grpId="3" animBg="1"/>
      <p:bldP spid="60" grpId="2" animBg="1"/>
      <p:bldP spid="60" grpId="3" animBg="1"/>
      <p:bldP spid="60" grpId="4" animBg="1"/>
      <p:bldP spid="60" grpId="5" animBg="1"/>
      <p:bldP spid="61" grpId="0" animBg="1"/>
      <p:bldP spid="61" grpId="1" animBg="1"/>
      <p:bldP spid="61" grpId="2" animBg="1"/>
      <p:bldP spid="61" grpId="3" animBg="1"/>
      <p:bldP spid="62" grpId="0" animBg="1"/>
      <p:bldP spid="62" grpId="1" animBg="1"/>
      <p:bldP spid="82" grpId="0" animBg="1"/>
      <p:bldP spid="82" grpId="1" animBg="1"/>
      <p:bldP spid="83" grpId="0" animBg="1"/>
      <p:bldP spid="83" grpId="1" animBg="1"/>
      <p:bldP spid="84" grpId="0" animBg="1"/>
      <p:bldP spid="84" grpId="1" animBg="1"/>
      <p:bldP spid="84" grpId="2" animBg="1"/>
      <p:bldP spid="84" grpId="3" animBg="1"/>
      <p:bldP spid="85" grpId="0" animBg="1"/>
      <p:bldP spid="85" grpId="1" animBg="1"/>
      <p:bldP spid="86" grpId="0" animBg="1"/>
      <p:bldP spid="86" grpId="1" animBg="1"/>
      <p:bldP spid="86" grpId="2" animBg="1"/>
      <p:bldP spid="86" grpId="3" animBg="1"/>
      <p:bldP spid="87" grpId="0" animBg="1"/>
      <p:bldP spid="87" grpId="1" animBg="1"/>
      <p:bldP spid="89" grpId="0"/>
      <p:bldP spid="90" grpId="0"/>
      <p:bldP spid="91" grpId="0"/>
      <p:bldP spid="92" grpId="0" animBg="1"/>
      <p:bldP spid="92" grpId="1" animBg="1"/>
      <p:bldP spid="93" grpId="0" animBg="1"/>
      <p:bldP spid="93" grpId="1" animBg="1"/>
      <p:bldP spid="95" grpId="0" animBg="1"/>
      <p:bldP spid="95" grpId="1" animBg="1"/>
      <p:bldP spid="96" grpId="0"/>
      <p:bldP spid="99" grpId="0"/>
      <p:bldP spid="2" grpId="0"/>
      <p:bldP spid="100" grpId="0"/>
      <p:bldP spid="101" grpId="0"/>
      <p:bldP spid="102" grpId="0"/>
      <p:bldP spid="103" grpId="0"/>
      <p:bldP spid="104" grpId="0"/>
      <p:bldP spid="105" grpId="0" animBg="1"/>
      <p:bldP spid="110" grpId="0" animBg="1"/>
      <p:bldP spid="110" grpId="1" animBg="1"/>
      <p:bldP spid="111" grpId="0" animBg="1"/>
      <p:bldP spid="111" grpId="1" animBg="1"/>
      <p:bldP spid="112" grpId="0" animBg="1"/>
      <p:bldP spid="112" grpId="1" animBg="1"/>
      <p:bldP spid="112" grpId="2" animBg="1"/>
      <p:bldP spid="112" grpId="3" animBg="1"/>
      <p:bldP spid="113" grpId="0" animBg="1"/>
      <p:bldP spid="113" grpId="1" animBg="1"/>
      <p:bldP spid="113" grpId="2" animBg="1"/>
      <p:bldP spid="113" grpId="3" animBg="1"/>
      <p:bldP spid="113" grpId="4" animBg="1"/>
      <p:bldP spid="113" grpId="5" animBg="1"/>
      <p:bldP spid="114" grpId="0" animBg="1"/>
      <p:bldP spid="114" grpId="1" animBg="1"/>
      <p:bldP spid="114" grpId="2" animBg="1"/>
      <p:bldP spid="114" grpId="3" animBg="1"/>
      <p:bldP spid="114" grpId="4" animBg="1"/>
      <p:bldP spid="114" grpId="5" animBg="1"/>
      <p:bldP spid="114" grpId="6" animBg="1"/>
      <p:bldP spid="114" grpId="7" animBg="1"/>
      <p:bldP spid="115" grpId="0" animBg="1"/>
      <p:bldP spid="115" grpId="1" animBg="1"/>
      <p:bldP spid="116" grpId="0" animBg="1"/>
      <p:bldP spid="116" grpId="1" animBg="1"/>
      <p:bldP spid="117" grpId="0" animBg="1"/>
      <p:bldP spid="117" grpId="1" animBg="1"/>
      <p:bldP spid="118" grpId="0" animBg="1"/>
      <p:bldP spid="118" grpId="1" animBg="1"/>
      <p:bldP spid="119" grpId="0"/>
      <p:bldP spid="120" grpId="0"/>
      <p:bldP spid="123"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a:t>Introduction</a:t>
            </a:r>
          </a:p>
          <a:p>
            <a:r>
              <a:rPr lang="en-US"/>
              <a:t>Motivation and Objective</a:t>
            </a:r>
          </a:p>
          <a:p>
            <a:r>
              <a:rPr lang="en-US"/>
              <a:t>Technical details</a:t>
            </a:r>
          </a:p>
          <a:p>
            <a:r>
              <a:rPr lang="en-US" b="1">
                <a:solidFill>
                  <a:srgbClr val="FF0000"/>
                </a:solidFill>
              </a:rPr>
              <a:t>Experiments</a:t>
            </a:r>
          </a:p>
          <a:p>
            <a:r>
              <a:rPr lang="en-US"/>
              <a:t>Conclusion</a:t>
            </a:r>
          </a:p>
        </p:txBody>
      </p:sp>
    </p:spTree>
    <p:extLst>
      <p:ext uri="{BB962C8B-B14F-4D97-AF65-F5344CB8AC3E}">
        <p14:creationId xmlns:p14="http://schemas.microsoft.com/office/powerpoint/2010/main" val="3676528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444792" y="85838"/>
            <a:ext cx="9367369" cy="587375"/>
          </a:xfrm>
        </p:spPr>
        <p:txBody>
          <a:bodyPr>
            <a:normAutofit fontScale="90000"/>
          </a:bodyPr>
          <a:lstStyle/>
          <a:p>
            <a:r>
              <a:rPr lang="en-US" altLang="zh-CN"/>
              <a:t>Experiment setup</a:t>
            </a:r>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78" y="765810"/>
            <a:ext cx="4867589" cy="492633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900075607"/>
              </p:ext>
            </p:extLst>
          </p:nvPr>
        </p:nvGraphicFramePr>
        <p:xfrm>
          <a:off x="5556920" y="765810"/>
          <a:ext cx="6541735" cy="4907280"/>
        </p:xfrm>
        <a:graphic>
          <a:graphicData uri="http://schemas.openxmlformats.org/drawingml/2006/table">
            <a:tbl>
              <a:tblPr firstRow="1" bandRow="1">
                <a:tableStyleId>{5940675A-B579-460E-94D1-54222C63F5DA}</a:tableStyleId>
              </a:tblPr>
              <a:tblGrid>
                <a:gridCol w="2609815">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tblGrid>
              <a:tr h="370840">
                <a:tc>
                  <a:txBody>
                    <a:bodyPr/>
                    <a:lstStyle/>
                    <a:p>
                      <a:r>
                        <a:rPr lang="en-US" sz="2000"/>
                        <a:t>Simulator</a:t>
                      </a:r>
                    </a:p>
                  </a:txBody>
                  <a:tcPr/>
                </a:tc>
                <a:tc>
                  <a:txBody>
                    <a:bodyPr/>
                    <a:lstStyle/>
                    <a:p>
                      <a:r>
                        <a:rPr lang="en-US" sz="2000"/>
                        <a:t>GTMobiSim mobile trace generator</a:t>
                      </a:r>
                    </a:p>
                  </a:txBody>
                  <a:tcPr/>
                </a:tc>
                <a:extLst>
                  <a:ext uri="{0D108BD9-81ED-4DB2-BD59-A6C34878D82A}">
                    <a16:rowId xmlns:a16="http://schemas.microsoft.com/office/drawing/2014/main" val="10000"/>
                  </a:ext>
                </a:extLst>
              </a:tr>
              <a:tr h="370840">
                <a:tc>
                  <a:txBody>
                    <a:bodyPr/>
                    <a:lstStyle/>
                    <a:p>
                      <a:r>
                        <a:rPr lang="en-US" sz="2000"/>
                        <a:t>Map location</a:t>
                      </a:r>
                    </a:p>
                  </a:txBody>
                  <a:tcPr/>
                </a:tc>
                <a:tc>
                  <a:txBody>
                    <a:bodyPr/>
                    <a:lstStyle/>
                    <a:p>
                      <a:r>
                        <a:rPr lang="en-US" sz="2000"/>
                        <a:t>Northwest part of Atlanta</a:t>
                      </a:r>
                    </a:p>
                  </a:txBody>
                  <a:tcPr/>
                </a:tc>
                <a:extLst>
                  <a:ext uri="{0D108BD9-81ED-4DB2-BD59-A6C34878D82A}">
                    <a16:rowId xmlns:a16="http://schemas.microsoft.com/office/drawing/2014/main" val="10001"/>
                  </a:ext>
                </a:extLst>
              </a:tr>
              <a:tr h="370840">
                <a:tc>
                  <a:txBody>
                    <a:bodyPr/>
                    <a:lstStyle/>
                    <a:p>
                      <a:r>
                        <a:rPr lang="en-US" sz="2000"/>
                        <a:t>No. of junctions </a:t>
                      </a:r>
                    </a:p>
                  </a:txBody>
                  <a:tcPr/>
                </a:tc>
                <a:tc>
                  <a:txBody>
                    <a:bodyPr/>
                    <a:lstStyle/>
                    <a:p>
                      <a:r>
                        <a:rPr lang="en-US" sz="2000"/>
                        <a:t>6,979</a:t>
                      </a:r>
                    </a:p>
                  </a:txBody>
                  <a:tcPr/>
                </a:tc>
                <a:extLst>
                  <a:ext uri="{0D108BD9-81ED-4DB2-BD59-A6C34878D82A}">
                    <a16:rowId xmlns:a16="http://schemas.microsoft.com/office/drawing/2014/main" val="10002"/>
                  </a:ext>
                </a:extLst>
              </a:tr>
              <a:tr h="370840">
                <a:tc>
                  <a:txBody>
                    <a:bodyPr/>
                    <a:lstStyle/>
                    <a:p>
                      <a:r>
                        <a:rPr lang="en-US" sz="2000"/>
                        <a:t>No. of segments</a:t>
                      </a:r>
                    </a:p>
                  </a:txBody>
                  <a:tcPr/>
                </a:tc>
                <a:tc>
                  <a:txBody>
                    <a:bodyPr/>
                    <a:lstStyle/>
                    <a:p>
                      <a:r>
                        <a:rPr lang="en-US" sz="2000"/>
                        <a:t>9,187</a:t>
                      </a:r>
                    </a:p>
                  </a:txBody>
                  <a:tcPr/>
                </a:tc>
                <a:extLst>
                  <a:ext uri="{0D108BD9-81ED-4DB2-BD59-A6C34878D82A}">
                    <a16:rowId xmlns:a16="http://schemas.microsoft.com/office/drawing/2014/main" val="10003"/>
                  </a:ext>
                </a:extLst>
              </a:tr>
              <a:tr h="370840">
                <a:tc>
                  <a:txBody>
                    <a:bodyPr/>
                    <a:lstStyle/>
                    <a:p>
                      <a:r>
                        <a:rPr lang="en-US" sz="2000"/>
                        <a:t>No. of</a:t>
                      </a:r>
                      <a:r>
                        <a:rPr lang="en-US" sz="2000" baseline="0"/>
                        <a:t> cars</a:t>
                      </a:r>
                      <a:endParaRPr lang="en-US" sz="2000"/>
                    </a:p>
                  </a:txBody>
                  <a:tcPr/>
                </a:tc>
                <a:tc>
                  <a:txBody>
                    <a:bodyPr/>
                    <a:lstStyle/>
                    <a:p>
                      <a:r>
                        <a:rPr lang="en-US" sz="2000"/>
                        <a:t>10,000</a:t>
                      </a:r>
                    </a:p>
                  </a:txBody>
                  <a:tcPr/>
                </a:tc>
                <a:extLst>
                  <a:ext uri="{0D108BD9-81ED-4DB2-BD59-A6C34878D82A}">
                    <a16:rowId xmlns:a16="http://schemas.microsoft.com/office/drawing/2014/main" val="10004"/>
                  </a:ext>
                </a:extLst>
              </a:tr>
              <a:tr h="370840">
                <a:tc>
                  <a:txBody>
                    <a:bodyPr/>
                    <a:lstStyle/>
                    <a:p>
                      <a:r>
                        <a:rPr lang="en-US" sz="2000"/>
                        <a:t>Distribution</a:t>
                      </a:r>
                      <a:r>
                        <a:rPr lang="en-US" sz="2000" baseline="0"/>
                        <a:t> model of cars</a:t>
                      </a:r>
                      <a:endParaRPr lang="en-US" sz="2000"/>
                    </a:p>
                  </a:txBody>
                  <a:tcPr/>
                </a:tc>
                <a:tc>
                  <a:txBody>
                    <a:bodyPr/>
                    <a:lstStyle/>
                    <a:p>
                      <a:r>
                        <a:rPr lang="en-US" sz="2000"/>
                        <a:t>Gaussian distribution</a:t>
                      </a:r>
                    </a:p>
                  </a:txBody>
                  <a:tcPr/>
                </a:tc>
                <a:extLst>
                  <a:ext uri="{0D108BD9-81ED-4DB2-BD59-A6C34878D82A}">
                    <a16:rowId xmlns:a16="http://schemas.microsoft.com/office/drawing/2014/main" val="10005"/>
                  </a:ext>
                </a:extLst>
              </a:tr>
              <a:tr h="370840">
                <a:tc>
                  <a:txBody>
                    <a:bodyPr/>
                    <a:lstStyle/>
                    <a:p>
                      <a:r>
                        <a:rPr lang="en-US" sz="2000"/>
                        <a:t>Algorithms evaluated</a:t>
                      </a:r>
                    </a:p>
                  </a:txBody>
                  <a:tcPr/>
                </a:tc>
                <a:tc>
                  <a:txBody>
                    <a:bodyPr/>
                    <a:lstStyle/>
                    <a:p>
                      <a:pPr marL="285750" indent="-285750">
                        <a:buFont typeface="Arial" panose="020B0604020202020204" pitchFamily="34" charset="0"/>
                        <a:buChar char="•"/>
                      </a:pPr>
                      <a:r>
                        <a:rPr lang="en-US" sz="2000"/>
                        <a:t>Random Sampling (</a:t>
                      </a:r>
                      <a:r>
                        <a:rPr lang="en-US" sz="2000">
                          <a:solidFill>
                            <a:schemeClr val="bg2">
                              <a:lumMod val="75000"/>
                            </a:schemeClr>
                          </a:solidFill>
                        </a:rPr>
                        <a:t>RS</a:t>
                      </a:r>
                      <a:r>
                        <a:rPr lang="en-US" sz="2000"/>
                        <a:t>)</a:t>
                      </a:r>
                    </a:p>
                    <a:p>
                      <a:pPr marL="285750" indent="-285750">
                        <a:buFont typeface="Arial" panose="020B0604020202020204" pitchFamily="34" charset="0"/>
                        <a:buChar char="•"/>
                      </a:pPr>
                      <a:r>
                        <a:rPr lang="en-US" sz="2000"/>
                        <a:t>Star-based road-network expansion (</a:t>
                      </a:r>
                      <a:r>
                        <a:rPr lang="en-US" sz="2000">
                          <a:solidFill>
                            <a:srgbClr val="FFC000"/>
                          </a:solidFill>
                        </a:rPr>
                        <a:t>SE</a:t>
                      </a:r>
                      <a:r>
                        <a:rPr lang="en-US" sz="2000"/>
                        <a:t>)</a:t>
                      </a:r>
                    </a:p>
                    <a:p>
                      <a:pPr marL="285750" indent="-285750">
                        <a:buFont typeface="Arial" panose="020B0604020202020204" pitchFamily="34" charset="0"/>
                        <a:buChar char="•"/>
                      </a:pPr>
                      <a:r>
                        <a:rPr lang="en-US" sz="2000"/>
                        <a:t>ReversibleGlobal Expansion (</a:t>
                      </a:r>
                      <a:r>
                        <a:rPr lang="en-US" sz="2000">
                          <a:solidFill>
                            <a:srgbClr val="0070C0"/>
                          </a:solidFill>
                        </a:rPr>
                        <a:t>RGE</a:t>
                      </a:r>
                      <a:r>
                        <a:rPr lang="en-US" sz="2000"/>
                        <a:t>) </a:t>
                      </a:r>
                    </a:p>
                    <a:p>
                      <a:pPr marL="285750" indent="-285750">
                        <a:buFont typeface="Arial" panose="020B0604020202020204" pitchFamily="34" charset="0"/>
                        <a:buChar char="•"/>
                      </a:pPr>
                      <a:r>
                        <a:rPr lang="en-US" sz="2000"/>
                        <a:t>Reversible Pre-assignment-based Local Expansion (</a:t>
                      </a:r>
                      <a:r>
                        <a:rPr lang="en-US" sz="2000">
                          <a:solidFill>
                            <a:schemeClr val="accent2">
                              <a:lumMod val="75000"/>
                            </a:schemeClr>
                          </a:solidFill>
                        </a:rPr>
                        <a:t>RPLE</a:t>
                      </a:r>
                      <a:r>
                        <a:rPr lang="en-US" sz="2000"/>
                        <a:t>)</a:t>
                      </a:r>
                    </a:p>
                  </a:txBody>
                  <a:tcPr/>
                </a:tc>
                <a:extLst>
                  <a:ext uri="{0D108BD9-81ED-4DB2-BD59-A6C34878D82A}">
                    <a16:rowId xmlns:a16="http://schemas.microsoft.com/office/drawing/2014/main" val="10006"/>
                  </a:ext>
                </a:extLst>
              </a:tr>
            </a:tbl>
          </a:graphicData>
        </a:graphic>
      </p:graphicFrame>
      <p:sp>
        <p:nvSpPr>
          <p:cNvPr id="3" name="任意多边形: 形状 2">
            <a:extLst>
              <a:ext uri="{FF2B5EF4-FFF2-40B4-BE49-F238E27FC236}">
                <a16:creationId xmlns:a16="http://schemas.microsoft.com/office/drawing/2014/main" id="{B1B8AF63-7BBE-44B1-9C99-8D17B99431C6}"/>
              </a:ext>
            </a:extLst>
          </p:cNvPr>
          <p:cNvSpPr/>
          <p:nvPr/>
        </p:nvSpPr>
        <p:spPr>
          <a:xfrm>
            <a:off x="1230284" y="1584960"/>
            <a:ext cx="2959331" cy="3369425"/>
          </a:xfrm>
          <a:custGeom>
            <a:avLst/>
            <a:gdLst>
              <a:gd name="connsiteX0" fmla="*/ 725978 w 2959331"/>
              <a:gd name="connsiteY0" fmla="*/ 16625 h 3369425"/>
              <a:gd name="connsiteX1" fmla="*/ 94211 w 2959331"/>
              <a:gd name="connsiteY1" fmla="*/ 886691 h 3369425"/>
              <a:gd name="connsiteX2" fmla="*/ 0 w 2959331"/>
              <a:gd name="connsiteY2" fmla="*/ 1995055 h 3369425"/>
              <a:gd name="connsiteX3" fmla="*/ 1163781 w 2959331"/>
              <a:gd name="connsiteY3" fmla="*/ 2349731 h 3369425"/>
              <a:gd name="connsiteX4" fmla="*/ 1712421 w 2959331"/>
              <a:gd name="connsiteY4" fmla="*/ 3369425 h 3369425"/>
              <a:gd name="connsiteX5" fmla="*/ 2748741 w 2959331"/>
              <a:gd name="connsiteY5" fmla="*/ 3369425 h 3369425"/>
              <a:gd name="connsiteX6" fmla="*/ 2959331 w 2959331"/>
              <a:gd name="connsiteY6" fmla="*/ 2227811 h 3369425"/>
              <a:gd name="connsiteX7" fmla="*/ 2948247 w 2959331"/>
              <a:gd name="connsiteY7" fmla="*/ 1180407 h 3369425"/>
              <a:gd name="connsiteX8" fmla="*/ 2504901 w 2959331"/>
              <a:gd name="connsiteY8" fmla="*/ 260465 h 3369425"/>
              <a:gd name="connsiteX9" fmla="*/ 1546167 w 2959331"/>
              <a:gd name="connsiteY9" fmla="*/ 0 h 3369425"/>
              <a:gd name="connsiteX10" fmla="*/ 725978 w 2959331"/>
              <a:gd name="connsiteY10" fmla="*/ 16625 h 33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9331" h="3369425">
                <a:moveTo>
                  <a:pt x="725978" y="16625"/>
                </a:moveTo>
                <a:lnTo>
                  <a:pt x="94211" y="886691"/>
                </a:lnTo>
                <a:lnTo>
                  <a:pt x="0" y="1995055"/>
                </a:lnTo>
                <a:lnTo>
                  <a:pt x="1163781" y="2349731"/>
                </a:lnTo>
                <a:lnTo>
                  <a:pt x="1712421" y="3369425"/>
                </a:lnTo>
                <a:lnTo>
                  <a:pt x="2748741" y="3369425"/>
                </a:lnTo>
                <a:lnTo>
                  <a:pt x="2959331" y="2227811"/>
                </a:lnTo>
                <a:lnTo>
                  <a:pt x="2948247" y="1180407"/>
                </a:lnTo>
                <a:lnTo>
                  <a:pt x="2504901" y="260465"/>
                </a:lnTo>
                <a:lnTo>
                  <a:pt x="1546167" y="0"/>
                </a:lnTo>
                <a:lnTo>
                  <a:pt x="725978" y="16625"/>
                </a:lnTo>
                <a:close/>
              </a:path>
            </a:pathLst>
          </a:cu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5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877921347"/>
              </p:ext>
            </p:extLst>
          </p:nvPr>
        </p:nvGraphicFramePr>
        <p:xfrm>
          <a:off x="387752" y="886702"/>
          <a:ext cx="5793129" cy="3723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3095644677"/>
              </p:ext>
            </p:extLst>
          </p:nvPr>
        </p:nvGraphicFramePr>
        <p:xfrm>
          <a:off x="6150770" y="949983"/>
          <a:ext cx="5274197" cy="3764666"/>
        </p:xfrm>
        <a:graphic>
          <a:graphicData uri="http://schemas.openxmlformats.org/drawingml/2006/chart">
            <c:chart xmlns:c="http://schemas.openxmlformats.org/drawingml/2006/chart" xmlns:r="http://schemas.openxmlformats.org/officeDocument/2006/relationships" r:id="rId4"/>
          </a:graphicData>
        </a:graphic>
      </p:graphicFrame>
      <p:sp>
        <p:nvSpPr>
          <p:cNvPr id="4" name="标题 1"/>
          <p:cNvSpPr txBox="1">
            <a:spLocks/>
          </p:cNvSpPr>
          <p:nvPr/>
        </p:nvSpPr>
        <p:spPr>
          <a:xfrm>
            <a:off x="1444792" y="85838"/>
            <a:ext cx="9367369" cy="58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t>Performance with Varying Anonymity Level</a:t>
            </a:r>
          </a:p>
        </p:txBody>
      </p:sp>
      <p:sp>
        <p:nvSpPr>
          <p:cNvPr id="2" name="TextBox 1"/>
          <p:cNvSpPr txBox="1"/>
          <p:nvPr/>
        </p:nvSpPr>
        <p:spPr>
          <a:xfrm>
            <a:off x="729047" y="4652319"/>
            <a:ext cx="11226115" cy="830997"/>
          </a:xfrm>
          <a:prstGeom prst="rect">
            <a:avLst/>
          </a:prstGeom>
          <a:noFill/>
        </p:spPr>
        <p:txBody>
          <a:bodyPr wrap="square" rtlCol="0">
            <a:spAutoFit/>
          </a:bodyPr>
          <a:lstStyle/>
          <a:p>
            <a:pPr marL="342900" indent="-342900">
              <a:buFont typeface="Arial" panose="020B0604020202020204" pitchFamily="34" charset="0"/>
              <a:buChar char="•"/>
            </a:pPr>
            <a:r>
              <a:rPr lang="en-US" sz="2400"/>
              <a:t>RPLE is fastest in the anonymization phase.</a:t>
            </a:r>
          </a:p>
          <a:p>
            <a:pPr marL="342900" indent="-342900">
              <a:buFont typeface="Arial" panose="020B0604020202020204" pitchFamily="34" charset="0"/>
              <a:buChar char="•"/>
            </a:pPr>
            <a:r>
              <a:rPr lang="en-US" sz="2400"/>
              <a:t>RPLE is fastest in the </a:t>
            </a:r>
            <a:r>
              <a:rPr lang="en-US" altLang="zh-CN" sz="2400"/>
              <a:t>de-</a:t>
            </a:r>
            <a:r>
              <a:rPr lang="en-US" sz="2400"/>
              <a:t>anonymization phase. </a:t>
            </a:r>
          </a:p>
        </p:txBody>
      </p:sp>
    </p:spTree>
    <p:extLst>
      <p:ext uri="{BB962C8B-B14F-4D97-AF65-F5344CB8AC3E}">
        <p14:creationId xmlns:p14="http://schemas.microsoft.com/office/powerpoint/2010/main" val="116851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167544648"/>
              </p:ext>
            </p:extLst>
          </p:nvPr>
        </p:nvGraphicFramePr>
        <p:xfrm>
          <a:off x="352611" y="821644"/>
          <a:ext cx="5646596" cy="38225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746462030"/>
              </p:ext>
            </p:extLst>
          </p:nvPr>
        </p:nvGraphicFramePr>
        <p:xfrm>
          <a:off x="5980671" y="846438"/>
          <a:ext cx="6005383" cy="3849130"/>
        </p:xfrm>
        <a:graphic>
          <a:graphicData uri="http://schemas.openxmlformats.org/drawingml/2006/chart">
            <c:chart xmlns:c="http://schemas.openxmlformats.org/drawingml/2006/chart" xmlns:r="http://schemas.openxmlformats.org/officeDocument/2006/relationships" r:id="rId3"/>
          </a:graphicData>
        </a:graphic>
      </p:graphicFrame>
      <p:sp>
        <p:nvSpPr>
          <p:cNvPr id="5" name="标题 1"/>
          <p:cNvSpPr txBox="1">
            <a:spLocks/>
          </p:cNvSpPr>
          <p:nvPr/>
        </p:nvSpPr>
        <p:spPr>
          <a:xfrm>
            <a:off x="1444792" y="85838"/>
            <a:ext cx="9367369" cy="58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t>Performance with Varying Anonymity Level</a:t>
            </a:r>
          </a:p>
        </p:txBody>
      </p:sp>
      <p:sp>
        <p:nvSpPr>
          <p:cNvPr id="2" name="TextBox 1"/>
          <p:cNvSpPr txBox="1"/>
          <p:nvPr/>
        </p:nvSpPr>
        <p:spPr>
          <a:xfrm>
            <a:off x="525162" y="4621426"/>
            <a:ext cx="11170508" cy="2308324"/>
          </a:xfrm>
          <a:prstGeom prst="rect">
            <a:avLst/>
          </a:prstGeom>
          <a:noFill/>
        </p:spPr>
        <p:txBody>
          <a:bodyPr wrap="square" rtlCol="0">
            <a:spAutoFit/>
          </a:bodyPr>
          <a:lstStyle/>
          <a:p>
            <a:pPr marL="342900" indent="-342900">
              <a:buFont typeface="Arial" panose="020B0604020202020204" pitchFamily="34" charset="0"/>
              <a:buChar char="•"/>
            </a:pPr>
            <a:r>
              <a:rPr lang="en-US" sz="2400"/>
              <a:t>Relative spatial resolution (RSR) is the ratio of size of the maximum allowable spatial area to the size of the obtained cloaking area.</a:t>
            </a:r>
          </a:p>
          <a:p>
            <a:pPr marL="342900" indent="-342900">
              <a:buFont typeface="Arial" panose="020B0604020202020204" pitchFamily="34" charset="0"/>
              <a:buChar char="•"/>
            </a:pPr>
            <a:r>
              <a:rPr lang="en-US" sz="2400"/>
              <a:t>RS has the lowest RSR. RSR of SE and RGE is larger than RPLE.</a:t>
            </a:r>
          </a:p>
          <a:p>
            <a:pPr marL="342900" indent="-342900">
              <a:buFont typeface="Arial" panose="020B0604020202020204" pitchFamily="34" charset="0"/>
              <a:buChar char="•"/>
            </a:pPr>
            <a:r>
              <a:rPr lang="en-US" sz="2400"/>
              <a:t>All the algorithms have a high success rate, which decreases slowly for large k.</a:t>
            </a:r>
          </a:p>
          <a:p>
            <a:pPr marL="342900" indent="-342900">
              <a:buFont typeface="Arial" panose="020B0604020202020204" pitchFamily="34" charset="0"/>
              <a:buChar char="•"/>
            </a:pPr>
            <a:r>
              <a:rPr lang="en-US" sz="2400"/>
              <a:t>Even for higher anonymity levels, such as k = 100, the success rates of both RGE and RPLE are high and are close to 90%.</a:t>
            </a:r>
          </a:p>
        </p:txBody>
      </p:sp>
      <p:sp>
        <p:nvSpPr>
          <p:cNvPr id="3" name="Oval 2"/>
          <p:cNvSpPr/>
          <p:nvPr/>
        </p:nvSpPr>
        <p:spPr>
          <a:xfrm>
            <a:off x="11219934" y="1853513"/>
            <a:ext cx="475736"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669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783847323"/>
              </p:ext>
            </p:extLst>
          </p:nvPr>
        </p:nvGraphicFramePr>
        <p:xfrm>
          <a:off x="499641" y="931763"/>
          <a:ext cx="5582856" cy="38833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807540190"/>
              </p:ext>
            </p:extLst>
          </p:nvPr>
        </p:nvGraphicFramePr>
        <p:xfrm>
          <a:off x="5810491" y="726312"/>
          <a:ext cx="5928167" cy="4007734"/>
        </p:xfrm>
        <a:graphic>
          <a:graphicData uri="http://schemas.openxmlformats.org/drawingml/2006/chart">
            <c:chart xmlns:c="http://schemas.openxmlformats.org/drawingml/2006/chart" xmlns:r="http://schemas.openxmlformats.org/officeDocument/2006/relationships" r:id="rId4"/>
          </a:graphicData>
        </a:graphic>
      </p:graphicFrame>
      <p:sp>
        <p:nvSpPr>
          <p:cNvPr id="6" name="标题 1"/>
          <p:cNvSpPr txBox="1">
            <a:spLocks/>
          </p:cNvSpPr>
          <p:nvPr/>
        </p:nvSpPr>
        <p:spPr>
          <a:xfrm>
            <a:off x="1444792" y="85838"/>
            <a:ext cx="9367369" cy="58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t>Multilevel Privacy Protection</a:t>
            </a:r>
          </a:p>
        </p:txBody>
      </p:sp>
      <p:sp>
        <p:nvSpPr>
          <p:cNvPr id="2" name="TextBox 1"/>
          <p:cNvSpPr txBox="1"/>
          <p:nvPr/>
        </p:nvSpPr>
        <p:spPr>
          <a:xfrm>
            <a:off x="583381" y="4648530"/>
            <a:ext cx="11390316" cy="1938992"/>
          </a:xfrm>
          <a:prstGeom prst="rect">
            <a:avLst/>
          </a:prstGeom>
          <a:noFill/>
        </p:spPr>
        <p:txBody>
          <a:bodyPr wrap="square" rtlCol="0">
            <a:spAutoFit/>
          </a:bodyPr>
          <a:lstStyle/>
          <a:p>
            <a:pPr marL="342900" indent="-342900">
              <a:buFont typeface="Arial" panose="020B0604020202020204" pitchFamily="34" charset="0"/>
              <a:buChar char="•"/>
            </a:pPr>
            <a:r>
              <a:rPr lang="en-US" sz="2400"/>
              <a:t>The relative anonymity level (RAL) in a multi-level privacy scenario refers to the ratio of the obtained anonymity to the anonymity level entitled to a given access privilege level.</a:t>
            </a:r>
          </a:p>
          <a:p>
            <a:pPr marL="342900" indent="-342900">
              <a:buFont typeface="Arial" panose="020B0604020202020204" pitchFamily="34" charset="0"/>
              <a:buChar char="•"/>
            </a:pPr>
            <a:r>
              <a:rPr lang="en-US" sz="2400"/>
              <a:t>We assume that there are six access privilege levels.</a:t>
            </a:r>
          </a:p>
          <a:p>
            <a:pPr marL="342900" indent="-342900">
              <a:buFont typeface="Arial" panose="020B0604020202020204" pitchFamily="34" charset="0"/>
              <a:buChar char="•"/>
            </a:pPr>
            <a:r>
              <a:rPr lang="en-US" sz="2400"/>
              <a:t>RS and SE result in very large RAL due to their lack of reversibility.</a:t>
            </a:r>
          </a:p>
          <a:p>
            <a:pPr marL="342900" indent="-342900">
              <a:buFont typeface="Arial" panose="020B0604020202020204" pitchFamily="34" charset="0"/>
              <a:buChar char="•"/>
            </a:pPr>
            <a:r>
              <a:rPr lang="en-US" sz="2400"/>
              <a:t>RAL of RGE and RPLE is close to one for all privilege levels.</a:t>
            </a:r>
          </a:p>
        </p:txBody>
      </p:sp>
    </p:spTree>
    <p:extLst>
      <p:ext uri="{BB962C8B-B14F-4D97-AF65-F5344CB8AC3E}">
        <p14:creationId xmlns:p14="http://schemas.microsoft.com/office/powerpoint/2010/main" val="236527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fade">
                                      <p:cBhvr>
                                        <p:cTn id="25" dur="500"/>
                                        <p:tgtEl>
                                          <p:spTgt spid="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fade">
                                      <p:cBhvr>
                                        <p:cTn id="3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a:t>Introduction</a:t>
            </a:r>
          </a:p>
          <a:p>
            <a:r>
              <a:rPr lang="en-US"/>
              <a:t>Motivation and Objective</a:t>
            </a:r>
          </a:p>
          <a:p>
            <a:r>
              <a:rPr lang="en-US"/>
              <a:t>Technical details</a:t>
            </a:r>
          </a:p>
          <a:p>
            <a:r>
              <a:rPr lang="en-US"/>
              <a:t>Experiments</a:t>
            </a:r>
          </a:p>
          <a:p>
            <a:r>
              <a:rPr lang="en-US" b="1">
                <a:solidFill>
                  <a:srgbClr val="FF0000"/>
                </a:solidFill>
              </a:rPr>
              <a:t>Conclusion</a:t>
            </a:r>
          </a:p>
        </p:txBody>
      </p:sp>
    </p:spTree>
    <p:extLst>
      <p:ext uri="{BB962C8B-B14F-4D97-AF65-F5344CB8AC3E}">
        <p14:creationId xmlns:p14="http://schemas.microsoft.com/office/powerpoint/2010/main" val="922569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1330492" y="405878"/>
            <a:ext cx="9367369" cy="58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a:t>Conclusion</a:t>
            </a:r>
          </a:p>
        </p:txBody>
      </p:sp>
      <p:sp>
        <p:nvSpPr>
          <p:cNvPr id="5" name="TextBox 4"/>
          <p:cNvSpPr txBox="1"/>
          <p:nvPr/>
        </p:nvSpPr>
        <p:spPr>
          <a:xfrm>
            <a:off x="1330493" y="1183005"/>
            <a:ext cx="10545277" cy="4893647"/>
          </a:xfrm>
          <a:prstGeom prst="rect">
            <a:avLst/>
          </a:prstGeom>
          <a:noFill/>
        </p:spPr>
        <p:txBody>
          <a:bodyPr wrap="square" rtlCol="0">
            <a:spAutoFit/>
          </a:bodyPr>
          <a:lstStyle/>
          <a:p>
            <a:r>
              <a:rPr lang="en-US" sz="2400"/>
              <a:t>ReverseCloak</a:t>
            </a:r>
            <a:r>
              <a:rPr lang="zh-CN" altLang="en-US" sz="2400"/>
              <a:t>：</a:t>
            </a:r>
            <a:endParaRPr lang="en-US" altLang="zh-CN" sz="2400"/>
          </a:p>
          <a:p>
            <a:r>
              <a:rPr lang="en-US" altLang="zh-CN" sz="2400"/>
              <a:t>A</a:t>
            </a:r>
            <a:r>
              <a:rPr lang="en-US" sz="2400"/>
              <a:t> new class of reversible location privacy protection mechanisms for supporting multi-level privacy requirements in access controlled environments.</a:t>
            </a:r>
          </a:p>
          <a:p>
            <a:endParaRPr lang="en-US" sz="2400"/>
          </a:p>
          <a:p>
            <a:r>
              <a:rPr lang="en-US" altLang="zh-CN" sz="2400"/>
              <a:t>RGE, RPLE:</a:t>
            </a:r>
          </a:p>
          <a:p>
            <a:r>
              <a:rPr lang="en-US" sz="2400"/>
              <a:t>Two algorithms effectively support multi-level privacy, allowing users with higher privileges to obtain finer information through reduced anonymity levels.</a:t>
            </a:r>
          </a:p>
          <a:p>
            <a:endParaRPr lang="en-US" sz="2400"/>
          </a:p>
          <a:p>
            <a:r>
              <a:rPr lang="en-US" altLang="zh-CN" sz="2400"/>
              <a:t>Expetiments:</a:t>
            </a:r>
            <a:endParaRPr lang="en-US" sz="2400"/>
          </a:p>
          <a:p>
            <a:r>
              <a:rPr lang="en-US" sz="2400"/>
              <a:t>Extensive experiments conducted on GTMobiSim show that the proposed techniques are efficient, scalable and achieve the multilevel functionality through their reversibility property.</a:t>
            </a:r>
          </a:p>
          <a:p>
            <a:endParaRPr lang="en-US" sz="2400"/>
          </a:p>
        </p:txBody>
      </p:sp>
    </p:spTree>
    <p:extLst>
      <p:ext uri="{BB962C8B-B14F-4D97-AF65-F5344CB8AC3E}">
        <p14:creationId xmlns:p14="http://schemas.microsoft.com/office/powerpoint/2010/main" val="3395463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36644" y="1876822"/>
            <a:ext cx="1618264" cy="1754326"/>
          </a:xfrm>
          <a:prstGeom prst="rect">
            <a:avLst/>
          </a:prstGeom>
          <a:noFill/>
        </p:spPr>
        <p:txBody>
          <a:bodyPr wrap="none" rtlCol="0">
            <a:spAutoFit/>
          </a:bodyPr>
          <a:lstStyle/>
          <a:p>
            <a:r>
              <a:rPr lang="en-US" sz="3600" dirty="0"/>
              <a:t>Thanks.</a:t>
            </a:r>
          </a:p>
          <a:p>
            <a:r>
              <a:rPr lang="en-US" sz="3600" dirty="0"/>
              <a:t>           </a:t>
            </a:r>
          </a:p>
          <a:p>
            <a:r>
              <a:rPr lang="en-US" sz="3600" dirty="0"/>
              <a:t>  Q&amp;A.</a:t>
            </a:r>
          </a:p>
        </p:txBody>
      </p:sp>
    </p:spTree>
    <p:extLst>
      <p:ext uri="{BB962C8B-B14F-4D97-AF65-F5344CB8AC3E}">
        <p14:creationId xmlns:p14="http://schemas.microsoft.com/office/powerpoint/2010/main" val="2521249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87266" y="251369"/>
            <a:ext cx="7802562" cy="58737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a:t>The increasing GPS market</a:t>
            </a:r>
            <a:endParaRPr lang="zh-CN" altLang="en-US" dirty="0"/>
          </a:p>
        </p:txBody>
      </p:sp>
      <p:sp>
        <p:nvSpPr>
          <p:cNvPr id="6" name="TextBox 5"/>
          <p:cNvSpPr txBox="1"/>
          <p:nvPr/>
        </p:nvSpPr>
        <p:spPr>
          <a:xfrm>
            <a:off x="654396" y="4756239"/>
            <a:ext cx="9801224" cy="830997"/>
          </a:xfrm>
          <a:prstGeom prst="rect">
            <a:avLst/>
          </a:prstGeom>
          <a:noFill/>
        </p:spPr>
        <p:txBody>
          <a:bodyPr wrap="square" rtlCol="0">
            <a:spAutoFit/>
          </a:bodyPr>
          <a:lstStyle/>
          <a:p>
            <a:pPr marL="342900" indent="-342900">
              <a:buFont typeface="Arial" panose="020B0604020202020204" pitchFamily="34" charset="0"/>
              <a:buChar char="•"/>
            </a:pPr>
            <a:r>
              <a:rPr lang="en-US" sz="2400"/>
              <a:t>The GPS market generated $9.1 billion in 2011 and is expected to generate $26.36 billion by 2016 at a CAGR of 23.7% from 2011 to 2016.</a:t>
            </a:r>
          </a:p>
        </p:txBody>
      </p:sp>
      <p:sp>
        <p:nvSpPr>
          <p:cNvPr id="8" name="Rectangle 7"/>
          <p:cNvSpPr/>
          <p:nvPr/>
        </p:nvSpPr>
        <p:spPr>
          <a:xfrm>
            <a:off x="1505031" y="2097011"/>
            <a:ext cx="680085" cy="400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15922" y="2897897"/>
            <a:ext cx="680085" cy="400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hart 21"/>
          <p:cNvGraphicFramePr>
            <a:graphicFrameLocks/>
          </p:cNvGraphicFramePr>
          <p:nvPr>
            <p:extLst>
              <p:ext uri="{D42A27DB-BD31-4B8C-83A1-F6EECF244321}">
                <p14:modId xmlns:p14="http://schemas.microsoft.com/office/powerpoint/2010/main" val="2399996307"/>
              </p:ext>
            </p:extLst>
          </p:nvPr>
        </p:nvGraphicFramePr>
        <p:xfrm>
          <a:off x="940705" y="1010383"/>
          <a:ext cx="5461526" cy="3574216"/>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52139">
            <a:off x="7291529" y="1059616"/>
            <a:ext cx="2238600" cy="139302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5040" y="1621116"/>
            <a:ext cx="1650437" cy="11763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50523">
            <a:off x="7623015" y="2748955"/>
            <a:ext cx="1713904" cy="150123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35565">
            <a:off x="9754774" y="3018445"/>
            <a:ext cx="1144398" cy="1795731"/>
          </a:xfrm>
          <a:prstGeom prst="rect">
            <a:avLst/>
          </a:prstGeom>
        </p:spPr>
      </p:pic>
    </p:spTree>
    <p:extLst>
      <p:ext uri="{BB962C8B-B14F-4D97-AF65-F5344CB8AC3E}">
        <p14:creationId xmlns:p14="http://schemas.microsoft.com/office/powerpoint/2010/main" val="352315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Backup Slides</a:t>
            </a:r>
          </a:p>
        </p:txBody>
      </p:sp>
      <p:sp>
        <p:nvSpPr>
          <p:cNvPr id="5" name="Subtitle 4"/>
          <p:cNvSpPr>
            <a:spLocks noGrp="1"/>
          </p:cNvSpPr>
          <p:nvPr>
            <p:ph type="subTitle" idx="1"/>
          </p:nvPr>
        </p:nvSpPr>
        <p:spPr/>
        <p:txBody>
          <a:bodyPr/>
          <a:lstStyle/>
          <a:p>
            <a:r>
              <a:rPr lang="en-US"/>
              <a:t>Chao Li</a:t>
            </a:r>
          </a:p>
        </p:txBody>
      </p:sp>
    </p:spTree>
    <p:extLst>
      <p:ext uri="{BB962C8B-B14F-4D97-AF65-F5344CB8AC3E}">
        <p14:creationId xmlns:p14="http://schemas.microsoft.com/office/powerpoint/2010/main" val="2946411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Attack models</a:t>
            </a:r>
          </a:p>
        </p:txBody>
      </p:sp>
      <p:sp>
        <p:nvSpPr>
          <p:cNvPr id="5" name="Subtitle 4"/>
          <p:cNvSpPr>
            <a:spLocks noGrp="1"/>
          </p:cNvSpPr>
          <p:nvPr>
            <p:ph type="subTitle" idx="1"/>
          </p:nvPr>
        </p:nvSpPr>
        <p:spPr/>
        <p:txBody>
          <a:bodyPr/>
          <a:lstStyle/>
          <a:p>
            <a:r>
              <a:rPr lang="en-US"/>
              <a:t>Chao Li</a:t>
            </a:r>
          </a:p>
        </p:txBody>
      </p:sp>
    </p:spTree>
    <p:extLst>
      <p:ext uri="{BB962C8B-B14F-4D97-AF65-F5344CB8AC3E}">
        <p14:creationId xmlns:p14="http://schemas.microsoft.com/office/powerpoint/2010/main" val="2159694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标题 1"/>
          <p:cNvSpPr>
            <a:spLocks noGrp="1"/>
          </p:cNvSpPr>
          <p:nvPr>
            <p:ph type="title"/>
          </p:nvPr>
        </p:nvSpPr>
        <p:spPr>
          <a:xfrm>
            <a:off x="1444792" y="85838"/>
            <a:ext cx="9367369" cy="587375"/>
          </a:xfrm>
        </p:spPr>
        <p:txBody>
          <a:bodyPr>
            <a:normAutofit fontScale="90000"/>
          </a:bodyPr>
          <a:lstStyle/>
          <a:p>
            <a:r>
              <a:rPr lang="en-US" altLang="zh-CN"/>
              <a:t>Replay attack</a:t>
            </a:r>
            <a:endParaRPr lang="zh-CN" altLang="en-US" dirty="0"/>
          </a:p>
        </p:txBody>
      </p:sp>
      <p:sp>
        <p:nvSpPr>
          <p:cNvPr id="162" name="Oval 161"/>
          <p:cNvSpPr/>
          <p:nvPr/>
        </p:nvSpPr>
        <p:spPr>
          <a:xfrm>
            <a:off x="3878242" y="261726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67" name="Straight Connector 166"/>
          <p:cNvCxnSpPr>
            <a:stCxn id="170" idx="4"/>
            <a:endCxn id="162" idx="0"/>
          </p:cNvCxnSpPr>
          <p:nvPr/>
        </p:nvCxnSpPr>
        <p:spPr>
          <a:xfrm>
            <a:off x="3995280" y="2065747"/>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168" name="Straight Connector 167"/>
          <p:cNvCxnSpPr>
            <a:stCxn id="162" idx="6"/>
            <a:endCxn id="177" idx="2"/>
          </p:cNvCxnSpPr>
          <p:nvPr/>
        </p:nvCxnSpPr>
        <p:spPr>
          <a:xfrm flipV="1">
            <a:off x="4112318" y="2744715"/>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169" name="Straight Connector 168"/>
          <p:cNvCxnSpPr>
            <a:stCxn id="178" idx="7"/>
            <a:endCxn id="162" idx="3"/>
          </p:cNvCxnSpPr>
          <p:nvPr/>
        </p:nvCxnSpPr>
        <p:spPr>
          <a:xfrm flipV="1">
            <a:off x="3528240" y="2834840"/>
            <a:ext cx="384282" cy="18772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70" name="Oval 169"/>
          <p:cNvSpPr/>
          <p:nvPr/>
        </p:nvSpPr>
        <p:spPr>
          <a:xfrm>
            <a:off x="3878242" y="181083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77" name="Oval 176"/>
          <p:cNvSpPr/>
          <p:nvPr/>
        </p:nvSpPr>
        <p:spPr>
          <a:xfrm>
            <a:off x="5172975" y="261725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78" name="Oval 177"/>
          <p:cNvSpPr/>
          <p:nvPr/>
        </p:nvSpPr>
        <p:spPr>
          <a:xfrm>
            <a:off x="3328444" y="298523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79" name="Oval 178"/>
          <p:cNvSpPr/>
          <p:nvPr/>
        </p:nvSpPr>
        <p:spPr>
          <a:xfrm>
            <a:off x="2497002" y="181083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80" name="Straight Connector 179"/>
          <p:cNvCxnSpPr>
            <a:stCxn id="179" idx="6"/>
            <a:endCxn id="170" idx="2"/>
          </p:cNvCxnSpPr>
          <p:nvPr/>
        </p:nvCxnSpPr>
        <p:spPr>
          <a:xfrm>
            <a:off x="2731078" y="1938291"/>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81" name="Oval 180"/>
          <p:cNvSpPr/>
          <p:nvPr/>
        </p:nvSpPr>
        <p:spPr>
          <a:xfrm>
            <a:off x="3328444" y="339925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82" name="Straight Connector 181"/>
          <p:cNvCxnSpPr>
            <a:stCxn id="178" idx="4"/>
            <a:endCxn id="181" idx="0"/>
          </p:cNvCxnSpPr>
          <p:nvPr/>
        </p:nvCxnSpPr>
        <p:spPr>
          <a:xfrm>
            <a:off x="3445482" y="3240141"/>
            <a:ext cx="0" cy="159118"/>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83" name="Oval 182"/>
          <p:cNvSpPr/>
          <p:nvPr/>
        </p:nvSpPr>
        <p:spPr>
          <a:xfrm>
            <a:off x="5169786" y="181083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84" name="Straight Connector 183"/>
          <p:cNvCxnSpPr>
            <a:stCxn id="177" idx="0"/>
            <a:endCxn id="183" idx="4"/>
          </p:cNvCxnSpPr>
          <p:nvPr/>
        </p:nvCxnSpPr>
        <p:spPr>
          <a:xfrm flipH="1" flipV="1">
            <a:off x="5286824" y="2065746"/>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85" name="Oval 184"/>
          <p:cNvSpPr/>
          <p:nvPr/>
        </p:nvSpPr>
        <p:spPr>
          <a:xfrm>
            <a:off x="2497002" y="101781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87" name="Oval 186"/>
          <p:cNvSpPr/>
          <p:nvPr/>
        </p:nvSpPr>
        <p:spPr>
          <a:xfrm>
            <a:off x="5696011" y="340736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95" name="Straight Connector 194"/>
          <p:cNvCxnSpPr>
            <a:stCxn id="185" idx="4"/>
          </p:cNvCxnSpPr>
          <p:nvPr/>
        </p:nvCxnSpPr>
        <p:spPr>
          <a:xfrm>
            <a:off x="2614040" y="1272723"/>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96" name="Oval 195"/>
          <p:cNvSpPr/>
          <p:nvPr/>
        </p:nvSpPr>
        <p:spPr>
          <a:xfrm>
            <a:off x="5705563" y="65619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97" name="Straight Connector 196"/>
          <p:cNvCxnSpPr>
            <a:stCxn id="205" idx="6"/>
            <a:endCxn id="196" idx="2"/>
          </p:cNvCxnSpPr>
          <p:nvPr/>
        </p:nvCxnSpPr>
        <p:spPr>
          <a:xfrm>
            <a:off x="2731078" y="755956"/>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8" name="Straight Connector 197"/>
          <p:cNvCxnSpPr>
            <a:stCxn id="183" idx="6"/>
            <a:endCxn id="207" idx="2"/>
          </p:cNvCxnSpPr>
          <p:nvPr/>
        </p:nvCxnSpPr>
        <p:spPr>
          <a:xfrm>
            <a:off x="5403862" y="1938291"/>
            <a:ext cx="301701" cy="2364"/>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199" name="Straight Connector 198"/>
          <p:cNvCxnSpPr>
            <a:stCxn id="181" idx="6"/>
            <a:endCxn id="187" idx="2"/>
          </p:cNvCxnSpPr>
          <p:nvPr/>
        </p:nvCxnSpPr>
        <p:spPr>
          <a:xfrm>
            <a:off x="3562520" y="3526715"/>
            <a:ext cx="2133491" cy="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0" name="Straight Connector 199"/>
          <p:cNvCxnSpPr>
            <a:stCxn id="201" idx="0"/>
            <a:endCxn id="202" idx="4"/>
          </p:cNvCxnSpPr>
          <p:nvPr/>
        </p:nvCxnSpPr>
        <p:spPr>
          <a:xfrm flipH="1" flipV="1">
            <a:off x="1600893" y="1272721"/>
            <a:ext cx="6312" cy="212653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1" name="Oval 200"/>
          <p:cNvSpPr/>
          <p:nvPr/>
        </p:nvSpPr>
        <p:spPr>
          <a:xfrm>
            <a:off x="1490167" y="339925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02" name="Oval 201"/>
          <p:cNvSpPr/>
          <p:nvPr/>
        </p:nvSpPr>
        <p:spPr>
          <a:xfrm>
            <a:off x="1483855" y="101781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03" name="Straight Connector 202"/>
          <p:cNvCxnSpPr>
            <a:stCxn id="201" idx="6"/>
            <a:endCxn id="181" idx="2"/>
          </p:cNvCxnSpPr>
          <p:nvPr/>
        </p:nvCxnSpPr>
        <p:spPr>
          <a:xfrm>
            <a:off x="1724243" y="3526714"/>
            <a:ext cx="1604201"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4" name="Straight Connector 203"/>
          <p:cNvCxnSpPr>
            <a:stCxn id="202" idx="6"/>
            <a:endCxn id="185" idx="2"/>
          </p:cNvCxnSpPr>
          <p:nvPr/>
        </p:nvCxnSpPr>
        <p:spPr>
          <a:xfrm>
            <a:off x="1717931" y="1145266"/>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5" name="Oval 204"/>
          <p:cNvSpPr/>
          <p:nvPr/>
        </p:nvSpPr>
        <p:spPr>
          <a:xfrm>
            <a:off x="2497002" y="62850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06" name="Straight Connector 205"/>
          <p:cNvCxnSpPr>
            <a:stCxn id="205" idx="4"/>
            <a:endCxn id="185" idx="0"/>
          </p:cNvCxnSpPr>
          <p:nvPr/>
        </p:nvCxnSpPr>
        <p:spPr>
          <a:xfrm>
            <a:off x="2614040" y="883411"/>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07" name="Oval 206"/>
          <p:cNvSpPr/>
          <p:nvPr/>
        </p:nvSpPr>
        <p:spPr>
          <a:xfrm>
            <a:off x="5705563" y="181319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08" name="Straight Connector 207"/>
          <p:cNvCxnSpPr>
            <a:stCxn id="187" idx="0"/>
            <a:endCxn id="207" idx="4"/>
          </p:cNvCxnSpPr>
          <p:nvPr/>
        </p:nvCxnSpPr>
        <p:spPr>
          <a:xfrm flipV="1">
            <a:off x="5813049" y="2068110"/>
            <a:ext cx="9552" cy="133925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9" name="Straight Connector 208"/>
          <p:cNvCxnSpPr>
            <a:stCxn id="207" idx="0"/>
            <a:endCxn id="196" idx="4"/>
          </p:cNvCxnSpPr>
          <p:nvPr/>
        </p:nvCxnSpPr>
        <p:spPr>
          <a:xfrm flipV="1">
            <a:off x="5822601" y="911106"/>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0" name="TextBox 156"/>
              <p:cNvSpPr txBox="1"/>
              <p:nvPr/>
            </p:nvSpPr>
            <p:spPr>
              <a:xfrm>
                <a:off x="1780656" y="106184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210" name="TextBox 156"/>
              <p:cNvSpPr txBox="1">
                <a:spLocks noRot="1" noChangeAspect="1" noMove="1" noResize="1" noEditPoints="1" noAdjustHandles="1" noChangeArrowheads="1" noChangeShapeType="1" noTextEdit="1"/>
              </p:cNvSpPr>
              <p:nvPr/>
            </p:nvSpPr>
            <p:spPr>
              <a:xfrm>
                <a:off x="1780656" y="1061844"/>
                <a:ext cx="531364"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156"/>
              <p:cNvSpPr txBox="1"/>
              <p:nvPr/>
            </p:nvSpPr>
            <p:spPr>
              <a:xfrm>
                <a:off x="2318143" y="310357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211" name="TextBox 156"/>
              <p:cNvSpPr txBox="1">
                <a:spLocks noRot="1" noChangeAspect="1" noMove="1" noResize="1" noEditPoints="1" noAdjustHandles="1" noChangeArrowheads="1" noChangeShapeType="1" noTextEdit="1"/>
              </p:cNvSpPr>
              <p:nvPr/>
            </p:nvSpPr>
            <p:spPr>
              <a:xfrm>
                <a:off x="2318143" y="3103574"/>
                <a:ext cx="531364" cy="461665"/>
              </a:xfrm>
              <a:prstGeom prst="rect">
                <a:avLst/>
              </a:prstGeom>
              <a:blipFill rotWithShape="0">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156"/>
              <p:cNvSpPr txBox="1"/>
              <p:nvPr/>
            </p:nvSpPr>
            <p:spPr>
              <a:xfrm>
                <a:off x="4379171" y="3124163"/>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212" name="TextBox 156"/>
              <p:cNvSpPr txBox="1">
                <a:spLocks noRot="1" noChangeAspect="1" noMove="1" noResize="1" noEditPoints="1" noAdjustHandles="1" noChangeArrowheads="1" noChangeShapeType="1" noTextEdit="1"/>
              </p:cNvSpPr>
              <p:nvPr/>
            </p:nvSpPr>
            <p:spPr>
              <a:xfrm>
                <a:off x="4379171" y="3124163"/>
                <a:ext cx="654090"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156"/>
              <p:cNvSpPr txBox="1"/>
              <p:nvPr/>
            </p:nvSpPr>
            <p:spPr>
              <a:xfrm>
                <a:off x="2566046" y="1276321"/>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213" name="TextBox 156"/>
              <p:cNvSpPr txBox="1">
                <a:spLocks noRot="1" noChangeAspect="1" noMove="1" noResize="1" noEditPoints="1" noAdjustHandles="1" noChangeArrowheads="1" noChangeShapeType="1" noTextEdit="1"/>
              </p:cNvSpPr>
              <p:nvPr/>
            </p:nvSpPr>
            <p:spPr>
              <a:xfrm>
                <a:off x="2566046" y="1276321"/>
                <a:ext cx="525336" cy="461665"/>
              </a:xfrm>
              <a:prstGeom prst="rect">
                <a:avLst/>
              </a:prstGeom>
              <a:blipFill rotWithShape="0">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TextBox 156"/>
              <p:cNvSpPr txBox="1"/>
              <p:nvPr/>
            </p:nvSpPr>
            <p:spPr>
              <a:xfrm>
                <a:off x="2585993" y="665360"/>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215" name="TextBox 156"/>
              <p:cNvSpPr txBox="1">
                <a:spLocks noRot="1" noChangeAspect="1" noMove="1" noResize="1" noEditPoints="1" noAdjustHandles="1" noChangeArrowheads="1" noChangeShapeType="1" noTextEdit="1"/>
              </p:cNvSpPr>
              <p:nvPr/>
            </p:nvSpPr>
            <p:spPr>
              <a:xfrm>
                <a:off x="2585993" y="665360"/>
                <a:ext cx="531364" cy="461665"/>
              </a:xfrm>
              <a:prstGeom prst="rect">
                <a:avLst/>
              </a:prstGeom>
              <a:blipFill rotWithShape="0">
                <a:blip r:embed="rId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7" name="TextBox 156"/>
              <p:cNvSpPr txBox="1"/>
              <p:nvPr/>
            </p:nvSpPr>
            <p:spPr>
              <a:xfrm>
                <a:off x="3980891" y="693816"/>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217" name="TextBox 156"/>
              <p:cNvSpPr txBox="1">
                <a:spLocks noRot="1" noChangeAspect="1" noMove="1" noResize="1" noEditPoints="1" noAdjustHandles="1" noChangeArrowheads="1" noChangeShapeType="1" noTextEdit="1"/>
              </p:cNvSpPr>
              <p:nvPr/>
            </p:nvSpPr>
            <p:spPr>
              <a:xfrm>
                <a:off x="3980891" y="693816"/>
                <a:ext cx="531364" cy="46166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TextBox 156"/>
              <p:cNvSpPr txBox="1"/>
              <p:nvPr/>
            </p:nvSpPr>
            <p:spPr>
              <a:xfrm>
                <a:off x="3090876" y="1879836"/>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220" name="TextBox 156"/>
              <p:cNvSpPr txBox="1">
                <a:spLocks noRot="1" noChangeAspect="1" noMove="1" noResize="1" noEditPoints="1" noAdjustHandles="1" noChangeArrowheads="1" noChangeShapeType="1" noTextEdit="1"/>
              </p:cNvSpPr>
              <p:nvPr/>
            </p:nvSpPr>
            <p:spPr>
              <a:xfrm>
                <a:off x="3090876" y="1879836"/>
                <a:ext cx="531364" cy="461665"/>
              </a:xfrm>
              <a:prstGeom prst="rect">
                <a:avLst/>
              </a:prstGeom>
              <a:blipFill rotWithShape="0">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7" name="TextBox 156"/>
              <p:cNvSpPr txBox="1"/>
              <p:nvPr/>
            </p:nvSpPr>
            <p:spPr>
              <a:xfrm>
                <a:off x="3318883" y="3063390"/>
                <a:ext cx="87020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227" name="TextBox 156"/>
              <p:cNvSpPr txBox="1">
                <a:spLocks noRot="1" noChangeAspect="1" noMove="1" noResize="1" noEditPoints="1" noAdjustHandles="1" noChangeArrowheads="1" noChangeShapeType="1" noTextEdit="1"/>
              </p:cNvSpPr>
              <p:nvPr/>
            </p:nvSpPr>
            <p:spPr>
              <a:xfrm>
                <a:off x="3318883" y="3063390"/>
                <a:ext cx="870203" cy="461665"/>
              </a:xfrm>
              <a:prstGeom prst="rect">
                <a:avLst/>
              </a:prstGeom>
              <a:blipFill rotWithShape="0">
                <a:blip r:embed="rId10"/>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TextBox 156"/>
              <p:cNvSpPr txBox="1"/>
              <p:nvPr/>
            </p:nvSpPr>
            <p:spPr>
              <a:xfrm>
                <a:off x="3402384" y="2468298"/>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228" name="TextBox 156"/>
              <p:cNvSpPr txBox="1">
                <a:spLocks noRot="1" noChangeAspect="1" noMove="1" noResize="1" noEditPoints="1" noAdjustHandles="1" noChangeArrowheads="1" noChangeShapeType="1" noTextEdit="1"/>
              </p:cNvSpPr>
              <p:nvPr/>
            </p:nvSpPr>
            <p:spPr>
              <a:xfrm>
                <a:off x="3402384" y="2468298"/>
                <a:ext cx="524952" cy="46166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156"/>
              <p:cNvSpPr txBox="1"/>
              <p:nvPr/>
            </p:nvSpPr>
            <p:spPr>
              <a:xfrm>
                <a:off x="3952638" y="2094361"/>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229" name="TextBox 156"/>
              <p:cNvSpPr txBox="1">
                <a:spLocks noRot="1" noChangeAspect="1" noMove="1" noResize="1" noEditPoints="1" noAdjustHandles="1" noChangeArrowheads="1" noChangeShapeType="1" noTextEdit="1"/>
              </p:cNvSpPr>
              <p:nvPr/>
            </p:nvSpPr>
            <p:spPr>
              <a:xfrm>
                <a:off x="3952638" y="2094361"/>
                <a:ext cx="531364" cy="461665"/>
              </a:xfrm>
              <a:prstGeom prst="rect">
                <a:avLst/>
              </a:prstGeom>
              <a:blipFill rotWithShape="0">
                <a:blip r:embed="rId1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TextBox 156"/>
              <p:cNvSpPr txBox="1"/>
              <p:nvPr/>
            </p:nvSpPr>
            <p:spPr>
              <a:xfrm>
                <a:off x="4399756" y="267849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230" name="TextBox 156"/>
              <p:cNvSpPr txBox="1">
                <a:spLocks noRot="1" noChangeAspect="1" noMove="1" noResize="1" noEditPoints="1" noAdjustHandles="1" noChangeArrowheads="1" noChangeShapeType="1" noTextEdit="1"/>
              </p:cNvSpPr>
              <p:nvPr/>
            </p:nvSpPr>
            <p:spPr>
              <a:xfrm>
                <a:off x="4399756" y="2678494"/>
                <a:ext cx="654090" cy="461665"/>
              </a:xfrm>
              <a:prstGeom prst="rect">
                <a:avLst/>
              </a:prstGeom>
              <a:blipFill rotWithShape="0">
                <a:blip r:embed="rId1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 name="TextBox 156"/>
              <p:cNvSpPr txBox="1"/>
              <p:nvPr/>
            </p:nvSpPr>
            <p:spPr>
              <a:xfrm>
                <a:off x="4698719" y="2068625"/>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231" name="TextBox 156"/>
              <p:cNvSpPr txBox="1">
                <a:spLocks noRot="1" noChangeAspect="1" noMove="1" noResize="1" noEditPoints="1" noAdjustHandles="1" noChangeArrowheads="1" noChangeShapeType="1" noTextEdit="1"/>
              </p:cNvSpPr>
              <p:nvPr/>
            </p:nvSpPr>
            <p:spPr>
              <a:xfrm>
                <a:off x="4698719" y="2068625"/>
                <a:ext cx="654090" cy="461665"/>
              </a:xfrm>
              <a:prstGeom prst="rect">
                <a:avLst/>
              </a:prstGeom>
              <a:blipFill rotWithShape="0">
                <a:blip r:embed="rId1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2" name="TextBox 156"/>
              <p:cNvSpPr txBox="1"/>
              <p:nvPr/>
            </p:nvSpPr>
            <p:spPr>
              <a:xfrm>
                <a:off x="5242660" y="143082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232" name="TextBox 156"/>
              <p:cNvSpPr txBox="1">
                <a:spLocks noRot="1" noChangeAspect="1" noMove="1" noResize="1" noEditPoints="1" noAdjustHandles="1" noChangeArrowheads="1" noChangeShapeType="1" noTextEdit="1"/>
              </p:cNvSpPr>
              <p:nvPr/>
            </p:nvSpPr>
            <p:spPr>
              <a:xfrm>
                <a:off x="5242660" y="1430828"/>
                <a:ext cx="654090" cy="461665"/>
              </a:xfrm>
              <a:prstGeom prst="rect">
                <a:avLst/>
              </a:prstGeom>
              <a:blipFill rotWithShape="0">
                <a:blip r:embed="rId1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3" name="TextBox 156"/>
              <p:cNvSpPr txBox="1"/>
              <p:nvPr/>
            </p:nvSpPr>
            <p:spPr>
              <a:xfrm>
                <a:off x="5759354" y="105789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233" name="TextBox 156"/>
              <p:cNvSpPr txBox="1">
                <a:spLocks noRot="1" noChangeAspect="1" noMove="1" noResize="1" noEditPoints="1" noAdjustHandles="1" noChangeArrowheads="1" noChangeShapeType="1" noTextEdit="1"/>
              </p:cNvSpPr>
              <p:nvPr/>
            </p:nvSpPr>
            <p:spPr>
              <a:xfrm>
                <a:off x="5759354" y="1057896"/>
                <a:ext cx="654090" cy="461665"/>
              </a:xfrm>
              <a:prstGeom prst="rect">
                <a:avLst/>
              </a:prstGeom>
              <a:blipFill rotWithShape="0">
                <a:blip r:embed="rId1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4" name="TextBox 156"/>
              <p:cNvSpPr txBox="1"/>
              <p:nvPr/>
            </p:nvSpPr>
            <p:spPr>
              <a:xfrm>
                <a:off x="5759354" y="250690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234" name="TextBox 156"/>
              <p:cNvSpPr txBox="1">
                <a:spLocks noRot="1" noChangeAspect="1" noMove="1" noResize="1" noEditPoints="1" noAdjustHandles="1" noChangeArrowheads="1" noChangeShapeType="1" noTextEdit="1"/>
              </p:cNvSpPr>
              <p:nvPr/>
            </p:nvSpPr>
            <p:spPr>
              <a:xfrm>
                <a:off x="5759354" y="2506907"/>
                <a:ext cx="654090" cy="461665"/>
              </a:xfrm>
              <a:prstGeom prst="rect">
                <a:avLst/>
              </a:prstGeom>
              <a:blipFill rotWithShape="0">
                <a:blip r:embed="rId1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156"/>
              <p:cNvSpPr txBox="1"/>
              <p:nvPr/>
            </p:nvSpPr>
            <p:spPr>
              <a:xfrm>
                <a:off x="1522092" y="2110669"/>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238" name="TextBox 156"/>
              <p:cNvSpPr txBox="1">
                <a:spLocks noRot="1" noChangeAspect="1" noMove="1" noResize="1" noEditPoints="1" noAdjustHandles="1" noChangeArrowheads="1" noChangeShapeType="1" noTextEdit="1"/>
              </p:cNvSpPr>
              <p:nvPr/>
            </p:nvSpPr>
            <p:spPr>
              <a:xfrm>
                <a:off x="1522092" y="2110669"/>
                <a:ext cx="524246" cy="461665"/>
              </a:xfrm>
              <a:prstGeom prst="rect">
                <a:avLst/>
              </a:prstGeom>
              <a:blipFill rotWithShape="0">
                <a:blip r:embed="rId18"/>
                <a:stretch>
                  <a:fillRect b="-1316"/>
                </a:stretch>
              </a:blipFill>
            </p:spPr>
            <p:txBody>
              <a:bodyPr/>
              <a:lstStyle/>
              <a:p>
                <a:r>
                  <a:rPr lang="en-US">
                    <a:noFill/>
                  </a:rPr>
                  <a:t> </a:t>
                </a:r>
              </a:p>
            </p:txBody>
          </p:sp>
        </mc:Fallback>
      </mc:AlternateContent>
      <p:sp>
        <p:nvSpPr>
          <p:cNvPr id="239" name="Oval 238"/>
          <p:cNvSpPr/>
          <p:nvPr/>
        </p:nvSpPr>
        <p:spPr>
          <a:xfrm>
            <a:off x="3878242" y="570044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40" name="Straight Connector 239"/>
          <p:cNvCxnSpPr>
            <a:stCxn id="243" idx="4"/>
            <a:endCxn id="239" idx="0"/>
          </p:cNvCxnSpPr>
          <p:nvPr/>
        </p:nvCxnSpPr>
        <p:spPr>
          <a:xfrm>
            <a:off x="3995280" y="5148936"/>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241" name="Straight Connector 240"/>
          <p:cNvCxnSpPr>
            <a:stCxn id="239" idx="6"/>
            <a:endCxn id="244" idx="2"/>
          </p:cNvCxnSpPr>
          <p:nvPr/>
        </p:nvCxnSpPr>
        <p:spPr>
          <a:xfrm flipV="1">
            <a:off x="4112318" y="5827904"/>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242" name="Straight Connector 241"/>
          <p:cNvCxnSpPr>
            <a:stCxn id="245" idx="7"/>
            <a:endCxn id="239" idx="3"/>
          </p:cNvCxnSpPr>
          <p:nvPr/>
        </p:nvCxnSpPr>
        <p:spPr>
          <a:xfrm flipV="1">
            <a:off x="3528240" y="5918029"/>
            <a:ext cx="384282" cy="18772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43" name="Oval 242"/>
          <p:cNvSpPr/>
          <p:nvPr/>
        </p:nvSpPr>
        <p:spPr>
          <a:xfrm>
            <a:off x="3878242" y="489402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44" name="Oval 243"/>
          <p:cNvSpPr/>
          <p:nvPr/>
        </p:nvSpPr>
        <p:spPr>
          <a:xfrm>
            <a:off x="5172975" y="570044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45" name="Oval 244"/>
          <p:cNvSpPr/>
          <p:nvPr/>
        </p:nvSpPr>
        <p:spPr>
          <a:xfrm>
            <a:off x="3328444" y="606841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46" name="Oval 245"/>
          <p:cNvSpPr/>
          <p:nvPr/>
        </p:nvSpPr>
        <p:spPr>
          <a:xfrm>
            <a:off x="2497002" y="489402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47" name="Straight Connector 246"/>
          <p:cNvCxnSpPr>
            <a:stCxn id="246" idx="6"/>
            <a:endCxn id="243" idx="2"/>
          </p:cNvCxnSpPr>
          <p:nvPr/>
        </p:nvCxnSpPr>
        <p:spPr>
          <a:xfrm>
            <a:off x="2731078" y="5021480"/>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48" name="Oval 247"/>
          <p:cNvSpPr/>
          <p:nvPr/>
        </p:nvSpPr>
        <p:spPr>
          <a:xfrm>
            <a:off x="3328444" y="648244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53" name="Straight Connector 252"/>
          <p:cNvCxnSpPr>
            <a:stCxn id="245" idx="4"/>
            <a:endCxn id="248" idx="0"/>
          </p:cNvCxnSpPr>
          <p:nvPr/>
        </p:nvCxnSpPr>
        <p:spPr>
          <a:xfrm>
            <a:off x="3445482" y="6323330"/>
            <a:ext cx="0" cy="159118"/>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54" name="Oval 253"/>
          <p:cNvSpPr/>
          <p:nvPr/>
        </p:nvSpPr>
        <p:spPr>
          <a:xfrm>
            <a:off x="5169786" y="489402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55" name="Straight Connector 254"/>
          <p:cNvCxnSpPr>
            <a:stCxn id="244" idx="0"/>
            <a:endCxn id="254" idx="4"/>
          </p:cNvCxnSpPr>
          <p:nvPr/>
        </p:nvCxnSpPr>
        <p:spPr>
          <a:xfrm flipH="1" flipV="1">
            <a:off x="5286824" y="5148935"/>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56" name="Oval 255"/>
          <p:cNvSpPr/>
          <p:nvPr/>
        </p:nvSpPr>
        <p:spPr>
          <a:xfrm>
            <a:off x="2497002" y="410100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57" name="Oval 256"/>
          <p:cNvSpPr/>
          <p:nvPr/>
        </p:nvSpPr>
        <p:spPr>
          <a:xfrm>
            <a:off x="5696011" y="649055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58" name="Straight Connector 257"/>
          <p:cNvCxnSpPr>
            <a:stCxn id="256" idx="4"/>
          </p:cNvCxnSpPr>
          <p:nvPr/>
        </p:nvCxnSpPr>
        <p:spPr>
          <a:xfrm>
            <a:off x="2614040" y="4355912"/>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59" name="Oval 258"/>
          <p:cNvSpPr/>
          <p:nvPr/>
        </p:nvSpPr>
        <p:spPr>
          <a:xfrm>
            <a:off x="5705563" y="373938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60" name="Straight Connector 259"/>
          <p:cNvCxnSpPr>
            <a:stCxn id="274" idx="6"/>
            <a:endCxn id="259" idx="2"/>
          </p:cNvCxnSpPr>
          <p:nvPr/>
        </p:nvCxnSpPr>
        <p:spPr>
          <a:xfrm>
            <a:off x="2731078" y="3839145"/>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1" name="Straight Connector 260"/>
          <p:cNvCxnSpPr>
            <a:stCxn id="254" idx="6"/>
            <a:endCxn id="282" idx="2"/>
          </p:cNvCxnSpPr>
          <p:nvPr/>
        </p:nvCxnSpPr>
        <p:spPr>
          <a:xfrm>
            <a:off x="5403862" y="5021480"/>
            <a:ext cx="301701" cy="2364"/>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268" name="Straight Connector 267"/>
          <p:cNvCxnSpPr>
            <a:stCxn id="248" idx="6"/>
            <a:endCxn id="257" idx="2"/>
          </p:cNvCxnSpPr>
          <p:nvPr/>
        </p:nvCxnSpPr>
        <p:spPr>
          <a:xfrm>
            <a:off x="3562520" y="6609904"/>
            <a:ext cx="2133491" cy="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9" name="Straight Connector 268"/>
          <p:cNvCxnSpPr>
            <a:stCxn id="270" idx="0"/>
            <a:endCxn id="271" idx="4"/>
          </p:cNvCxnSpPr>
          <p:nvPr/>
        </p:nvCxnSpPr>
        <p:spPr>
          <a:xfrm flipH="1" flipV="1">
            <a:off x="1600893" y="4355910"/>
            <a:ext cx="6312" cy="212653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70" name="Oval 269"/>
          <p:cNvSpPr/>
          <p:nvPr/>
        </p:nvSpPr>
        <p:spPr>
          <a:xfrm>
            <a:off x="1490167" y="648244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71" name="Oval 270"/>
          <p:cNvSpPr/>
          <p:nvPr/>
        </p:nvSpPr>
        <p:spPr>
          <a:xfrm>
            <a:off x="1483855" y="410099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72" name="Straight Connector 271"/>
          <p:cNvCxnSpPr>
            <a:stCxn id="270" idx="6"/>
            <a:endCxn id="248" idx="2"/>
          </p:cNvCxnSpPr>
          <p:nvPr/>
        </p:nvCxnSpPr>
        <p:spPr>
          <a:xfrm>
            <a:off x="1724243" y="6609903"/>
            <a:ext cx="1604201"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3" name="Straight Connector 272"/>
          <p:cNvCxnSpPr>
            <a:stCxn id="271" idx="6"/>
            <a:endCxn id="256" idx="2"/>
          </p:cNvCxnSpPr>
          <p:nvPr/>
        </p:nvCxnSpPr>
        <p:spPr>
          <a:xfrm>
            <a:off x="1717931" y="4228455"/>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74" name="Oval 273"/>
          <p:cNvSpPr/>
          <p:nvPr/>
        </p:nvSpPr>
        <p:spPr>
          <a:xfrm>
            <a:off x="2497002" y="371168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75" name="Straight Connector 274"/>
          <p:cNvCxnSpPr>
            <a:stCxn id="274" idx="4"/>
            <a:endCxn id="256" idx="0"/>
          </p:cNvCxnSpPr>
          <p:nvPr/>
        </p:nvCxnSpPr>
        <p:spPr>
          <a:xfrm>
            <a:off x="2614040" y="3966600"/>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82" name="Oval 281"/>
          <p:cNvSpPr/>
          <p:nvPr/>
        </p:nvSpPr>
        <p:spPr>
          <a:xfrm>
            <a:off x="5705563" y="489638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83" name="Straight Connector 282"/>
          <p:cNvCxnSpPr>
            <a:stCxn id="257" idx="0"/>
            <a:endCxn id="282" idx="4"/>
          </p:cNvCxnSpPr>
          <p:nvPr/>
        </p:nvCxnSpPr>
        <p:spPr>
          <a:xfrm flipV="1">
            <a:off x="5813049" y="5151299"/>
            <a:ext cx="9552" cy="133925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4" name="Straight Connector 283"/>
          <p:cNvCxnSpPr>
            <a:stCxn id="282" idx="0"/>
            <a:endCxn id="259" idx="4"/>
          </p:cNvCxnSpPr>
          <p:nvPr/>
        </p:nvCxnSpPr>
        <p:spPr>
          <a:xfrm flipV="1">
            <a:off x="5822601" y="3994295"/>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5" name="TextBox 156"/>
              <p:cNvSpPr txBox="1"/>
              <p:nvPr/>
            </p:nvSpPr>
            <p:spPr>
              <a:xfrm>
                <a:off x="1780656" y="414503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285" name="TextBox 156"/>
              <p:cNvSpPr txBox="1">
                <a:spLocks noRot="1" noChangeAspect="1" noMove="1" noResize="1" noEditPoints="1" noAdjustHandles="1" noChangeArrowheads="1" noChangeShapeType="1" noTextEdit="1"/>
              </p:cNvSpPr>
              <p:nvPr/>
            </p:nvSpPr>
            <p:spPr>
              <a:xfrm>
                <a:off x="1780656" y="4145033"/>
                <a:ext cx="531364" cy="46166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TextBox 156"/>
              <p:cNvSpPr txBox="1"/>
              <p:nvPr/>
            </p:nvSpPr>
            <p:spPr>
              <a:xfrm>
                <a:off x="2318143" y="618676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286" name="TextBox 156"/>
              <p:cNvSpPr txBox="1">
                <a:spLocks noRot="1" noChangeAspect="1" noMove="1" noResize="1" noEditPoints="1" noAdjustHandles="1" noChangeArrowheads="1" noChangeShapeType="1" noTextEdit="1"/>
              </p:cNvSpPr>
              <p:nvPr/>
            </p:nvSpPr>
            <p:spPr>
              <a:xfrm>
                <a:off x="2318143" y="6186763"/>
                <a:ext cx="531364" cy="461665"/>
              </a:xfrm>
              <a:prstGeom prst="rect">
                <a:avLst/>
              </a:prstGeom>
              <a:blipFill rotWithShape="0">
                <a:blip r:embed="rId2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TextBox 156"/>
              <p:cNvSpPr txBox="1"/>
              <p:nvPr/>
            </p:nvSpPr>
            <p:spPr>
              <a:xfrm>
                <a:off x="4379171" y="620735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287" name="TextBox 156"/>
              <p:cNvSpPr txBox="1">
                <a:spLocks noRot="1" noChangeAspect="1" noMove="1" noResize="1" noEditPoints="1" noAdjustHandles="1" noChangeArrowheads="1" noChangeShapeType="1" noTextEdit="1"/>
              </p:cNvSpPr>
              <p:nvPr/>
            </p:nvSpPr>
            <p:spPr>
              <a:xfrm>
                <a:off x="4379171" y="6207352"/>
                <a:ext cx="654090" cy="461665"/>
              </a:xfrm>
              <a:prstGeom prst="rect">
                <a:avLst/>
              </a:prstGeom>
              <a:blipFill rotWithShape="0">
                <a:blip r:embed="rId2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TextBox 156"/>
              <p:cNvSpPr txBox="1"/>
              <p:nvPr/>
            </p:nvSpPr>
            <p:spPr>
              <a:xfrm>
                <a:off x="2566046" y="4359510"/>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288" name="TextBox 156"/>
              <p:cNvSpPr txBox="1">
                <a:spLocks noRot="1" noChangeAspect="1" noMove="1" noResize="1" noEditPoints="1" noAdjustHandles="1" noChangeArrowheads="1" noChangeShapeType="1" noTextEdit="1"/>
              </p:cNvSpPr>
              <p:nvPr/>
            </p:nvSpPr>
            <p:spPr>
              <a:xfrm>
                <a:off x="2566046" y="4359510"/>
                <a:ext cx="525336" cy="461665"/>
              </a:xfrm>
              <a:prstGeom prst="rect">
                <a:avLst/>
              </a:prstGeom>
              <a:blipFill rotWithShape="0">
                <a:blip r:embed="rId2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TextBox 156"/>
              <p:cNvSpPr txBox="1"/>
              <p:nvPr/>
            </p:nvSpPr>
            <p:spPr>
              <a:xfrm>
                <a:off x="2585993" y="3748549"/>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289" name="TextBox 156"/>
              <p:cNvSpPr txBox="1">
                <a:spLocks noRot="1" noChangeAspect="1" noMove="1" noResize="1" noEditPoints="1" noAdjustHandles="1" noChangeArrowheads="1" noChangeShapeType="1" noTextEdit="1"/>
              </p:cNvSpPr>
              <p:nvPr/>
            </p:nvSpPr>
            <p:spPr>
              <a:xfrm>
                <a:off x="2585993" y="3748549"/>
                <a:ext cx="531364" cy="46166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TextBox 156"/>
              <p:cNvSpPr txBox="1"/>
              <p:nvPr/>
            </p:nvSpPr>
            <p:spPr>
              <a:xfrm>
                <a:off x="3980891" y="377700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292" name="TextBox 156"/>
              <p:cNvSpPr txBox="1">
                <a:spLocks noRot="1" noChangeAspect="1" noMove="1" noResize="1" noEditPoints="1" noAdjustHandles="1" noChangeArrowheads="1" noChangeShapeType="1" noTextEdit="1"/>
              </p:cNvSpPr>
              <p:nvPr/>
            </p:nvSpPr>
            <p:spPr>
              <a:xfrm>
                <a:off x="3980891" y="3777005"/>
                <a:ext cx="531364" cy="461665"/>
              </a:xfrm>
              <a:prstGeom prst="rect">
                <a:avLst/>
              </a:prstGeom>
              <a:blipFill rotWithShape="0">
                <a:blip r:embed="rId2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TextBox 156"/>
              <p:cNvSpPr txBox="1"/>
              <p:nvPr/>
            </p:nvSpPr>
            <p:spPr>
              <a:xfrm>
                <a:off x="3090876" y="496302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293" name="TextBox 156"/>
              <p:cNvSpPr txBox="1">
                <a:spLocks noRot="1" noChangeAspect="1" noMove="1" noResize="1" noEditPoints="1" noAdjustHandles="1" noChangeArrowheads="1" noChangeShapeType="1" noTextEdit="1"/>
              </p:cNvSpPr>
              <p:nvPr/>
            </p:nvSpPr>
            <p:spPr>
              <a:xfrm>
                <a:off x="3090876" y="4963025"/>
                <a:ext cx="531364" cy="461665"/>
              </a:xfrm>
              <a:prstGeom prst="rect">
                <a:avLst/>
              </a:prstGeom>
              <a:blipFill rotWithShape="0">
                <a:blip r:embed="rId2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4" name="TextBox 156"/>
              <p:cNvSpPr txBox="1"/>
              <p:nvPr/>
            </p:nvSpPr>
            <p:spPr>
              <a:xfrm>
                <a:off x="3318883" y="6146579"/>
                <a:ext cx="87020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294" name="TextBox 156"/>
              <p:cNvSpPr txBox="1">
                <a:spLocks noRot="1" noChangeAspect="1" noMove="1" noResize="1" noEditPoints="1" noAdjustHandles="1" noChangeArrowheads="1" noChangeShapeType="1" noTextEdit="1"/>
              </p:cNvSpPr>
              <p:nvPr/>
            </p:nvSpPr>
            <p:spPr>
              <a:xfrm>
                <a:off x="3318883" y="6146579"/>
                <a:ext cx="870203" cy="461665"/>
              </a:xfrm>
              <a:prstGeom prst="rect">
                <a:avLst/>
              </a:prstGeom>
              <a:blipFill rotWithShape="0">
                <a:blip r:embed="rId2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156"/>
              <p:cNvSpPr txBox="1"/>
              <p:nvPr/>
            </p:nvSpPr>
            <p:spPr>
              <a:xfrm>
                <a:off x="3310561" y="5573951"/>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295" name="TextBox 156"/>
              <p:cNvSpPr txBox="1">
                <a:spLocks noRot="1" noChangeAspect="1" noMove="1" noResize="1" noEditPoints="1" noAdjustHandles="1" noChangeArrowheads="1" noChangeShapeType="1" noTextEdit="1"/>
              </p:cNvSpPr>
              <p:nvPr/>
            </p:nvSpPr>
            <p:spPr>
              <a:xfrm>
                <a:off x="3310561" y="5573951"/>
                <a:ext cx="524952" cy="461665"/>
              </a:xfrm>
              <a:prstGeom prst="rect">
                <a:avLst/>
              </a:prstGeom>
              <a:blipFill rotWithShape="0">
                <a:blip r:embed="rId2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6" name="TextBox 156"/>
              <p:cNvSpPr txBox="1"/>
              <p:nvPr/>
            </p:nvSpPr>
            <p:spPr>
              <a:xfrm>
                <a:off x="3952638" y="5177550"/>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296" name="TextBox 156"/>
              <p:cNvSpPr txBox="1">
                <a:spLocks noRot="1" noChangeAspect="1" noMove="1" noResize="1" noEditPoints="1" noAdjustHandles="1" noChangeArrowheads="1" noChangeShapeType="1" noTextEdit="1"/>
              </p:cNvSpPr>
              <p:nvPr/>
            </p:nvSpPr>
            <p:spPr>
              <a:xfrm>
                <a:off x="3952638" y="5177550"/>
                <a:ext cx="531364" cy="461665"/>
              </a:xfrm>
              <a:prstGeom prst="rect">
                <a:avLst/>
              </a:prstGeom>
              <a:blipFill rotWithShape="0">
                <a:blip r:embed="rId2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 name="TextBox 156"/>
              <p:cNvSpPr txBox="1"/>
              <p:nvPr/>
            </p:nvSpPr>
            <p:spPr>
              <a:xfrm>
                <a:off x="4399756" y="5761683"/>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297" name="TextBox 156"/>
              <p:cNvSpPr txBox="1">
                <a:spLocks noRot="1" noChangeAspect="1" noMove="1" noResize="1" noEditPoints="1" noAdjustHandles="1" noChangeArrowheads="1" noChangeShapeType="1" noTextEdit="1"/>
              </p:cNvSpPr>
              <p:nvPr/>
            </p:nvSpPr>
            <p:spPr>
              <a:xfrm>
                <a:off x="4399756" y="5761683"/>
                <a:ext cx="654090" cy="461665"/>
              </a:xfrm>
              <a:prstGeom prst="rect">
                <a:avLst/>
              </a:prstGeom>
              <a:blipFill rotWithShape="0">
                <a:blip r:embed="rId2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8" name="TextBox 156"/>
              <p:cNvSpPr txBox="1"/>
              <p:nvPr/>
            </p:nvSpPr>
            <p:spPr>
              <a:xfrm>
                <a:off x="4698719" y="5151814"/>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298" name="TextBox 156"/>
              <p:cNvSpPr txBox="1">
                <a:spLocks noRot="1" noChangeAspect="1" noMove="1" noResize="1" noEditPoints="1" noAdjustHandles="1" noChangeArrowheads="1" noChangeShapeType="1" noTextEdit="1"/>
              </p:cNvSpPr>
              <p:nvPr/>
            </p:nvSpPr>
            <p:spPr>
              <a:xfrm>
                <a:off x="4698719" y="5151814"/>
                <a:ext cx="654090" cy="461665"/>
              </a:xfrm>
              <a:prstGeom prst="rect">
                <a:avLst/>
              </a:prstGeom>
              <a:blipFill rotWithShape="0">
                <a:blip r:embed="rId3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9" name="TextBox 156"/>
              <p:cNvSpPr txBox="1"/>
              <p:nvPr/>
            </p:nvSpPr>
            <p:spPr>
              <a:xfrm>
                <a:off x="5242660" y="451401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299" name="TextBox 156"/>
              <p:cNvSpPr txBox="1">
                <a:spLocks noRot="1" noChangeAspect="1" noMove="1" noResize="1" noEditPoints="1" noAdjustHandles="1" noChangeArrowheads="1" noChangeShapeType="1" noTextEdit="1"/>
              </p:cNvSpPr>
              <p:nvPr/>
            </p:nvSpPr>
            <p:spPr>
              <a:xfrm>
                <a:off x="5242660" y="4514017"/>
                <a:ext cx="654090" cy="461665"/>
              </a:xfrm>
              <a:prstGeom prst="rect">
                <a:avLst/>
              </a:prstGeom>
              <a:blipFill rotWithShape="0">
                <a:blip r:embed="rId3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0" name="TextBox 156"/>
              <p:cNvSpPr txBox="1"/>
              <p:nvPr/>
            </p:nvSpPr>
            <p:spPr>
              <a:xfrm>
                <a:off x="5759354" y="4141085"/>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300" name="TextBox 156"/>
              <p:cNvSpPr txBox="1">
                <a:spLocks noRot="1" noChangeAspect="1" noMove="1" noResize="1" noEditPoints="1" noAdjustHandles="1" noChangeArrowheads="1" noChangeShapeType="1" noTextEdit="1"/>
              </p:cNvSpPr>
              <p:nvPr/>
            </p:nvSpPr>
            <p:spPr>
              <a:xfrm>
                <a:off x="5759354" y="4141085"/>
                <a:ext cx="654090" cy="461665"/>
              </a:xfrm>
              <a:prstGeom prst="rect">
                <a:avLst/>
              </a:prstGeom>
              <a:blipFill rotWithShape="0">
                <a:blip r:embed="rId3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TextBox 156"/>
              <p:cNvSpPr txBox="1"/>
              <p:nvPr/>
            </p:nvSpPr>
            <p:spPr>
              <a:xfrm>
                <a:off x="5759354" y="559009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301" name="TextBox 156"/>
              <p:cNvSpPr txBox="1">
                <a:spLocks noRot="1" noChangeAspect="1" noMove="1" noResize="1" noEditPoints="1" noAdjustHandles="1" noChangeArrowheads="1" noChangeShapeType="1" noTextEdit="1"/>
              </p:cNvSpPr>
              <p:nvPr/>
            </p:nvSpPr>
            <p:spPr>
              <a:xfrm>
                <a:off x="5759354" y="5590096"/>
                <a:ext cx="654090" cy="461665"/>
              </a:xfrm>
              <a:prstGeom prst="rect">
                <a:avLst/>
              </a:prstGeom>
              <a:blipFill rotWithShape="0">
                <a:blip r:embed="rId3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2" name="TextBox 156"/>
              <p:cNvSpPr txBox="1"/>
              <p:nvPr/>
            </p:nvSpPr>
            <p:spPr>
              <a:xfrm>
                <a:off x="1522092" y="5193858"/>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302" name="TextBox 156"/>
              <p:cNvSpPr txBox="1">
                <a:spLocks noRot="1" noChangeAspect="1" noMove="1" noResize="1" noEditPoints="1" noAdjustHandles="1" noChangeArrowheads="1" noChangeShapeType="1" noTextEdit="1"/>
              </p:cNvSpPr>
              <p:nvPr/>
            </p:nvSpPr>
            <p:spPr>
              <a:xfrm>
                <a:off x="1522092" y="5193858"/>
                <a:ext cx="524246" cy="461665"/>
              </a:xfrm>
              <a:prstGeom prst="rect">
                <a:avLst/>
              </a:prstGeom>
              <a:blipFill rotWithShape="0">
                <a:blip r:embed="rId34"/>
                <a:stretch>
                  <a:fillRect b="-1316"/>
                </a:stretch>
              </a:blipFill>
            </p:spPr>
            <p:txBody>
              <a:bodyPr/>
              <a:lstStyle/>
              <a:p>
                <a:r>
                  <a:rPr lang="en-US">
                    <a:noFill/>
                  </a:rPr>
                  <a:t> </a:t>
                </a:r>
              </a:p>
            </p:txBody>
          </p:sp>
        </mc:Fallback>
      </mc:AlternateContent>
      <p:sp>
        <p:nvSpPr>
          <p:cNvPr id="303" name="TextBox 302"/>
          <p:cNvSpPr txBox="1"/>
          <p:nvPr/>
        </p:nvSpPr>
        <p:spPr>
          <a:xfrm>
            <a:off x="6530482" y="492673"/>
            <a:ext cx="5456184" cy="7571303"/>
          </a:xfrm>
          <a:prstGeom prst="rect">
            <a:avLst/>
          </a:prstGeom>
          <a:noFill/>
        </p:spPr>
        <p:txBody>
          <a:bodyPr wrap="square" rtlCol="0">
            <a:spAutoFit/>
          </a:bodyPr>
          <a:lstStyle/>
          <a:p>
            <a:endParaRPr lang="en-US" sz="1800"/>
          </a:p>
          <a:p>
            <a:endParaRPr lang="en-US"/>
          </a:p>
          <a:p>
            <a:endParaRPr lang="en-US" sz="1800"/>
          </a:p>
          <a:p>
            <a:endParaRPr lang="en-US"/>
          </a:p>
          <a:p>
            <a:endParaRPr lang="en-US" sz="1800"/>
          </a:p>
          <a:p>
            <a:endParaRPr lang="en-US"/>
          </a:p>
          <a:p>
            <a:endParaRPr lang="en-US" sz="1800"/>
          </a:p>
          <a:p>
            <a:endParaRPr lang="en-US"/>
          </a:p>
          <a:p>
            <a:endParaRPr lang="en-US" sz="1800"/>
          </a:p>
          <a:p>
            <a:endParaRPr lang="en-US"/>
          </a:p>
          <a:p>
            <a:endParaRPr lang="en-US" sz="1800"/>
          </a:p>
          <a:p>
            <a:endParaRPr lang="en-US"/>
          </a:p>
          <a:p>
            <a:endParaRPr lang="en-US" sz="1800"/>
          </a:p>
          <a:p>
            <a:endParaRPr lang="en-US"/>
          </a:p>
          <a:p>
            <a:r>
              <a:rPr lang="en-US" sz="1800"/>
              <a:t>Calculate association for each segmen.</a:t>
            </a:r>
          </a:p>
          <a:p>
            <a:endParaRPr lang="en-US" sz="1800"/>
          </a:p>
          <a:p>
            <a:endParaRPr lang="en-US" sz="1800"/>
          </a:p>
          <a:p>
            <a:r>
              <a:rPr lang="en-US" sz="1800"/>
              <a:t>Higher association shows higher likelihood that this segment contains user.</a:t>
            </a:r>
          </a:p>
          <a:p>
            <a:endParaRPr lang="en-US" sz="1800"/>
          </a:p>
          <a:p>
            <a:r>
              <a:rPr lang="en-US" sz="1800"/>
              <a:t>Entropy is measured to evaluate the replay attack resilience.</a:t>
            </a:r>
          </a:p>
          <a:p>
            <a:endParaRPr lang="en-US" sz="1800"/>
          </a:p>
          <a:p>
            <a:endParaRPr lang="en-US" sz="1800"/>
          </a:p>
          <a:p>
            <a:endParaRPr lang="en-US" sz="1800"/>
          </a:p>
          <a:p>
            <a:endParaRPr lang="en-US" sz="1800"/>
          </a:p>
        </p:txBody>
      </p:sp>
      <p:cxnSp>
        <p:nvCxnSpPr>
          <p:cNvPr id="304" name="Straight Connector 303"/>
          <p:cNvCxnSpPr>
            <a:stCxn id="162" idx="6"/>
            <a:endCxn id="177" idx="2"/>
          </p:cNvCxnSpPr>
          <p:nvPr/>
        </p:nvCxnSpPr>
        <p:spPr>
          <a:xfrm flipV="1">
            <a:off x="4112318" y="2744715"/>
            <a:ext cx="1060657" cy="1"/>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305" name="Straight Connector 304"/>
          <p:cNvCxnSpPr>
            <a:stCxn id="170" idx="4"/>
            <a:endCxn id="162" idx="0"/>
          </p:cNvCxnSpPr>
          <p:nvPr/>
        </p:nvCxnSpPr>
        <p:spPr>
          <a:xfrm>
            <a:off x="3995280" y="2065747"/>
            <a:ext cx="0" cy="551513"/>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306" name="Straight Connector 305"/>
          <p:cNvCxnSpPr>
            <a:stCxn id="183" idx="4"/>
            <a:endCxn id="177" idx="0"/>
          </p:cNvCxnSpPr>
          <p:nvPr/>
        </p:nvCxnSpPr>
        <p:spPr>
          <a:xfrm>
            <a:off x="5286824" y="2065746"/>
            <a:ext cx="3189" cy="551513"/>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307" name="Straight Connector 306"/>
          <p:cNvCxnSpPr>
            <a:stCxn id="162" idx="3"/>
            <a:endCxn id="178" idx="7"/>
          </p:cNvCxnSpPr>
          <p:nvPr/>
        </p:nvCxnSpPr>
        <p:spPr>
          <a:xfrm flipH="1">
            <a:off x="3528240" y="2834840"/>
            <a:ext cx="384282" cy="187721"/>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308" name="Straight Connector 307"/>
          <p:cNvCxnSpPr/>
          <p:nvPr/>
        </p:nvCxnSpPr>
        <p:spPr>
          <a:xfrm>
            <a:off x="3995280" y="5175371"/>
            <a:ext cx="0" cy="551513"/>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pic>
        <p:nvPicPr>
          <p:cNvPr id="309" name="图片 2"/>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586047" y="2464069"/>
            <a:ext cx="202454" cy="358634"/>
          </a:xfrm>
          <a:prstGeom prst="rect">
            <a:avLst/>
          </a:prstGeom>
          <a:solidFill>
            <a:srgbClr val="FF0000"/>
          </a:solidFill>
          <a:ln w="38100">
            <a:noFill/>
            <a:miter lim="800000"/>
            <a:headEnd/>
            <a:tailEnd/>
          </a:ln>
        </p:spPr>
      </p:pic>
      <p:sp>
        <p:nvSpPr>
          <p:cNvPr id="310" name="Oval 309"/>
          <p:cNvSpPr/>
          <p:nvPr/>
        </p:nvSpPr>
        <p:spPr>
          <a:xfrm>
            <a:off x="4037923" y="2143907"/>
            <a:ext cx="358346" cy="44900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1" name="Oval 310"/>
          <p:cNvSpPr/>
          <p:nvPr/>
        </p:nvSpPr>
        <p:spPr>
          <a:xfrm>
            <a:off x="4029230" y="5232533"/>
            <a:ext cx="358346" cy="44900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2" name="Straight Connector 311"/>
          <p:cNvCxnSpPr>
            <a:stCxn id="245" idx="7"/>
            <a:endCxn id="239" idx="3"/>
          </p:cNvCxnSpPr>
          <p:nvPr/>
        </p:nvCxnSpPr>
        <p:spPr>
          <a:xfrm flipV="1">
            <a:off x="3528240" y="5918029"/>
            <a:ext cx="384282" cy="187721"/>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13" name="Straight Connector 312"/>
          <p:cNvCxnSpPr/>
          <p:nvPr/>
        </p:nvCxnSpPr>
        <p:spPr>
          <a:xfrm>
            <a:off x="2731078" y="5047915"/>
            <a:ext cx="1147164" cy="1"/>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14" name="Straight Connector 313"/>
          <p:cNvCxnSpPr/>
          <p:nvPr/>
        </p:nvCxnSpPr>
        <p:spPr>
          <a:xfrm flipV="1">
            <a:off x="2614040" y="4382347"/>
            <a:ext cx="0" cy="538112"/>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15" name="Straight Connector 314"/>
          <p:cNvCxnSpPr/>
          <p:nvPr/>
        </p:nvCxnSpPr>
        <p:spPr>
          <a:xfrm flipV="1">
            <a:off x="398212" y="1802110"/>
            <a:ext cx="820292" cy="8725"/>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316" name="Straight Connector 315"/>
          <p:cNvCxnSpPr/>
          <p:nvPr/>
        </p:nvCxnSpPr>
        <p:spPr>
          <a:xfrm flipV="1">
            <a:off x="396127" y="2521565"/>
            <a:ext cx="820292" cy="8725"/>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17" name="Straight Connector 316"/>
          <p:cNvCxnSpPr/>
          <p:nvPr/>
        </p:nvCxnSpPr>
        <p:spPr>
          <a:xfrm flipV="1">
            <a:off x="398857" y="3294222"/>
            <a:ext cx="820292" cy="8725"/>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sp>
        <p:nvSpPr>
          <p:cNvPr id="318" name="TextBox 317"/>
          <p:cNvSpPr txBox="1"/>
          <p:nvPr/>
        </p:nvSpPr>
        <p:spPr>
          <a:xfrm>
            <a:off x="304830" y="1430828"/>
            <a:ext cx="637482" cy="369332"/>
          </a:xfrm>
          <a:prstGeom prst="rect">
            <a:avLst/>
          </a:prstGeom>
          <a:noFill/>
        </p:spPr>
        <p:txBody>
          <a:bodyPr wrap="none" rtlCol="0">
            <a:spAutoFit/>
          </a:bodyPr>
          <a:lstStyle/>
          <a:p>
            <a:r>
              <a:rPr lang="en-US"/>
              <a:t>Real </a:t>
            </a:r>
          </a:p>
        </p:txBody>
      </p:sp>
      <p:sp>
        <p:nvSpPr>
          <p:cNvPr id="319" name="TextBox 318"/>
          <p:cNvSpPr txBox="1"/>
          <p:nvPr/>
        </p:nvSpPr>
        <p:spPr>
          <a:xfrm>
            <a:off x="290730" y="2139607"/>
            <a:ext cx="1093569" cy="369332"/>
          </a:xfrm>
          <a:prstGeom prst="rect">
            <a:avLst/>
          </a:prstGeom>
          <a:noFill/>
        </p:spPr>
        <p:txBody>
          <a:bodyPr wrap="none" rtlCol="0">
            <a:spAutoFit/>
          </a:bodyPr>
          <a:lstStyle/>
          <a:p>
            <a:r>
              <a:rPr lang="en-US"/>
              <a:t>Assumed </a:t>
            </a:r>
          </a:p>
        </p:txBody>
      </p:sp>
      <p:sp>
        <p:nvSpPr>
          <p:cNvPr id="320" name="TextBox 319"/>
          <p:cNvSpPr txBox="1"/>
          <p:nvPr/>
        </p:nvSpPr>
        <p:spPr>
          <a:xfrm>
            <a:off x="298353" y="2911433"/>
            <a:ext cx="1278876" cy="369332"/>
          </a:xfrm>
          <a:prstGeom prst="rect">
            <a:avLst/>
          </a:prstGeom>
          <a:noFill/>
        </p:spPr>
        <p:txBody>
          <a:bodyPr wrap="none" rtlCol="0">
            <a:spAutoFit/>
          </a:bodyPr>
          <a:lstStyle/>
          <a:p>
            <a:r>
              <a:rPr lang="en-US"/>
              <a:t>Overlapped</a:t>
            </a:r>
          </a:p>
        </p:txBody>
      </p:sp>
      <p:cxnSp>
        <p:nvCxnSpPr>
          <p:cNvPr id="321" name="Straight Connector 320"/>
          <p:cNvCxnSpPr>
            <a:stCxn id="245" idx="7"/>
            <a:endCxn id="239" idx="3"/>
          </p:cNvCxnSpPr>
          <p:nvPr/>
        </p:nvCxnSpPr>
        <p:spPr>
          <a:xfrm flipV="1">
            <a:off x="3528240" y="5918029"/>
            <a:ext cx="384282" cy="187721"/>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cxnSp>
        <p:nvCxnSpPr>
          <p:cNvPr id="322" name="Straight Connector 321"/>
          <p:cNvCxnSpPr>
            <a:stCxn id="239" idx="0"/>
            <a:endCxn id="243" idx="4"/>
          </p:cNvCxnSpPr>
          <p:nvPr/>
        </p:nvCxnSpPr>
        <p:spPr>
          <a:xfrm flipV="1">
            <a:off x="3995280" y="5148936"/>
            <a:ext cx="0" cy="551513"/>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3" name="TextBox 322"/>
              <p:cNvSpPr txBox="1"/>
              <p:nvPr/>
            </p:nvSpPr>
            <p:spPr>
              <a:xfrm>
                <a:off x="8275943" y="4598382"/>
                <a:ext cx="1610056" cy="846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m:t>
                              </m:r>
                            </m:sub>
                          </m:sSub>
                        </m:num>
                        <m:den>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m:rPr>
                                      <m:sty m:val="p"/>
                                    </m:rPr>
                                    <a:rPr lang="en-US" altLang="zh-CN" i="1">
                                      <a:latin typeface="Cambria Math" panose="02040503050406030204" pitchFamily="18" charset="0"/>
                                    </a:rPr>
                                    <m:t>N</m:t>
                                  </m:r>
                                </m:e>
                                <m:sub>
                                  <m:r>
                                    <a:rPr lang="en-US" b="0" i="1" smtClean="0">
                                      <a:latin typeface="Cambria Math" panose="02040503050406030204" pitchFamily="18" charset="0"/>
                                    </a:rPr>
                                    <m:t>𝑖</m:t>
                                  </m:r>
                                </m:sub>
                              </m:sSub>
                            </m:e>
                          </m:nary>
                        </m:den>
                      </m:f>
                    </m:oMath>
                  </m:oMathPara>
                </a14:m>
                <a:endParaRPr lang="en-US"/>
              </a:p>
            </p:txBody>
          </p:sp>
        </mc:Choice>
        <mc:Fallback xmlns="">
          <p:sp>
            <p:nvSpPr>
              <p:cNvPr id="323" name="TextBox 322"/>
              <p:cNvSpPr txBox="1">
                <a:spLocks noRot="1" noChangeAspect="1" noMove="1" noResize="1" noEditPoints="1" noAdjustHandles="1" noChangeArrowheads="1" noChangeShapeType="1" noTextEdit="1"/>
              </p:cNvSpPr>
              <p:nvPr/>
            </p:nvSpPr>
            <p:spPr>
              <a:xfrm>
                <a:off x="8275943" y="4598382"/>
                <a:ext cx="1610056" cy="846194"/>
              </a:xfrm>
              <a:prstGeom prst="rect">
                <a:avLst/>
              </a:prstGeom>
              <a:blipFill rotWithShape="0">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TextBox 323"/>
              <p:cNvSpPr txBox="1"/>
              <p:nvPr/>
            </p:nvSpPr>
            <p:spPr>
              <a:xfrm>
                <a:off x="8160854" y="6323330"/>
                <a:ext cx="2564676" cy="461665"/>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nary>
                      <m:naryPr>
                        <m:chr m:val="∑"/>
                        <m:subHide m:val="on"/>
                        <m:supHide m:val="on"/>
                        <m:ctrlPr>
                          <a:rPr lang="en-US" altLang="zh-CN" b="0" i="1" smtClean="0">
                            <a:latin typeface="Cambria Math" panose="02040503050406030204" pitchFamily="18" charset="0"/>
                          </a:rPr>
                        </m:ctrlPr>
                      </m:naryP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 </m:t>
                            </m:r>
                          </m:sub>
                        </m:sSub>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𝑖</m:t>
                                </m:r>
                              </m:sub>
                            </m:sSub>
                          </m:e>
                        </m:func>
                      </m:e>
                    </m:nary>
                  </m:oMath>
                </a14:m>
                <a:r>
                  <a:rPr lang="en-US" altLang="zh-CN"/>
                  <a:t> </a:t>
                </a:r>
                <a:endParaRPr lang="en-US"/>
              </a:p>
            </p:txBody>
          </p:sp>
        </mc:Choice>
        <mc:Fallback xmlns="">
          <p:sp>
            <p:nvSpPr>
              <p:cNvPr id="324" name="TextBox 323"/>
              <p:cNvSpPr txBox="1">
                <a:spLocks noRot="1" noChangeAspect="1" noMove="1" noResize="1" noEditPoints="1" noAdjustHandles="1" noChangeArrowheads="1" noChangeShapeType="1" noTextEdit="1"/>
              </p:cNvSpPr>
              <p:nvPr/>
            </p:nvSpPr>
            <p:spPr>
              <a:xfrm>
                <a:off x="8160854" y="6323330"/>
                <a:ext cx="2564676" cy="461665"/>
              </a:xfrm>
              <a:prstGeom prst="rect">
                <a:avLst/>
              </a:prstGeom>
              <a:blipFill rotWithShape="0">
                <a:blip r:embed="rId37"/>
                <a:stretch>
                  <a:fillRect t="-96053" b="-127632"/>
                </a:stretch>
              </a:blipFill>
            </p:spPr>
            <p:txBody>
              <a:bodyPr/>
              <a:lstStyle/>
              <a:p>
                <a:r>
                  <a:rPr lang="en-US">
                    <a:noFill/>
                  </a:rPr>
                  <a:t> </a:t>
                </a:r>
              </a:p>
            </p:txBody>
          </p:sp>
        </mc:Fallback>
      </mc:AlternateContent>
      <p:sp>
        <p:nvSpPr>
          <p:cNvPr id="325" name="Oval 324"/>
          <p:cNvSpPr/>
          <p:nvPr/>
        </p:nvSpPr>
        <p:spPr>
          <a:xfrm>
            <a:off x="3356249" y="5602755"/>
            <a:ext cx="358346" cy="44900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6" name="Oval 325"/>
          <p:cNvSpPr/>
          <p:nvPr/>
        </p:nvSpPr>
        <p:spPr>
          <a:xfrm>
            <a:off x="3474168" y="2493936"/>
            <a:ext cx="358346" cy="44900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27" name="Straight Connector 326"/>
          <p:cNvCxnSpPr/>
          <p:nvPr/>
        </p:nvCxnSpPr>
        <p:spPr>
          <a:xfrm flipH="1">
            <a:off x="4112318" y="5843899"/>
            <a:ext cx="1060657" cy="1"/>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28" name="Straight Connector 327"/>
          <p:cNvCxnSpPr/>
          <p:nvPr/>
        </p:nvCxnSpPr>
        <p:spPr>
          <a:xfrm flipV="1">
            <a:off x="3445482" y="6339325"/>
            <a:ext cx="0" cy="183944"/>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29" name="Straight Connector 328"/>
          <p:cNvCxnSpPr/>
          <p:nvPr/>
        </p:nvCxnSpPr>
        <p:spPr>
          <a:xfrm flipV="1">
            <a:off x="3528240" y="5934024"/>
            <a:ext cx="384282" cy="187721"/>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30" name="Straight Connector 329"/>
          <p:cNvCxnSpPr/>
          <p:nvPr/>
        </p:nvCxnSpPr>
        <p:spPr>
          <a:xfrm flipV="1">
            <a:off x="3995280" y="5164931"/>
            <a:ext cx="0" cy="551513"/>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31" name="Straight Connector 330"/>
          <p:cNvCxnSpPr/>
          <p:nvPr/>
        </p:nvCxnSpPr>
        <p:spPr>
          <a:xfrm flipH="1" flipV="1">
            <a:off x="3443407" y="6339325"/>
            <a:ext cx="2075" cy="154146"/>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cxnSp>
        <p:nvCxnSpPr>
          <p:cNvPr id="332" name="Straight Connector 331"/>
          <p:cNvCxnSpPr>
            <a:stCxn id="239" idx="0"/>
            <a:endCxn id="243" idx="4"/>
          </p:cNvCxnSpPr>
          <p:nvPr/>
        </p:nvCxnSpPr>
        <p:spPr>
          <a:xfrm flipV="1">
            <a:off x="3995280" y="5148936"/>
            <a:ext cx="0" cy="551513"/>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cxnSp>
        <p:nvCxnSpPr>
          <p:cNvPr id="333" name="Straight Connector 332"/>
          <p:cNvCxnSpPr>
            <a:stCxn id="245" idx="7"/>
            <a:endCxn id="239" idx="3"/>
          </p:cNvCxnSpPr>
          <p:nvPr/>
        </p:nvCxnSpPr>
        <p:spPr>
          <a:xfrm flipV="1">
            <a:off x="3528240" y="5918029"/>
            <a:ext cx="384282" cy="187721"/>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cxnSp>
        <p:nvCxnSpPr>
          <p:cNvPr id="334" name="Straight Connector 333"/>
          <p:cNvCxnSpPr>
            <a:stCxn id="254" idx="4"/>
            <a:endCxn id="244" idx="0"/>
          </p:cNvCxnSpPr>
          <p:nvPr/>
        </p:nvCxnSpPr>
        <p:spPr>
          <a:xfrm>
            <a:off x="5286824" y="5148935"/>
            <a:ext cx="3189" cy="551513"/>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35" name="Straight Connector 334"/>
          <p:cNvCxnSpPr>
            <a:stCxn id="244" idx="2"/>
            <a:endCxn id="239" idx="6"/>
          </p:cNvCxnSpPr>
          <p:nvPr/>
        </p:nvCxnSpPr>
        <p:spPr>
          <a:xfrm flipH="1">
            <a:off x="4112318" y="5827904"/>
            <a:ext cx="1060657" cy="1"/>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36" name="Straight Connector 335"/>
          <p:cNvCxnSpPr>
            <a:stCxn id="239" idx="3"/>
            <a:endCxn id="245" idx="7"/>
          </p:cNvCxnSpPr>
          <p:nvPr/>
        </p:nvCxnSpPr>
        <p:spPr>
          <a:xfrm flipH="1">
            <a:off x="3528240" y="5918029"/>
            <a:ext cx="384282" cy="187721"/>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37" name="Straight Connector 336"/>
          <p:cNvCxnSpPr>
            <a:stCxn id="243" idx="4"/>
            <a:endCxn id="239" idx="0"/>
          </p:cNvCxnSpPr>
          <p:nvPr/>
        </p:nvCxnSpPr>
        <p:spPr>
          <a:xfrm>
            <a:off x="3995280" y="5148936"/>
            <a:ext cx="0" cy="551513"/>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sp>
        <p:nvSpPr>
          <p:cNvPr id="338" name="Oval 337"/>
          <p:cNvSpPr/>
          <p:nvPr/>
        </p:nvSpPr>
        <p:spPr>
          <a:xfrm>
            <a:off x="4518863" y="2769886"/>
            <a:ext cx="358346" cy="44900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39" name="Oval 338"/>
          <p:cNvSpPr/>
          <p:nvPr/>
        </p:nvSpPr>
        <p:spPr>
          <a:xfrm>
            <a:off x="4533540" y="5834311"/>
            <a:ext cx="358346" cy="44900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40" name="Straight Connector 339"/>
          <p:cNvCxnSpPr>
            <a:stCxn id="244" idx="0"/>
            <a:endCxn id="254" idx="4"/>
          </p:cNvCxnSpPr>
          <p:nvPr/>
        </p:nvCxnSpPr>
        <p:spPr>
          <a:xfrm flipH="1" flipV="1">
            <a:off x="5286824" y="5148935"/>
            <a:ext cx="3189" cy="551513"/>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cxnSp>
        <p:nvCxnSpPr>
          <p:cNvPr id="341" name="Straight Connector 340"/>
          <p:cNvCxnSpPr>
            <a:stCxn id="239" idx="6"/>
            <a:endCxn id="244" idx="2"/>
          </p:cNvCxnSpPr>
          <p:nvPr/>
        </p:nvCxnSpPr>
        <p:spPr>
          <a:xfrm flipV="1">
            <a:off x="4112318" y="5827904"/>
            <a:ext cx="1060657" cy="1"/>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cxnSp>
        <p:nvCxnSpPr>
          <p:cNvPr id="342" name="Straight Connector 341"/>
          <p:cNvCxnSpPr>
            <a:stCxn id="245" idx="7"/>
            <a:endCxn id="239" idx="3"/>
          </p:cNvCxnSpPr>
          <p:nvPr/>
        </p:nvCxnSpPr>
        <p:spPr>
          <a:xfrm flipV="1">
            <a:off x="3528240" y="5918029"/>
            <a:ext cx="384282" cy="187721"/>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cxnSp>
        <p:nvCxnSpPr>
          <p:cNvPr id="343" name="Straight Connector 342"/>
          <p:cNvCxnSpPr>
            <a:stCxn id="239" idx="0"/>
            <a:endCxn id="243" idx="4"/>
          </p:cNvCxnSpPr>
          <p:nvPr/>
        </p:nvCxnSpPr>
        <p:spPr>
          <a:xfrm flipV="1">
            <a:off x="3995280" y="5148936"/>
            <a:ext cx="0" cy="551513"/>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sp>
        <p:nvSpPr>
          <p:cNvPr id="344" name="Oval 343"/>
          <p:cNvSpPr/>
          <p:nvPr/>
        </p:nvSpPr>
        <p:spPr>
          <a:xfrm>
            <a:off x="4814629" y="5211439"/>
            <a:ext cx="358346" cy="44900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45" name="Oval 344"/>
          <p:cNvSpPr/>
          <p:nvPr/>
        </p:nvSpPr>
        <p:spPr>
          <a:xfrm>
            <a:off x="4846591" y="2141767"/>
            <a:ext cx="358346" cy="449008"/>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46" name="Straight Connector 345"/>
          <p:cNvCxnSpPr>
            <a:stCxn id="254" idx="4"/>
            <a:endCxn id="244" idx="0"/>
          </p:cNvCxnSpPr>
          <p:nvPr/>
        </p:nvCxnSpPr>
        <p:spPr>
          <a:xfrm>
            <a:off x="5286824" y="5148935"/>
            <a:ext cx="3189" cy="551513"/>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47" name="Straight Connector 346"/>
          <p:cNvCxnSpPr/>
          <p:nvPr/>
        </p:nvCxnSpPr>
        <p:spPr>
          <a:xfrm>
            <a:off x="5822601" y="4011213"/>
            <a:ext cx="0" cy="905026"/>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48" name="Straight Connector 347"/>
          <p:cNvCxnSpPr/>
          <p:nvPr/>
        </p:nvCxnSpPr>
        <p:spPr>
          <a:xfrm>
            <a:off x="5403862" y="5038398"/>
            <a:ext cx="301701" cy="2364"/>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49" name="Straight Connector 348"/>
          <p:cNvCxnSpPr>
            <a:stCxn id="239" idx="6"/>
            <a:endCxn id="244" idx="2"/>
          </p:cNvCxnSpPr>
          <p:nvPr/>
        </p:nvCxnSpPr>
        <p:spPr>
          <a:xfrm flipV="1">
            <a:off x="4112318" y="5827904"/>
            <a:ext cx="1060657" cy="1"/>
          </a:xfrm>
          <a:prstGeom prst="line">
            <a:avLst/>
          </a:prstGeom>
          <a:ln w="76200">
            <a:solidFill>
              <a:srgbClr val="00B0F0"/>
            </a:solidFill>
          </a:ln>
        </p:spPr>
        <p:style>
          <a:lnRef idx="1">
            <a:schemeClr val="dk1"/>
          </a:lnRef>
          <a:fillRef idx="0">
            <a:schemeClr val="dk1"/>
          </a:fillRef>
          <a:effectRef idx="0">
            <a:schemeClr val="dk1"/>
          </a:effectRef>
          <a:fontRef idx="minor">
            <a:schemeClr val="tx1"/>
          </a:fontRef>
        </p:style>
      </p:cxnSp>
      <p:cxnSp>
        <p:nvCxnSpPr>
          <p:cNvPr id="350" name="Straight Connector 349"/>
          <p:cNvCxnSpPr>
            <a:stCxn id="244" idx="0"/>
            <a:endCxn id="254" idx="4"/>
          </p:cNvCxnSpPr>
          <p:nvPr/>
        </p:nvCxnSpPr>
        <p:spPr>
          <a:xfrm flipH="1" flipV="1">
            <a:off x="5286824" y="5148935"/>
            <a:ext cx="3189" cy="551513"/>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cxnSp>
        <p:nvCxnSpPr>
          <p:cNvPr id="351" name="Straight Connector 350"/>
          <p:cNvCxnSpPr>
            <a:stCxn id="239" idx="6"/>
            <a:endCxn id="244" idx="2"/>
          </p:cNvCxnSpPr>
          <p:nvPr/>
        </p:nvCxnSpPr>
        <p:spPr>
          <a:xfrm flipV="1">
            <a:off x="4112318" y="5827904"/>
            <a:ext cx="1060657" cy="1"/>
          </a:xfrm>
          <a:prstGeom prst="line">
            <a:avLst/>
          </a:prstGeom>
          <a:ln w="76200">
            <a:solidFill>
              <a:srgbClr val="92D050"/>
            </a:solidFill>
          </a:ln>
        </p:spPr>
        <p:style>
          <a:lnRef idx="1">
            <a:schemeClr val="dk1"/>
          </a:lnRef>
          <a:fillRef idx="0">
            <a:schemeClr val="dk1"/>
          </a:fillRef>
          <a:effectRef idx="0">
            <a:schemeClr val="dk1"/>
          </a:effectRef>
          <a:fontRef idx="minor">
            <a:schemeClr val="tx1"/>
          </a:fontRef>
        </p:style>
      </p:cxnSp>
      <p:sp>
        <p:nvSpPr>
          <p:cNvPr id="352" name="Oval 351"/>
          <p:cNvSpPr/>
          <p:nvPr/>
        </p:nvSpPr>
        <p:spPr>
          <a:xfrm>
            <a:off x="4066969" y="5066642"/>
            <a:ext cx="1456812" cy="120476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3" name="Oval 352"/>
          <p:cNvSpPr/>
          <p:nvPr/>
        </p:nvSpPr>
        <p:spPr>
          <a:xfrm>
            <a:off x="3328445" y="5007702"/>
            <a:ext cx="2377118" cy="1444366"/>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4" name="Oval 353"/>
          <p:cNvSpPr/>
          <p:nvPr/>
        </p:nvSpPr>
        <p:spPr>
          <a:xfrm>
            <a:off x="2967861" y="5079936"/>
            <a:ext cx="1307464" cy="145304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55" name="Oval 354"/>
          <p:cNvSpPr/>
          <p:nvPr/>
        </p:nvSpPr>
        <p:spPr>
          <a:xfrm>
            <a:off x="3276559" y="5072750"/>
            <a:ext cx="899123" cy="116560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51" name="TextBox 50"/>
              <p:cNvSpPr txBox="1"/>
              <p:nvPr/>
            </p:nvSpPr>
            <p:spPr>
              <a:xfrm>
                <a:off x="6585185" y="496731"/>
                <a:ext cx="5353450" cy="923330"/>
              </a:xfrm>
              <a:prstGeom prst="rect">
                <a:avLst/>
              </a:prstGeom>
              <a:noFill/>
            </p:spPr>
            <p:txBody>
              <a:bodyPr wrap="square" rtlCol="0">
                <a:spAutoFit/>
              </a:bodyPr>
              <a:lstStyle/>
              <a:p>
                <a:r>
                  <a:rPr lang="en-US"/>
                  <a:t>Given a certain k,</a:t>
                </a:r>
              </a:p>
              <a:p>
                <a:r>
                  <a:rPr lang="en-US"/>
                  <a:t>real cloaking region:  </a:t>
                </a:r>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8</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9</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14</m:t>
                              </m:r>
                            </m:sub>
                          </m:sSub>
                          <m:r>
                            <a:rPr lang="en-US" i="1">
                              <a:latin typeface="Cambria Math" panose="02040503050406030204" pitchFamily="18" charset="0"/>
                            </a:rPr>
                            <m:t> </m:t>
                          </m:r>
                        </m:e>
                      </m:d>
                    </m:oMath>
                  </m:oMathPara>
                </a14:m>
                <a:endParaRPr lang="en-US"/>
              </a:p>
            </p:txBody>
          </p:sp>
        </mc:Choice>
        <mc:Fallback xmlns="">
          <p:sp>
            <p:nvSpPr>
              <p:cNvPr id="51" name="TextBox 50"/>
              <p:cNvSpPr txBox="1">
                <a:spLocks noRot="1" noChangeAspect="1" noMove="1" noResize="1" noEditPoints="1" noAdjustHandles="1" noChangeArrowheads="1" noChangeShapeType="1" noTextEdit="1"/>
              </p:cNvSpPr>
              <p:nvPr/>
            </p:nvSpPr>
            <p:spPr>
              <a:xfrm>
                <a:off x="6585185" y="496731"/>
                <a:ext cx="5353450" cy="923330"/>
              </a:xfrm>
              <a:prstGeom prst="rect">
                <a:avLst/>
              </a:prstGeom>
              <a:blipFill rotWithShape="0">
                <a:blip r:embed="rId38"/>
                <a:stretch>
                  <a:fillRect l="-911" t="-3289"/>
                </a:stretch>
              </a:blipFill>
            </p:spPr>
            <p:txBody>
              <a:bodyPr/>
              <a:lstStyle/>
              <a:p>
                <a:r>
                  <a:rPr lang="en-US">
                    <a:noFill/>
                  </a:rPr>
                  <a:t> </a:t>
                </a:r>
              </a:p>
            </p:txBody>
          </p:sp>
        </mc:Fallback>
      </mc:AlternateContent>
      <p:sp>
        <p:nvSpPr>
          <p:cNvPr id="52" name="TextBox 51"/>
          <p:cNvSpPr txBox="1"/>
          <p:nvPr/>
        </p:nvSpPr>
        <p:spPr>
          <a:xfrm>
            <a:off x="6551212" y="1582224"/>
            <a:ext cx="5552492" cy="1754326"/>
          </a:xfrm>
          <a:prstGeom prst="rect">
            <a:avLst/>
          </a:prstGeom>
          <a:noFill/>
        </p:spPr>
        <p:txBody>
          <a:bodyPr wrap="square" rtlCol="0">
            <a:spAutoFit/>
          </a:bodyPr>
          <a:lstStyle/>
          <a:p>
            <a:r>
              <a:rPr lang="en-US"/>
              <a:t>For each segment within real cloaking region, rerun the cloaking algorithm with the assumption that that segment is the original segment containin LBS requester:</a:t>
            </a:r>
          </a:p>
          <a:p>
            <a:endParaRPr lang="en-US"/>
          </a:p>
          <a:p>
            <a:r>
              <a:rPr lang="en-US"/>
              <a:t>Segment           cloaking region        No. of overlapped </a:t>
            </a:r>
          </a:p>
          <a:p>
            <a:endParaRPr lang="en-US"/>
          </a:p>
        </p:txBody>
      </p:sp>
      <mc:AlternateContent xmlns:mc="http://schemas.openxmlformats.org/markup-compatibility/2006" xmlns:a14="http://schemas.microsoft.com/office/drawing/2010/main">
        <mc:Choice Requires="a14">
          <p:sp>
            <p:nvSpPr>
              <p:cNvPr id="53" name="TextBox 52"/>
              <p:cNvSpPr txBox="1"/>
              <p:nvPr/>
            </p:nvSpPr>
            <p:spPr>
              <a:xfrm>
                <a:off x="6542040" y="2965074"/>
                <a:ext cx="4685770" cy="36933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8</m:t>
                        </m:r>
                      </m:sub>
                    </m:sSub>
                  </m:oMath>
                </a14:m>
                <a:r>
                  <a:rPr lang="en-US"/>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8</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9</m:t>
                            </m:r>
                          </m:sub>
                        </m:sSub>
                        <m:r>
                          <a:rPr lang="en-US" i="1">
                            <a:latin typeface="Cambria Math" panose="02040503050406030204" pitchFamily="18" charset="0"/>
                          </a:rPr>
                          <m:t> </m:t>
                        </m:r>
                      </m:e>
                    </m:d>
                  </m:oMath>
                </a14:m>
                <a:r>
                  <a:rPr lang="en-US"/>
                  <a:t>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𝑁</m:t>
                        </m:r>
                      </m:e>
                      <m:sub>
                        <m:r>
                          <a:rPr lang="en-US" i="1">
                            <a:latin typeface="Cambria Math" panose="02040503050406030204" pitchFamily="18" charset="0"/>
                          </a:rPr>
                          <m:t>8</m:t>
                        </m:r>
                      </m:sub>
                    </m:sSub>
                  </m:oMath>
                </a14:m>
                <a:r>
                  <a:rPr lang="en-US"/>
                  <a:t>= 2  </a:t>
                </a:r>
              </a:p>
            </p:txBody>
          </p:sp>
        </mc:Choice>
        <mc:Fallback xmlns="">
          <p:sp>
            <p:nvSpPr>
              <p:cNvPr id="53" name="TextBox 52"/>
              <p:cNvSpPr txBox="1">
                <a:spLocks noRot="1" noChangeAspect="1" noMove="1" noResize="1" noEditPoints="1" noAdjustHandles="1" noChangeArrowheads="1" noChangeShapeType="1" noTextEdit="1"/>
              </p:cNvSpPr>
              <p:nvPr/>
            </p:nvSpPr>
            <p:spPr>
              <a:xfrm>
                <a:off x="6542040" y="2965074"/>
                <a:ext cx="4685770" cy="369332"/>
              </a:xfrm>
              <a:prstGeom prst="rect">
                <a:avLst/>
              </a:prstGeom>
              <a:blipFill rotWithShape="0">
                <a:blip r:embed="rId39"/>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6552715" y="3240141"/>
                <a:ext cx="4601068" cy="369332"/>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9</m:t>
                        </m:r>
                      </m:sub>
                    </m:sSub>
                  </m:oMath>
                </a14:m>
                <a:r>
                  <a:rPr lang="en-US"/>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8</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9</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11</m:t>
                            </m:r>
                          </m:sub>
                        </m:sSub>
                        <m:r>
                          <a:rPr lang="en-US" i="1">
                            <a:latin typeface="Cambria Math" panose="02040503050406030204" pitchFamily="18" charset="0"/>
                          </a:rPr>
                          <m:t> </m:t>
                        </m:r>
                      </m:e>
                    </m:d>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9</m:t>
                        </m:r>
                      </m:sub>
                    </m:sSub>
                  </m:oMath>
                </a14:m>
                <a:r>
                  <a:rPr lang="en-US"/>
                  <a:t>= 3 </a:t>
                </a:r>
              </a:p>
            </p:txBody>
          </p:sp>
        </mc:Choice>
        <mc:Fallback xmlns="">
          <p:sp>
            <p:nvSpPr>
              <p:cNvPr id="54" name="TextBox 53"/>
              <p:cNvSpPr txBox="1">
                <a:spLocks noRot="1" noChangeAspect="1" noMove="1" noResize="1" noEditPoints="1" noAdjustHandles="1" noChangeArrowheads="1" noChangeShapeType="1" noTextEdit="1"/>
              </p:cNvSpPr>
              <p:nvPr/>
            </p:nvSpPr>
            <p:spPr>
              <a:xfrm>
                <a:off x="6552715" y="3240141"/>
                <a:ext cx="4601068" cy="369332"/>
              </a:xfrm>
              <a:prstGeom prst="rect">
                <a:avLst/>
              </a:prstGeom>
              <a:blipFill rotWithShape="0">
                <a:blip r:embed="rId40"/>
                <a:stretch>
                  <a:fillRect t="-10000" r="-13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6545772" y="3507169"/>
                <a:ext cx="4689810" cy="369332"/>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11</m:t>
                        </m:r>
                      </m:sub>
                    </m:sSub>
                  </m:oMath>
                </a14:m>
                <a:r>
                  <a:rPr lang="en-US"/>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8</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9</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14</m:t>
                            </m:r>
                          </m:sub>
                        </m:sSub>
                        <m:r>
                          <a:rPr lang="en-US" i="1">
                            <a:latin typeface="Cambria Math" panose="02040503050406030204" pitchFamily="18" charset="0"/>
                          </a:rPr>
                          <m:t> </m:t>
                        </m:r>
                      </m:e>
                    </m:d>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11</m:t>
                        </m:r>
                      </m:sub>
                    </m:sSub>
                  </m:oMath>
                </a14:m>
                <a:r>
                  <a:rPr lang="en-US"/>
                  <a:t>= 4 </a:t>
                </a:r>
              </a:p>
            </p:txBody>
          </p:sp>
        </mc:Choice>
        <mc:Fallback xmlns="">
          <p:sp>
            <p:nvSpPr>
              <p:cNvPr id="55" name="TextBox 54"/>
              <p:cNvSpPr txBox="1">
                <a:spLocks noRot="1" noChangeAspect="1" noMove="1" noResize="1" noEditPoints="1" noAdjustHandles="1" noChangeArrowheads="1" noChangeShapeType="1" noTextEdit="1"/>
              </p:cNvSpPr>
              <p:nvPr/>
            </p:nvSpPr>
            <p:spPr>
              <a:xfrm>
                <a:off x="6545772" y="3507169"/>
                <a:ext cx="4689810" cy="369332"/>
              </a:xfrm>
              <a:prstGeom prst="rect">
                <a:avLst/>
              </a:prstGeom>
              <a:blipFill rotWithShape="0">
                <a:blip r:embed="rId41"/>
                <a:stretch>
                  <a:fillRect t="-8197" r="-26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540034" y="3772700"/>
                <a:ext cx="4720844" cy="369332"/>
              </a:xfrm>
              <a:prstGeom prst="rect">
                <a:avLst/>
              </a:prstGeom>
              <a:noFill/>
            </p:spPr>
            <p:txBody>
              <a:bodyPr wrap="non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14</m:t>
                        </m:r>
                      </m:sub>
                    </m:sSub>
                  </m:oMath>
                </a14:m>
                <a:r>
                  <a:rPr lang="en-US"/>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15</m:t>
                            </m:r>
                          </m:sub>
                        </m:sSub>
                        <m:r>
                          <a:rPr lang="en-US" i="1">
                            <a:latin typeface="Cambria Math" panose="02040503050406030204" pitchFamily="18" charset="0"/>
                          </a:rPr>
                          <m:t> </m:t>
                        </m:r>
                      </m:e>
                    </m:d>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14</m:t>
                        </m:r>
                      </m:sub>
                    </m:sSub>
                  </m:oMath>
                </a14:m>
                <a:r>
                  <a:rPr lang="en-US"/>
                  <a:t>= 2 </a:t>
                </a:r>
              </a:p>
            </p:txBody>
          </p:sp>
        </mc:Choice>
        <mc:Fallback xmlns="">
          <p:sp>
            <p:nvSpPr>
              <p:cNvPr id="56" name="TextBox 55"/>
              <p:cNvSpPr txBox="1">
                <a:spLocks noRot="1" noChangeAspect="1" noMove="1" noResize="1" noEditPoints="1" noAdjustHandles="1" noChangeArrowheads="1" noChangeShapeType="1" noTextEdit="1"/>
              </p:cNvSpPr>
              <p:nvPr/>
            </p:nvSpPr>
            <p:spPr>
              <a:xfrm>
                <a:off x="6540034" y="3772700"/>
                <a:ext cx="4720844" cy="369332"/>
              </a:xfrm>
              <a:prstGeom prst="rect">
                <a:avLst/>
              </a:prstGeom>
              <a:blipFill rotWithShape="0">
                <a:blip r:embed="rId42"/>
                <a:stretch>
                  <a:fillRect t="-10000" r="-258" b="-26667"/>
                </a:stretch>
              </a:blipFill>
            </p:spPr>
            <p:txBody>
              <a:bodyPr/>
              <a:lstStyle/>
              <a:p>
                <a:r>
                  <a:rPr lang="en-US">
                    <a:noFill/>
                  </a:rPr>
                  <a:t> </a:t>
                </a:r>
              </a:p>
            </p:txBody>
          </p:sp>
        </mc:Fallback>
      </mc:AlternateContent>
    </p:spTree>
    <p:extLst>
      <p:ext uri="{BB962C8B-B14F-4D97-AF65-F5344CB8AC3E}">
        <p14:creationId xmlns:p14="http://schemas.microsoft.com/office/powerpoint/2010/main" val="77551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500"/>
                                        <p:tgtEl>
                                          <p:spTgt spid="167"/>
                                        </p:tgtEl>
                                      </p:cBhvr>
                                    </p:animEffect>
                                  </p:childTnLst>
                                </p:cTn>
                              </p:par>
                              <p:par>
                                <p:cTn id="11" presetID="10" presetClass="entr" presetSubtype="0" fill="hold" nodeType="with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500"/>
                                        <p:tgtEl>
                                          <p:spTgt spid="168"/>
                                        </p:tgtEl>
                                      </p:cBhvr>
                                    </p:animEffect>
                                  </p:childTnLst>
                                </p:cTn>
                              </p:par>
                              <p:par>
                                <p:cTn id="14" presetID="10" presetClass="entr" presetSubtype="0" fill="hold" nodeType="withEffect">
                                  <p:stCondLst>
                                    <p:cond delay="0"/>
                                  </p:stCondLst>
                                  <p:childTnLst>
                                    <p:set>
                                      <p:cBhvr>
                                        <p:cTn id="15" dur="1" fill="hold">
                                          <p:stCondLst>
                                            <p:cond delay="0"/>
                                          </p:stCondLst>
                                        </p:cTn>
                                        <p:tgtEl>
                                          <p:spTgt spid="169"/>
                                        </p:tgtEl>
                                        <p:attrNameLst>
                                          <p:attrName>style.visibility</p:attrName>
                                        </p:attrNameLst>
                                      </p:cBhvr>
                                      <p:to>
                                        <p:strVal val="visible"/>
                                      </p:to>
                                    </p:set>
                                    <p:animEffect transition="in" filter="fade">
                                      <p:cBhvr>
                                        <p:cTn id="16" dur="500"/>
                                        <p:tgtEl>
                                          <p:spTgt spid="1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fade">
                                      <p:cBhvr>
                                        <p:cTn id="19" dur="500"/>
                                        <p:tgtEl>
                                          <p:spTgt spid="1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7"/>
                                        </p:tgtEl>
                                        <p:attrNameLst>
                                          <p:attrName>style.visibility</p:attrName>
                                        </p:attrNameLst>
                                      </p:cBhvr>
                                      <p:to>
                                        <p:strVal val="visible"/>
                                      </p:to>
                                    </p:set>
                                    <p:animEffect transition="in" filter="fade">
                                      <p:cBhvr>
                                        <p:cTn id="22" dur="500"/>
                                        <p:tgtEl>
                                          <p:spTgt spid="1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fade">
                                      <p:cBhvr>
                                        <p:cTn id="28" dur="500"/>
                                        <p:tgtEl>
                                          <p:spTgt spid="179"/>
                                        </p:tgtEl>
                                      </p:cBhvr>
                                    </p:animEffect>
                                  </p:childTnLst>
                                </p:cTn>
                              </p:par>
                              <p:par>
                                <p:cTn id="29" presetID="10" presetClass="entr" presetSubtype="0" fill="hold" nodeType="withEffect">
                                  <p:stCondLst>
                                    <p:cond delay="0"/>
                                  </p:stCondLst>
                                  <p:childTnLst>
                                    <p:set>
                                      <p:cBhvr>
                                        <p:cTn id="30" dur="1" fill="hold">
                                          <p:stCondLst>
                                            <p:cond delay="0"/>
                                          </p:stCondLst>
                                        </p:cTn>
                                        <p:tgtEl>
                                          <p:spTgt spid="180"/>
                                        </p:tgtEl>
                                        <p:attrNameLst>
                                          <p:attrName>style.visibility</p:attrName>
                                        </p:attrNameLst>
                                      </p:cBhvr>
                                      <p:to>
                                        <p:strVal val="visible"/>
                                      </p:to>
                                    </p:set>
                                    <p:animEffect transition="in" filter="fade">
                                      <p:cBhvr>
                                        <p:cTn id="31" dur="500"/>
                                        <p:tgtEl>
                                          <p:spTgt spid="1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1"/>
                                        </p:tgtEl>
                                        <p:attrNameLst>
                                          <p:attrName>style.visibility</p:attrName>
                                        </p:attrNameLst>
                                      </p:cBhvr>
                                      <p:to>
                                        <p:strVal val="visible"/>
                                      </p:to>
                                    </p:set>
                                    <p:animEffect transition="in" filter="fade">
                                      <p:cBhvr>
                                        <p:cTn id="34" dur="500"/>
                                        <p:tgtEl>
                                          <p:spTgt spid="181"/>
                                        </p:tgtEl>
                                      </p:cBhvr>
                                    </p:animEffect>
                                  </p:childTnLst>
                                </p:cTn>
                              </p:par>
                              <p:par>
                                <p:cTn id="35" presetID="10" presetClass="entr" presetSubtype="0" fill="hold" nodeType="withEffect">
                                  <p:stCondLst>
                                    <p:cond delay="0"/>
                                  </p:stCondLst>
                                  <p:childTnLst>
                                    <p:set>
                                      <p:cBhvr>
                                        <p:cTn id="36" dur="1" fill="hold">
                                          <p:stCondLst>
                                            <p:cond delay="0"/>
                                          </p:stCondLst>
                                        </p:cTn>
                                        <p:tgtEl>
                                          <p:spTgt spid="182"/>
                                        </p:tgtEl>
                                        <p:attrNameLst>
                                          <p:attrName>style.visibility</p:attrName>
                                        </p:attrNameLst>
                                      </p:cBhvr>
                                      <p:to>
                                        <p:strVal val="visible"/>
                                      </p:to>
                                    </p:set>
                                    <p:animEffect transition="in" filter="fade">
                                      <p:cBhvr>
                                        <p:cTn id="37" dur="500"/>
                                        <p:tgtEl>
                                          <p:spTgt spid="1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3"/>
                                        </p:tgtEl>
                                        <p:attrNameLst>
                                          <p:attrName>style.visibility</p:attrName>
                                        </p:attrNameLst>
                                      </p:cBhvr>
                                      <p:to>
                                        <p:strVal val="visible"/>
                                      </p:to>
                                    </p:set>
                                    <p:animEffect transition="in" filter="fade">
                                      <p:cBhvr>
                                        <p:cTn id="40" dur="500"/>
                                        <p:tgtEl>
                                          <p:spTgt spid="183"/>
                                        </p:tgtEl>
                                      </p:cBhvr>
                                    </p:animEffect>
                                  </p:childTnLst>
                                </p:cTn>
                              </p:par>
                              <p:par>
                                <p:cTn id="41" presetID="10" presetClass="entr" presetSubtype="0" fill="hold" nodeType="withEffect">
                                  <p:stCondLst>
                                    <p:cond delay="0"/>
                                  </p:stCondLst>
                                  <p:childTnLst>
                                    <p:set>
                                      <p:cBhvr>
                                        <p:cTn id="42" dur="1" fill="hold">
                                          <p:stCondLst>
                                            <p:cond delay="0"/>
                                          </p:stCondLst>
                                        </p:cTn>
                                        <p:tgtEl>
                                          <p:spTgt spid="184"/>
                                        </p:tgtEl>
                                        <p:attrNameLst>
                                          <p:attrName>style.visibility</p:attrName>
                                        </p:attrNameLst>
                                      </p:cBhvr>
                                      <p:to>
                                        <p:strVal val="visible"/>
                                      </p:to>
                                    </p:set>
                                    <p:animEffect transition="in" filter="fade">
                                      <p:cBhvr>
                                        <p:cTn id="43" dur="500"/>
                                        <p:tgtEl>
                                          <p:spTgt spid="18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5"/>
                                        </p:tgtEl>
                                        <p:attrNameLst>
                                          <p:attrName>style.visibility</p:attrName>
                                        </p:attrNameLst>
                                      </p:cBhvr>
                                      <p:to>
                                        <p:strVal val="visible"/>
                                      </p:to>
                                    </p:set>
                                    <p:animEffect transition="in" filter="fade">
                                      <p:cBhvr>
                                        <p:cTn id="46" dur="500"/>
                                        <p:tgtEl>
                                          <p:spTgt spid="18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7"/>
                                        </p:tgtEl>
                                        <p:attrNameLst>
                                          <p:attrName>style.visibility</p:attrName>
                                        </p:attrNameLst>
                                      </p:cBhvr>
                                      <p:to>
                                        <p:strVal val="visible"/>
                                      </p:to>
                                    </p:set>
                                    <p:animEffect transition="in" filter="fade">
                                      <p:cBhvr>
                                        <p:cTn id="49" dur="500"/>
                                        <p:tgtEl>
                                          <p:spTgt spid="187"/>
                                        </p:tgtEl>
                                      </p:cBhvr>
                                    </p:animEffect>
                                  </p:childTnLst>
                                </p:cTn>
                              </p:par>
                              <p:par>
                                <p:cTn id="50" presetID="10" presetClass="entr" presetSubtype="0" fill="hold" nodeType="withEffect">
                                  <p:stCondLst>
                                    <p:cond delay="0"/>
                                  </p:stCondLst>
                                  <p:childTnLst>
                                    <p:set>
                                      <p:cBhvr>
                                        <p:cTn id="51" dur="1" fill="hold">
                                          <p:stCondLst>
                                            <p:cond delay="0"/>
                                          </p:stCondLst>
                                        </p:cTn>
                                        <p:tgtEl>
                                          <p:spTgt spid="195"/>
                                        </p:tgtEl>
                                        <p:attrNameLst>
                                          <p:attrName>style.visibility</p:attrName>
                                        </p:attrNameLst>
                                      </p:cBhvr>
                                      <p:to>
                                        <p:strVal val="visible"/>
                                      </p:to>
                                    </p:set>
                                    <p:animEffect transition="in" filter="fade">
                                      <p:cBhvr>
                                        <p:cTn id="52" dur="500"/>
                                        <p:tgtEl>
                                          <p:spTgt spid="19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6"/>
                                        </p:tgtEl>
                                        <p:attrNameLst>
                                          <p:attrName>style.visibility</p:attrName>
                                        </p:attrNameLst>
                                      </p:cBhvr>
                                      <p:to>
                                        <p:strVal val="visible"/>
                                      </p:to>
                                    </p:set>
                                    <p:animEffect transition="in" filter="fade">
                                      <p:cBhvr>
                                        <p:cTn id="55" dur="500"/>
                                        <p:tgtEl>
                                          <p:spTgt spid="196"/>
                                        </p:tgtEl>
                                      </p:cBhvr>
                                    </p:animEffect>
                                  </p:childTnLst>
                                </p:cTn>
                              </p:par>
                              <p:par>
                                <p:cTn id="56" presetID="10" presetClass="entr" presetSubtype="0" fill="hold" nodeType="withEffect">
                                  <p:stCondLst>
                                    <p:cond delay="0"/>
                                  </p:stCondLst>
                                  <p:childTnLst>
                                    <p:set>
                                      <p:cBhvr>
                                        <p:cTn id="57" dur="1" fill="hold">
                                          <p:stCondLst>
                                            <p:cond delay="0"/>
                                          </p:stCondLst>
                                        </p:cTn>
                                        <p:tgtEl>
                                          <p:spTgt spid="197"/>
                                        </p:tgtEl>
                                        <p:attrNameLst>
                                          <p:attrName>style.visibility</p:attrName>
                                        </p:attrNameLst>
                                      </p:cBhvr>
                                      <p:to>
                                        <p:strVal val="visible"/>
                                      </p:to>
                                    </p:set>
                                    <p:animEffect transition="in" filter="fade">
                                      <p:cBhvr>
                                        <p:cTn id="58" dur="500"/>
                                        <p:tgtEl>
                                          <p:spTgt spid="197"/>
                                        </p:tgtEl>
                                      </p:cBhvr>
                                    </p:animEffect>
                                  </p:childTnLst>
                                </p:cTn>
                              </p:par>
                              <p:par>
                                <p:cTn id="59" presetID="10" presetClass="entr" presetSubtype="0" fill="hold" nodeType="withEffect">
                                  <p:stCondLst>
                                    <p:cond delay="0"/>
                                  </p:stCondLst>
                                  <p:childTnLst>
                                    <p:set>
                                      <p:cBhvr>
                                        <p:cTn id="60" dur="1" fill="hold">
                                          <p:stCondLst>
                                            <p:cond delay="0"/>
                                          </p:stCondLst>
                                        </p:cTn>
                                        <p:tgtEl>
                                          <p:spTgt spid="198"/>
                                        </p:tgtEl>
                                        <p:attrNameLst>
                                          <p:attrName>style.visibility</p:attrName>
                                        </p:attrNameLst>
                                      </p:cBhvr>
                                      <p:to>
                                        <p:strVal val="visible"/>
                                      </p:to>
                                    </p:set>
                                    <p:animEffect transition="in" filter="fade">
                                      <p:cBhvr>
                                        <p:cTn id="61" dur="500"/>
                                        <p:tgtEl>
                                          <p:spTgt spid="198"/>
                                        </p:tgtEl>
                                      </p:cBhvr>
                                    </p:animEffect>
                                  </p:childTnLst>
                                </p:cTn>
                              </p:par>
                              <p:par>
                                <p:cTn id="62" presetID="10" presetClass="entr" presetSubtype="0" fill="hold" nodeType="withEffect">
                                  <p:stCondLst>
                                    <p:cond delay="0"/>
                                  </p:stCondLst>
                                  <p:childTnLst>
                                    <p:set>
                                      <p:cBhvr>
                                        <p:cTn id="63" dur="1" fill="hold">
                                          <p:stCondLst>
                                            <p:cond delay="0"/>
                                          </p:stCondLst>
                                        </p:cTn>
                                        <p:tgtEl>
                                          <p:spTgt spid="199"/>
                                        </p:tgtEl>
                                        <p:attrNameLst>
                                          <p:attrName>style.visibility</p:attrName>
                                        </p:attrNameLst>
                                      </p:cBhvr>
                                      <p:to>
                                        <p:strVal val="visible"/>
                                      </p:to>
                                    </p:set>
                                    <p:animEffect transition="in" filter="fade">
                                      <p:cBhvr>
                                        <p:cTn id="64" dur="500"/>
                                        <p:tgtEl>
                                          <p:spTgt spid="199"/>
                                        </p:tgtEl>
                                      </p:cBhvr>
                                    </p:animEffect>
                                  </p:childTnLst>
                                </p:cTn>
                              </p:par>
                              <p:par>
                                <p:cTn id="65" presetID="10" presetClass="entr" presetSubtype="0" fill="hold" nodeType="withEffect">
                                  <p:stCondLst>
                                    <p:cond delay="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500"/>
                                        <p:tgtEl>
                                          <p:spTgt spid="20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1"/>
                                        </p:tgtEl>
                                        <p:attrNameLst>
                                          <p:attrName>style.visibility</p:attrName>
                                        </p:attrNameLst>
                                      </p:cBhvr>
                                      <p:to>
                                        <p:strVal val="visible"/>
                                      </p:to>
                                    </p:set>
                                    <p:animEffect transition="in" filter="fade">
                                      <p:cBhvr>
                                        <p:cTn id="70" dur="500"/>
                                        <p:tgtEl>
                                          <p:spTgt spid="20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500"/>
                                        <p:tgtEl>
                                          <p:spTgt spid="202"/>
                                        </p:tgtEl>
                                      </p:cBhvr>
                                    </p:animEffect>
                                  </p:childTnLst>
                                </p:cTn>
                              </p:par>
                              <p:par>
                                <p:cTn id="74" presetID="10" presetClass="entr" presetSubtype="0" fill="hold" nodeType="withEffect">
                                  <p:stCondLst>
                                    <p:cond delay="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nodeType="withEffect">
                                  <p:stCondLst>
                                    <p:cond delay="0"/>
                                  </p:stCondLst>
                                  <p:childTnLst>
                                    <p:set>
                                      <p:cBhvr>
                                        <p:cTn id="78" dur="1" fill="hold">
                                          <p:stCondLst>
                                            <p:cond delay="0"/>
                                          </p:stCondLst>
                                        </p:cTn>
                                        <p:tgtEl>
                                          <p:spTgt spid="204"/>
                                        </p:tgtEl>
                                        <p:attrNameLst>
                                          <p:attrName>style.visibility</p:attrName>
                                        </p:attrNameLst>
                                      </p:cBhvr>
                                      <p:to>
                                        <p:strVal val="visible"/>
                                      </p:to>
                                    </p:set>
                                    <p:animEffect transition="in" filter="fade">
                                      <p:cBhvr>
                                        <p:cTn id="79" dur="500"/>
                                        <p:tgtEl>
                                          <p:spTgt spid="20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5"/>
                                        </p:tgtEl>
                                        <p:attrNameLst>
                                          <p:attrName>style.visibility</p:attrName>
                                        </p:attrNameLst>
                                      </p:cBhvr>
                                      <p:to>
                                        <p:strVal val="visible"/>
                                      </p:to>
                                    </p:set>
                                    <p:animEffect transition="in" filter="fade">
                                      <p:cBhvr>
                                        <p:cTn id="82" dur="500"/>
                                        <p:tgtEl>
                                          <p:spTgt spid="205"/>
                                        </p:tgtEl>
                                      </p:cBhvr>
                                    </p:animEffect>
                                  </p:childTnLst>
                                </p:cTn>
                              </p:par>
                              <p:par>
                                <p:cTn id="83" presetID="10" presetClass="entr" presetSubtype="0" fill="hold" nodeType="withEffect">
                                  <p:stCondLst>
                                    <p:cond delay="0"/>
                                  </p:stCondLst>
                                  <p:childTnLst>
                                    <p:set>
                                      <p:cBhvr>
                                        <p:cTn id="84" dur="1" fill="hold">
                                          <p:stCondLst>
                                            <p:cond delay="0"/>
                                          </p:stCondLst>
                                        </p:cTn>
                                        <p:tgtEl>
                                          <p:spTgt spid="206"/>
                                        </p:tgtEl>
                                        <p:attrNameLst>
                                          <p:attrName>style.visibility</p:attrName>
                                        </p:attrNameLst>
                                      </p:cBhvr>
                                      <p:to>
                                        <p:strVal val="visible"/>
                                      </p:to>
                                    </p:set>
                                    <p:animEffect transition="in" filter="fade">
                                      <p:cBhvr>
                                        <p:cTn id="85" dur="500"/>
                                        <p:tgtEl>
                                          <p:spTgt spid="20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07"/>
                                        </p:tgtEl>
                                        <p:attrNameLst>
                                          <p:attrName>style.visibility</p:attrName>
                                        </p:attrNameLst>
                                      </p:cBhvr>
                                      <p:to>
                                        <p:strVal val="visible"/>
                                      </p:to>
                                    </p:set>
                                    <p:animEffect transition="in" filter="fade">
                                      <p:cBhvr>
                                        <p:cTn id="88" dur="500"/>
                                        <p:tgtEl>
                                          <p:spTgt spid="207"/>
                                        </p:tgtEl>
                                      </p:cBhvr>
                                    </p:animEffect>
                                  </p:childTnLst>
                                </p:cTn>
                              </p:par>
                              <p:par>
                                <p:cTn id="89" presetID="10" presetClass="entr" presetSubtype="0" fill="hold" nodeType="withEffect">
                                  <p:stCondLst>
                                    <p:cond delay="0"/>
                                  </p:stCondLst>
                                  <p:childTnLst>
                                    <p:set>
                                      <p:cBhvr>
                                        <p:cTn id="90" dur="1" fill="hold">
                                          <p:stCondLst>
                                            <p:cond delay="0"/>
                                          </p:stCondLst>
                                        </p:cTn>
                                        <p:tgtEl>
                                          <p:spTgt spid="208"/>
                                        </p:tgtEl>
                                        <p:attrNameLst>
                                          <p:attrName>style.visibility</p:attrName>
                                        </p:attrNameLst>
                                      </p:cBhvr>
                                      <p:to>
                                        <p:strVal val="visible"/>
                                      </p:to>
                                    </p:set>
                                    <p:animEffect transition="in" filter="fade">
                                      <p:cBhvr>
                                        <p:cTn id="91" dur="500"/>
                                        <p:tgtEl>
                                          <p:spTgt spid="208"/>
                                        </p:tgtEl>
                                      </p:cBhvr>
                                    </p:animEffect>
                                  </p:childTnLst>
                                </p:cTn>
                              </p:par>
                              <p:par>
                                <p:cTn id="92" presetID="10" presetClass="entr" presetSubtype="0" fill="hold" nodeType="withEffect">
                                  <p:stCondLst>
                                    <p:cond delay="0"/>
                                  </p:stCondLst>
                                  <p:childTnLst>
                                    <p:set>
                                      <p:cBhvr>
                                        <p:cTn id="93" dur="1" fill="hold">
                                          <p:stCondLst>
                                            <p:cond delay="0"/>
                                          </p:stCondLst>
                                        </p:cTn>
                                        <p:tgtEl>
                                          <p:spTgt spid="209"/>
                                        </p:tgtEl>
                                        <p:attrNameLst>
                                          <p:attrName>style.visibility</p:attrName>
                                        </p:attrNameLst>
                                      </p:cBhvr>
                                      <p:to>
                                        <p:strVal val="visible"/>
                                      </p:to>
                                    </p:set>
                                    <p:animEffect transition="in" filter="fade">
                                      <p:cBhvr>
                                        <p:cTn id="94" dur="500"/>
                                        <p:tgtEl>
                                          <p:spTgt spid="20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0"/>
                                        </p:tgtEl>
                                        <p:attrNameLst>
                                          <p:attrName>style.visibility</p:attrName>
                                        </p:attrNameLst>
                                      </p:cBhvr>
                                      <p:to>
                                        <p:strVal val="visible"/>
                                      </p:to>
                                    </p:set>
                                    <p:animEffect transition="in" filter="fade">
                                      <p:cBhvr>
                                        <p:cTn id="97" dur="500"/>
                                        <p:tgtEl>
                                          <p:spTgt spid="21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11"/>
                                        </p:tgtEl>
                                        <p:attrNameLst>
                                          <p:attrName>style.visibility</p:attrName>
                                        </p:attrNameLst>
                                      </p:cBhvr>
                                      <p:to>
                                        <p:strVal val="visible"/>
                                      </p:to>
                                    </p:set>
                                    <p:animEffect transition="in" filter="fade">
                                      <p:cBhvr>
                                        <p:cTn id="100" dur="500"/>
                                        <p:tgtEl>
                                          <p:spTgt spid="21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12"/>
                                        </p:tgtEl>
                                        <p:attrNameLst>
                                          <p:attrName>style.visibility</p:attrName>
                                        </p:attrNameLst>
                                      </p:cBhvr>
                                      <p:to>
                                        <p:strVal val="visible"/>
                                      </p:to>
                                    </p:set>
                                    <p:animEffect transition="in" filter="fade">
                                      <p:cBhvr>
                                        <p:cTn id="103" dur="500"/>
                                        <p:tgtEl>
                                          <p:spTgt spid="21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13"/>
                                        </p:tgtEl>
                                        <p:attrNameLst>
                                          <p:attrName>style.visibility</p:attrName>
                                        </p:attrNameLst>
                                      </p:cBhvr>
                                      <p:to>
                                        <p:strVal val="visible"/>
                                      </p:to>
                                    </p:set>
                                    <p:animEffect transition="in" filter="fade">
                                      <p:cBhvr>
                                        <p:cTn id="106" dur="500"/>
                                        <p:tgtEl>
                                          <p:spTgt spid="21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15"/>
                                        </p:tgtEl>
                                        <p:attrNameLst>
                                          <p:attrName>style.visibility</p:attrName>
                                        </p:attrNameLst>
                                      </p:cBhvr>
                                      <p:to>
                                        <p:strVal val="visible"/>
                                      </p:to>
                                    </p:set>
                                    <p:animEffect transition="in" filter="fade">
                                      <p:cBhvr>
                                        <p:cTn id="109" dur="500"/>
                                        <p:tgtEl>
                                          <p:spTgt spid="21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17"/>
                                        </p:tgtEl>
                                        <p:attrNameLst>
                                          <p:attrName>style.visibility</p:attrName>
                                        </p:attrNameLst>
                                      </p:cBhvr>
                                      <p:to>
                                        <p:strVal val="visible"/>
                                      </p:to>
                                    </p:set>
                                    <p:animEffect transition="in" filter="fade">
                                      <p:cBhvr>
                                        <p:cTn id="112" dur="500"/>
                                        <p:tgtEl>
                                          <p:spTgt spid="21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20"/>
                                        </p:tgtEl>
                                        <p:attrNameLst>
                                          <p:attrName>style.visibility</p:attrName>
                                        </p:attrNameLst>
                                      </p:cBhvr>
                                      <p:to>
                                        <p:strVal val="visible"/>
                                      </p:to>
                                    </p:set>
                                    <p:animEffect transition="in" filter="fade">
                                      <p:cBhvr>
                                        <p:cTn id="115" dur="500"/>
                                        <p:tgtEl>
                                          <p:spTgt spid="22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27"/>
                                        </p:tgtEl>
                                        <p:attrNameLst>
                                          <p:attrName>style.visibility</p:attrName>
                                        </p:attrNameLst>
                                      </p:cBhvr>
                                      <p:to>
                                        <p:strVal val="visible"/>
                                      </p:to>
                                    </p:set>
                                    <p:animEffect transition="in" filter="fade">
                                      <p:cBhvr>
                                        <p:cTn id="118" dur="500"/>
                                        <p:tgtEl>
                                          <p:spTgt spid="22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28"/>
                                        </p:tgtEl>
                                        <p:attrNameLst>
                                          <p:attrName>style.visibility</p:attrName>
                                        </p:attrNameLst>
                                      </p:cBhvr>
                                      <p:to>
                                        <p:strVal val="visible"/>
                                      </p:to>
                                    </p:set>
                                    <p:animEffect transition="in" filter="fade">
                                      <p:cBhvr>
                                        <p:cTn id="121" dur="500"/>
                                        <p:tgtEl>
                                          <p:spTgt spid="22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29"/>
                                        </p:tgtEl>
                                        <p:attrNameLst>
                                          <p:attrName>style.visibility</p:attrName>
                                        </p:attrNameLst>
                                      </p:cBhvr>
                                      <p:to>
                                        <p:strVal val="visible"/>
                                      </p:to>
                                    </p:set>
                                    <p:animEffect transition="in" filter="fade">
                                      <p:cBhvr>
                                        <p:cTn id="124" dur="500"/>
                                        <p:tgtEl>
                                          <p:spTgt spid="229"/>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30"/>
                                        </p:tgtEl>
                                        <p:attrNameLst>
                                          <p:attrName>style.visibility</p:attrName>
                                        </p:attrNameLst>
                                      </p:cBhvr>
                                      <p:to>
                                        <p:strVal val="visible"/>
                                      </p:to>
                                    </p:set>
                                    <p:animEffect transition="in" filter="fade">
                                      <p:cBhvr>
                                        <p:cTn id="127" dur="500"/>
                                        <p:tgtEl>
                                          <p:spTgt spid="230"/>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31"/>
                                        </p:tgtEl>
                                        <p:attrNameLst>
                                          <p:attrName>style.visibility</p:attrName>
                                        </p:attrNameLst>
                                      </p:cBhvr>
                                      <p:to>
                                        <p:strVal val="visible"/>
                                      </p:to>
                                    </p:set>
                                    <p:animEffect transition="in" filter="fade">
                                      <p:cBhvr>
                                        <p:cTn id="130" dur="500"/>
                                        <p:tgtEl>
                                          <p:spTgt spid="23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32"/>
                                        </p:tgtEl>
                                        <p:attrNameLst>
                                          <p:attrName>style.visibility</p:attrName>
                                        </p:attrNameLst>
                                      </p:cBhvr>
                                      <p:to>
                                        <p:strVal val="visible"/>
                                      </p:to>
                                    </p:set>
                                    <p:animEffect transition="in" filter="fade">
                                      <p:cBhvr>
                                        <p:cTn id="133" dur="500"/>
                                        <p:tgtEl>
                                          <p:spTgt spid="232"/>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33"/>
                                        </p:tgtEl>
                                        <p:attrNameLst>
                                          <p:attrName>style.visibility</p:attrName>
                                        </p:attrNameLst>
                                      </p:cBhvr>
                                      <p:to>
                                        <p:strVal val="visible"/>
                                      </p:to>
                                    </p:set>
                                    <p:animEffect transition="in" filter="fade">
                                      <p:cBhvr>
                                        <p:cTn id="136" dur="500"/>
                                        <p:tgtEl>
                                          <p:spTgt spid="23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34"/>
                                        </p:tgtEl>
                                        <p:attrNameLst>
                                          <p:attrName>style.visibility</p:attrName>
                                        </p:attrNameLst>
                                      </p:cBhvr>
                                      <p:to>
                                        <p:strVal val="visible"/>
                                      </p:to>
                                    </p:set>
                                    <p:animEffect transition="in" filter="fade">
                                      <p:cBhvr>
                                        <p:cTn id="139" dur="500"/>
                                        <p:tgtEl>
                                          <p:spTgt spid="23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38"/>
                                        </p:tgtEl>
                                        <p:attrNameLst>
                                          <p:attrName>style.visibility</p:attrName>
                                        </p:attrNameLst>
                                      </p:cBhvr>
                                      <p:to>
                                        <p:strVal val="visible"/>
                                      </p:to>
                                    </p:set>
                                    <p:animEffect transition="in" filter="fade">
                                      <p:cBhvr>
                                        <p:cTn id="142" dur="500"/>
                                        <p:tgtEl>
                                          <p:spTgt spid="238"/>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39"/>
                                        </p:tgtEl>
                                        <p:attrNameLst>
                                          <p:attrName>style.visibility</p:attrName>
                                        </p:attrNameLst>
                                      </p:cBhvr>
                                      <p:to>
                                        <p:strVal val="visible"/>
                                      </p:to>
                                    </p:set>
                                    <p:animEffect transition="in" filter="fade">
                                      <p:cBhvr>
                                        <p:cTn id="145" dur="500"/>
                                        <p:tgtEl>
                                          <p:spTgt spid="239"/>
                                        </p:tgtEl>
                                      </p:cBhvr>
                                    </p:animEffect>
                                  </p:childTnLst>
                                </p:cTn>
                              </p:par>
                              <p:par>
                                <p:cTn id="146" presetID="10" presetClass="entr" presetSubtype="0" fill="hold" nodeType="withEffect">
                                  <p:stCondLst>
                                    <p:cond delay="0"/>
                                  </p:stCondLst>
                                  <p:childTnLst>
                                    <p:set>
                                      <p:cBhvr>
                                        <p:cTn id="147" dur="1" fill="hold">
                                          <p:stCondLst>
                                            <p:cond delay="0"/>
                                          </p:stCondLst>
                                        </p:cTn>
                                        <p:tgtEl>
                                          <p:spTgt spid="240"/>
                                        </p:tgtEl>
                                        <p:attrNameLst>
                                          <p:attrName>style.visibility</p:attrName>
                                        </p:attrNameLst>
                                      </p:cBhvr>
                                      <p:to>
                                        <p:strVal val="visible"/>
                                      </p:to>
                                    </p:set>
                                    <p:animEffect transition="in" filter="fade">
                                      <p:cBhvr>
                                        <p:cTn id="148" dur="500"/>
                                        <p:tgtEl>
                                          <p:spTgt spid="240"/>
                                        </p:tgtEl>
                                      </p:cBhvr>
                                    </p:animEffect>
                                  </p:childTnLst>
                                </p:cTn>
                              </p:par>
                              <p:par>
                                <p:cTn id="149" presetID="10" presetClass="entr" presetSubtype="0" fill="hold" nodeType="withEffect">
                                  <p:stCondLst>
                                    <p:cond delay="0"/>
                                  </p:stCondLst>
                                  <p:childTnLst>
                                    <p:set>
                                      <p:cBhvr>
                                        <p:cTn id="150" dur="1" fill="hold">
                                          <p:stCondLst>
                                            <p:cond delay="0"/>
                                          </p:stCondLst>
                                        </p:cTn>
                                        <p:tgtEl>
                                          <p:spTgt spid="241"/>
                                        </p:tgtEl>
                                        <p:attrNameLst>
                                          <p:attrName>style.visibility</p:attrName>
                                        </p:attrNameLst>
                                      </p:cBhvr>
                                      <p:to>
                                        <p:strVal val="visible"/>
                                      </p:to>
                                    </p:set>
                                    <p:animEffect transition="in" filter="fade">
                                      <p:cBhvr>
                                        <p:cTn id="151" dur="500"/>
                                        <p:tgtEl>
                                          <p:spTgt spid="241"/>
                                        </p:tgtEl>
                                      </p:cBhvr>
                                    </p:animEffect>
                                  </p:childTnLst>
                                </p:cTn>
                              </p:par>
                              <p:par>
                                <p:cTn id="152" presetID="10" presetClass="entr" presetSubtype="0" fill="hold" nodeType="withEffect">
                                  <p:stCondLst>
                                    <p:cond delay="0"/>
                                  </p:stCondLst>
                                  <p:childTnLst>
                                    <p:set>
                                      <p:cBhvr>
                                        <p:cTn id="153" dur="1" fill="hold">
                                          <p:stCondLst>
                                            <p:cond delay="0"/>
                                          </p:stCondLst>
                                        </p:cTn>
                                        <p:tgtEl>
                                          <p:spTgt spid="242"/>
                                        </p:tgtEl>
                                        <p:attrNameLst>
                                          <p:attrName>style.visibility</p:attrName>
                                        </p:attrNameLst>
                                      </p:cBhvr>
                                      <p:to>
                                        <p:strVal val="visible"/>
                                      </p:to>
                                    </p:set>
                                    <p:animEffect transition="in" filter="fade">
                                      <p:cBhvr>
                                        <p:cTn id="154" dur="500"/>
                                        <p:tgtEl>
                                          <p:spTgt spid="24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43"/>
                                        </p:tgtEl>
                                        <p:attrNameLst>
                                          <p:attrName>style.visibility</p:attrName>
                                        </p:attrNameLst>
                                      </p:cBhvr>
                                      <p:to>
                                        <p:strVal val="visible"/>
                                      </p:to>
                                    </p:set>
                                    <p:animEffect transition="in" filter="fade">
                                      <p:cBhvr>
                                        <p:cTn id="157" dur="500"/>
                                        <p:tgtEl>
                                          <p:spTgt spid="243"/>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44"/>
                                        </p:tgtEl>
                                        <p:attrNameLst>
                                          <p:attrName>style.visibility</p:attrName>
                                        </p:attrNameLst>
                                      </p:cBhvr>
                                      <p:to>
                                        <p:strVal val="visible"/>
                                      </p:to>
                                    </p:set>
                                    <p:animEffect transition="in" filter="fade">
                                      <p:cBhvr>
                                        <p:cTn id="160" dur="500"/>
                                        <p:tgtEl>
                                          <p:spTgt spid="244"/>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45"/>
                                        </p:tgtEl>
                                        <p:attrNameLst>
                                          <p:attrName>style.visibility</p:attrName>
                                        </p:attrNameLst>
                                      </p:cBhvr>
                                      <p:to>
                                        <p:strVal val="visible"/>
                                      </p:to>
                                    </p:set>
                                    <p:animEffect transition="in" filter="fade">
                                      <p:cBhvr>
                                        <p:cTn id="163" dur="500"/>
                                        <p:tgtEl>
                                          <p:spTgt spid="24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246"/>
                                        </p:tgtEl>
                                        <p:attrNameLst>
                                          <p:attrName>style.visibility</p:attrName>
                                        </p:attrNameLst>
                                      </p:cBhvr>
                                      <p:to>
                                        <p:strVal val="visible"/>
                                      </p:to>
                                    </p:set>
                                    <p:animEffect transition="in" filter="fade">
                                      <p:cBhvr>
                                        <p:cTn id="166" dur="500"/>
                                        <p:tgtEl>
                                          <p:spTgt spid="246"/>
                                        </p:tgtEl>
                                      </p:cBhvr>
                                    </p:animEffect>
                                  </p:childTnLst>
                                </p:cTn>
                              </p:par>
                              <p:par>
                                <p:cTn id="167" presetID="10" presetClass="entr" presetSubtype="0" fill="hold" nodeType="withEffect">
                                  <p:stCondLst>
                                    <p:cond delay="0"/>
                                  </p:stCondLst>
                                  <p:childTnLst>
                                    <p:set>
                                      <p:cBhvr>
                                        <p:cTn id="168" dur="1" fill="hold">
                                          <p:stCondLst>
                                            <p:cond delay="0"/>
                                          </p:stCondLst>
                                        </p:cTn>
                                        <p:tgtEl>
                                          <p:spTgt spid="247"/>
                                        </p:tgtEl>
                                        <p:attrNameLst>
                                          <p:attrName>style.visibility</p:attrName>
                                        </p:attrNameLst>
                                      </p:cBhvr>
                                      <p:to>
                                        <p:strVal val="visible"/>
                                      </p:to>
                                    </p:set>
                                    <p:animEffect transition="in" filter="fade">
                                      <p:cBhvr>
                                        <p:cTn id="169" dur="500"/>
                                        <p:tgtEl>
                                          <p:spTgt spid="247"/>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248"/>
                                        </p:tgtEl>
                                        <p:attrNameLst>
                                          <p:attrName>style.visibility</p:attrName>
                                        </p:attrNameLst>
                                      </p:cBhvr>
                                      <p:to>
                                        <p:strVal val="visible"/>
                                      </p:to>
                                    </p:set>
                                    <p:animEffect transition="in" filter="fade">
                                      <p:cBhvr>
                                        <p:cTn id="172" dur="500"/>
                                        <p:tgtEl>
                                          <p:spTgt spid="248"/>
                                        </p:tgtEl>
                                      </p:cBhvr>
                                    </p:animEffect>
                                  </p:childTnLst>
                                </p:cTn>
                              </p:par>
                              <p:par>
                                <p:cTn id="173" presetID="10" presetClass="entr" presetSubtype="0" fill="hold" nodeType="withEffect">
                                  <p:stCondLst>
                                    <p:cond delay="0"/>
                                  </p:stCondLst>
                                  <p:childTnLst>
                                    <p:set>
                                      <p:cBhvr>
                                        <p:cTn id="174" dur="1" fill="hold">
                                          <p:stCondLst>
                                            <p:cond delay="0"/>
                                          </p:stCondLst>
                                        </p:cTn>
                                        <p:tgtEl>
                                          <p:spTgt spid="253"/>
                                        </p:tgtEl>
                                        <p:attrNameLst>
                                          <p:attrName>style.visibility</p:attrName>
                                        </p:attrNameLst>
                                      </p:cBhvr>
                                      <p:to>
                                        <p:strVal val="visible"/>
                                      </p:to>
                                    </p:set>
                                    <p:animEffect transition="in" filter="fade">
                                      <p:cBhvr>
                                        <p:cTn id="175" dur="500"/>
                                        <p:tgtEl>
                                          <p:spTgt spid="25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254"/>
                                        </p:tgtEl>
                                        <p:attrNameLst>
                                          <p:attrName>style.visibility</p:attrName>
                                        </p:attrNameLst>
                                      </p:cBhvr>
                                      <p:to>
                                        <p:strVal val="visible"/>
                                      </p:to>
                                    </p:set>
                                    <p:animEffect transition="in" filter="fade">
                                      <p:cBhvr>
                                        <p:cTn id="178" dur="500"/>
                                        <p:tgtEl>
                                          <p:spTgt spid="254"/>
                                        </p:tgtEl>
                                      </p:cBhvr>
                                    </p:animEffect>
                                  </p:childTnLst>
                                </p:cTn>
                              </p:par>
                              <p:par>
                                <p:cTn id="179" presetID="10" presetClass="entr" presetSubtype="0" fill="hold" nodeType="withEffect">
                                  <p:stCondLst>
                                    <p:cond delay="0"/>
                                  </p:stCondLst>
                                  <p:childTnLst>
                                    <p:set>
                                      <p:cBhvr>
                                        <p:cTn id="180" dur="1" fill="hold">
                                          <p:stCondLst>
                                            <p:cond delay="0"/>
                                          </p:stCondLst>
                                        </p:cTn>
                                        <p:tgtEl>
                                          <p:spTgt spid="255"/>
                                        </p:tgtEl>
                                        <p:attrNameLst>
                                          <p:attrName>style.visibility</p:attrName>
                                        </p:attrNameLst>
                                      </p:cBhvr>
                                      <p:to>
                                        <p:strVal val="visible"/>
                                      </p:to>
                                    </p:set>
                                    <p:animEffect transition="in" filter="fade">
                                      <p:cBhvr>
                                        <p:cTn id="181" dur="500"/>
                                        <p:tgtEl>
                                          <p:spTgt spid="25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256"/>
                                        </p:tgtEl>
                                        <p:attrNameLst>
                                          <p:attrName>style.visibility</p:attrName>
                                        </p:attrNameLst>
                                      </p:cBhvr>
                                      <p:to>
                                        <p:strVal val="visible"/>
                                      </p:to>
                                    </p:set>
                                    <p:animEffect transition="in" filter="fade">
                                      <p:cBhvr>
                                        <p:cTn id="184" dur="500"/>
                                        <p:tgtEl>
                                          <p:spTgt spid="25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57"/>
                                        </p:tgtEl>
                                        <p:attrNameLst>
                                          <p:attrName>style.visibility</p:attrName>
                                        </p:attrNameLst>
                                      </p:cBhvr>
                                      <p:to>
                                        <p:strVal val="visible"/>
                                      </p:to>
                                    </p:set>
                                    <p:animEffect transition="in" filter="fade">
                                      <p:cBhvr>
                                        <p:cTn id="187" dur="500"/>
                                        <p:tgtEl>
                                          <p:spTgt spid="257"/>
                                        </p:tgtEl>
                                      </p:cBhvr>
                                    </p:animEffect>
                                  </p:childTnLst>
                                </p:cTn>
                              </p:par>
                              <p:par>
                                <p:cTn id="188" presetID="10" presetClass="entr" presetSubtype="0" fill="hold" nodeType="withEffect">
                                  <p:stCondLst>
                                    <p:cond delay="0"/>
                                  </p:stCondLst>
                                  <p:childTnLst>
                                    <p:set>
                                      <p:cBhvr>
                                        <p:cTn id="189" dur="1" fill="hold">
                                          <p:stCondLst>
                                            <p:cond delay="0"/>
                                          </p:stCondLst>
                                        </p:cTn>
                                        <p:tgtEl>
                                          <p:spTgt spid="258"/>
                                        </p:tgtEl>
                                        <p:attrNameLst>
                                          <p:attrName>style.visibility</p:attrName>
                                        </p:attrNameLst>
                                      </p:cBhvr>
                                      <p:to>
                                        <p:strVal val="visible"/>
                                      </p:to>
                                    </p:set>
                                    <p:animEffect transition="in" filter="fade">
                                      <p:cBhvr>
                                        <p:cTn id="190" dur="500"/>
                                        <p:tgtEl>
                                          <p:spTgt spid="25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59"/>
                                        </p:tgtEl>
                                        <p:attrNameLst>
                                          <p:attrName>style.visibility</p:attrName>
                                        </p:attrNameLst>
                                      </p:cBhvr>
                                      <p:to>
                                        <p:strVal val="visible"/>
                                      </p:to>
                                    </p:set>
                                    <p:animEffect transition="in" filter="fade">
                                      <p:cBhvr>
                                        <p:cTn id="193" dur="500"/>
                                        <p:tgtEl>
                                          <p:spTgt spid="259"/>
                                        </p:tgtEl>
                                      </p:cBhvr>
                                    </p:animEffect>
                                  </p:childTnLst>
                                </p:cTn>
                              </p:par>
                              <p:par>
                                <p:cTn id="194" presetID="10" presetClass="entr" presetSubtype="0" fill="hold" nodeType="withEffect">
                                  <p:stCondLst>
                                    <p:cond delay="0"/>
                                  </p:stCondLst>
                                  <p:childTnLst>
                                    <p:set>
                                      <p:cBhvr>
                                        <p:cTn id="195" dur="1" fill="hold">
                                          <p:stCondLst>
                                            <p:cond delay="0"/>
                                          </p:stCondLst>
                                        </p:cTn>
                                        <p:tgtEl>
                                          <p:spTgt spid="260"/>
                                        </p:tgtEl>
                                        <p:attrNameLst>
                                          <p:attrName>style.visibility</p:attrName>
                                        </p:attrNameLst>
                                      </p:cBhvr>
                                      <p:to>
                                        <p:strVal val="visible"/>
                                      </p:to>
                                    </p:set>
                                    <p:animEffect transition="in" filter="fade">
                                      <p:cBhvr>
                                        <p:cTn id="196" dur="500"/>
                                        <p:tgtEl>
                                          <p:spTgt spid="260"/>
                                        </p:tgtEl>
                                      </p:cBhvr>
                                    </p:animEffect>
                                  </p:childTnLst>
                                </p:cTn>
                              </p:par>
                              <p:par>
                                <p:cTn id="197" presetID="10" presetClass="entr" presetSubtype="0" fill="hold" nodeType="withEffect">
                                  <p:stCondLst>
                                    <p:cond delay="0"/>
                                  </p:stCondLst>
                                  <p:childTnLst>
                                    <p:set>
                                      <p:cBhvr>
                                        <p:cTn id="198" dur="1" fill="hold">
                                          <p:stCondLst>
                                            <p:cond delay="0"/>
                                          </p:stCondLst>
                                        </p:cTn>
                                        <p:tgtEl>
                                          <p:spTgt spid="261"/>
                                        </p:tgtEl>
                                        <p:attrNameLst>
                                          <p:attrName>style.visibility</p:attrName>
                                        </p:attrNameLst>
                                      </p:cBhvr>
                                      <p:to>
                                        <p:strVal val="visible"/>
                                      </p:to>
                                    </p:set>
                                    <p:animEffect transition="in" filter="fade">
                                      <p:cBhvr>
                                        <p:cTn id="199" dur="500"/>
                                        <p:tgtEl>
                                          <p:spTgt spid="261"/>
                                        </p:tgtEl>
                                      </p:cBhvr>
                                    </p:animEffect>
                                  </p:childTnLst>
                                </p:cTn>
                              </p:par>
                              <p:par>
                                <p:cTn id="200" presetID="10" presetClass="entr" presetSubtype="0" fill="hold" nodeType="withEffect">
                                  <p:stCondLst>
                                    <p:cond delay="0"/>
                                  </p:stCondLst>
                                  <p:childTnLst>
                                    <p:set>
                                      <p:cBhvr>
                                        <p:cTn id="201" dur="1" fill="hold">
                                          <p:stCondLst>
                                            <p:cond delay="0"/>
                                          </p:stCondLst>
                                        </p:cTn>
                                        <p:tgtEl>
                                          <p:spTgt spid="268"/>
                                        </p:tgtEl>
                                        <p:attrNameLst>
                                          <p:attrName>style.visibility</p:attrName>
                                        </p:attrNameLst>
                                      </p:cBhvr>
                                      <p:to>
                                        <p:strVal val="visible"/>
                                      </p:to>
                                    </p:set>
                                    <p:animEffect transition="in" filter="fade">
                                      <p:cBhvr>
                                        <p:cTn id="202" dur="500"/>
                                        <p:tgtEl>
                                          <p:spTgt spid="268"/>
                                        </p:tgtEl>
                                      </p:cBhvr>
                                    </p:animEffect>
                                  </p:childTnLst>
                                </p:cTn>
                              </p:par>
                              <p:par>
                                <p:cTn id="203" presetID="10" presetClass="entr" presetSubtype="0" fill="hold" nodeType="withEffect">
                                  <p:stCondLst>
                                    <p:cond delay="0"/>
                                  </p:stCondLst>
                                  <p:childTnLst>
                                    <p:set>
                                      <p:cBhvr>
                                        <p:cTn id="204" dur="1" fill="hold">
                                          <p:stCondLst>
                                            <p:cond delay="0"/>
                                          </p:stCondLst>
                                        </p:cTn>
                                        <p:tgtEl>
                                          <p:spTgt spid="269"/>
                                        </p:tgtEl>
                                        <p:attrNameLst>
                                          <p:attrName>style.visibility</p:attrName>
                                        </p:attrNameLst>
                                      </p:cBhvr>
                                      <p:to>
                                        <p:strVal val="visible"/>
                                      </p:to>
                                    </p:set>
                                    <p:animEffect transition="in" filter="fade">
                                      <p:cBhvr>
                                        <p:cTn id="205" dur="500"/>
                                        <p:tgtEl>
                                          <p:spTgt spid="269"/>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70"/>
                                        </p:tgtEl>
                                        <p:attrNameLst>
                                          <p:attrName>style.visibility</p:attrName>
                                        </p:attrNameLst>
                                      </p:cBhvr>
                                      <p:to>
                                        <p:strVal val="visible"/>
                                      </p:to>
                                    </p:set>
                                    <p:animEffect transition="in" filter="fade">
                                      <p:cBhvr>
                                        <p:cTn id="208" dur="500"/>
                                        <p:tgtEl>
                                          <p:spTgt spid="270"/>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271"/>
                                        </p:tgtEl>
                                        <p:attrNameLst>
                                          <p:attrName>style.visibility</p:attrName>
                                        </p:attrNameLst>
                                      </p:cBhvr>
                                      <p:to>
                                        <p:strVal val="visible"/>
                                      </p:to>
                                    </p:set>
                                    <p:animEffect transition="in" filter="fade">
                                      <p:cBhvr>
                                        <p:cTn id="211" dur="500"/>
                                        <p:tgtEl>
                                          <p:spTgt spid="271"/>
                                        </p:tgtEl>
                                      </p:cBhvr>
                                    </p:animEffect>
                                  </p:childTnLst>
                                </p:cTn>
                              </p:par>
                              <p:par>
                                <p:cTn id="212" presetID="10" presetClass="entr" presetSubtype="0" fill="hold" nodeType="withEffect">
                                  <p:stCondLst>
                                    <p:cond delay="0"/>
                                  </p:stCondLst>
                                  <p:childTnLst>
                                    <p:set>
                                      <p:cBhvr>
                                        <p:cTn id="213" dur="1" fill="hold">
                                          <p:stCondLst>
                                            <p:cond delay="0"/>
                                          </p:stCondLst>
                                        </p:cTn>
                                        <p:tgtEl>
                                          <p:spTgt spid="272"/>
                                        </p:tgtEl>
                                        <p:attrNameLst>
                                          <p:attrName>style.visibility</p:attrName>
                                        </p:attrNameLst>
                                      </p:cBhvr>
                                      <p:to>
                                        <p:strVal val="visible"/>
                                      </p:to>
                                    </p:set>
                                    <p:animEffect transition="in" filter="fade">
                                      <p:cBhvr>
                                        <p:cTn id="214" dur="500"/>
                                        <p:tgtEl>
                                          <p:spTgt spid="272"/>
                                        </p:tgtEl>
                                      </p:cBhvr>
                                    </p:animEffect>
                                  </p:childTnLst>
                                </p:cTn>
                              </p:par>
                              <p:par>
                                <p:cTn id="215" presetID="10" presetClass="entr" presetSubtype="0" fill="hold" nodeType="withEffect">
                                  <p:stCondLst>
                                    <p:cond delay="0"/>
                                  </p:stCondLst>
                                  <p:childTnLst>
                                    <p:set>
                                      <p:cBhvr>
                                        <p:cTn id="216" dur="1" fill="hold">
                                          <p:stCondLst>
                                            <p:cond delay="0"/>
                                          </p:stCondLst>
                                        </p:cTn>
                                        <p:tgtEl>
                                          <p:spTgt spid="273"/>
                                        </p:tgtEl>
                                        <p:attrNameLst>
                                          <p:attrName>style.visibility</p:attrName>
                                        </p:attrNameLst>
                                      </p:cBhvr>
                                      <p:to>
                                        <p:strVal val="visible"/>
                                      </p:to>
                                    </p:set>
                                    <p:animEffect transition="in" filter="fade">
                                      <p:cBhvr>
                                        <p:cTn id="217" dur="500"/>
                                        <p:tgtEl>
                                          <p:spTgt spid="273"/>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274"/>
                                        </p:tgtEl>
                                        <p:attrNameLst>
                                          <p:attrName>style.visibility</p:attrName>
                                        </p:attrNameLst>
                                      </p:cBhvr>
                                      <p:to>
                                        <p:strVal val="visible"/>
                                      </p:to>
                                    </p:set>
                                    <p:animEffect transition="in" filter="fade">
                                      <p:cBhvr>
                                        <p:cTn id="220" dur="500"/>
                                        <p:tgtEl>
                                          <p:spTgt spid="274"/>
                                        </p:tgtEl>
                                      </p:cBhvr>
                                    </p:animEffect>
                                  </p:childTnLst>
                                </p:cTn>
                              </p:par>
                              <p:par>
                                <p:cTn id="221" presetID="10" presetClass="entr" presetSubtype="0" fill="hold" nodeType="withEffect">
                                  <p:stCondLst>
                                    <p:cond delay="0"/>
                                  </p:stCondLst>
                                  <p:childTnLst>
                                    <p:set>
                                      <p:cBhvr>
                                        <p:cTn id="222" dur="1" fill="hold">
                                          <p:stCondLst>
                                            <p:cond delay="0"/>
                                          </p:stCondLst>
                                        </p:cTn>
                                        <p:tgtEl>
                                          <p:spTgt spid="275"/>
                                        </p:tgtEl>
                                        <p:attrNameLst>
                                          <p:attrName>style.visibility</p:attrName>
                                        </p:attrNameLst>
                                      </p:cBhvr>
                                      <p:to>
                                        <p:strVal val="visible"/>
                                      </p:to>
                                    </p:set>
                                    <p:animEffect transition="in" filter="fade">
                                      <p:cBhvr>
                                        <p:cTn id="223" dur="500"/>
                                        <p:tgtEl>
                                          <p:spTgt spid="275"/>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282"/>
                                        </p:tgtEl>
                                        <p:attrNameLst>
                                          <p:attrName>style.visibility</p:attrName>
                                        </p:attrNameLst>
                                      </p:cBhvr>
                                      <p:to>
                                        <p:strVal val="visible"/>
                                      </p:to>
                                    </p:set>
                                    <p:animEffect transition="in" filter="fade">
                                      <p:cBhvr>
                                        <p:cTn id="226" dur="500"/>
                                        <p:tgtEl>
                                          <p:spTgt spid="282"/>
                                        </p:tgtEl>
                                      </p:cBhvr>
                                    </p:animEffect>
                                  </p:childTnLst>
                                </p:cTn>
                              </p:par>
                              <p:par>
                                <p:cTn id="227" presetID="10" presetClass="entr" presetSubtype="0" fill="hold" nodeType="withEffect">
                                  <p:stCondLst>
                                    <p:cond delay="0"/>
                                  </p:stCondLst>
                                  <p:childTnLst>
                                    <p:set>
                                      <p:cBhvr>
                                        <p:cTn id="228" dur="1" fill="hold">
                                          <p:stCondLst>
                                            <p:cond delay="0"/>
                                          </p:stCondLst>
                                        </p:cTn>
                                        <p:tgtEl>
                                          <p:spTgt spid="283"/>
                                        </p:tgtEl>
                                        <p:attrNameLst>
                                          <p:attrName>style.visibility</p:attrName>
                                        </p:attrNameLst>
                                      </p:cBhvr>
                                      <p:to>
                                        <p:strVal val="visible"/>
                                      </p:to>
                                    </p:set>
                                    <p:animEffect transition="in" filter="fade">
                                      <p:cBhvr>
                                        <p:cTn id="229" dur="500"/>
                                        <p:tgtEl>
                                          <p:spTgt spid="283"/>
                                        </p:tgtEl>
                                      </p:cBhvr>
                                    </p:animEffect>
                                  </p:childTnLst>
                                </p:cTn>
                              </p:par>
                              <p:par>
                                <p:cTn id="230" presetID="10" presetClass="entr" presetSubtype="0" fill="hold" nodeType="withEffect">
                                  <p:stCondLst>
                                    <p:cond delay="0"/>
                                  </p:stCondLst>
                                  <p:childTnLst>
                                    <p:set>
                                      <p:cBhvr>
                                        <p:cTn id="231" dur="1" fill="hold">
                                          <p:stCondLst>
                                            <p:cond delay="0"/>
                                          </p:stCondLst>
                                        </p:cTn>
                                        <p:tgtEl>
                                          <p:spTgt spid="284"/>
                                        </p:tgtEl>
                                        <p:attrNameLst>
                                          <p:attrName>style.visibility</p:attrName>
                                        </p:attrNameLst>
                                      </p:cBhvr>
                                      <p:to>
                                        <p:strVal val="visible"/>
                                      </p:to>
                                    </p:set>
                                    <p:animEffect transition="in" filter="fade">
                                      <p:cBhvr>
                                        <p:cTn id="232" dur="500"/>
                                        <p:tgtEl>
                                          <p:spTgt spid="284"/>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285"/>
                                        </p:tgtEl>
                                        <p:attrNameLst>
                                          <p:attrName>style.visibility</p:attrName>
                                        </p:attrNameLst>
                                      </p:cBhvr>
                                      <p:to>
                                        <p:strVal val="visible"/>
                                      </p:to>
                                    </p:set>
                                    <p:animEffect transition="in" filter="fade">
                                      <p:cBhvr>
                                        <p:cTn id="235" dur="500"/>
                                        <p:tgtEl>
                                          <p:spTgt spid="285"/>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286"/>
                                        </p:tgtEl>
                                        <p:attrNameLst>
                                          <p:attrName>style.visibility</p:attrName>
                                        </p:attrNameLst>
                                      </p:cBhvr>
                                      <p:to>
                                        <p:strVal val="visible"/>
                                      </p:to>
                                    </p:set>
                                    <p:animEffect transition="in" filter="fade">
                                      <p:cBhvr>
                                        <p:cTn id="238" dur="500"/>
                                        <p:tgtEl>
                                          <p:spTgt spid="286"/>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287"/>
                                        </p:tgtEl>
                                        <p:attrNameLst>
                                          <p:attrName>style.visibility</p:attrName>
                                        </p:attrNameLst>
                                      </p:cBhvr>
                                      <p:to>
                                        <p:strVal val="visible"/>
                                      </p:to>
                                    </p:set>
                                    <p:animEffect transition="in" filter="fade">
                                      <p:cBhvr>
                                        <p:cTn id="241" dur="500"/>
                                        <p:tgtEl>
                                          <p:spTgt spid="287"/>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288"/>
                                        </p:tgtEl>
                                        <p:attrNameLst>
                                          <p:attrName>style.visibility</p:attrName>
                                        </p:attrNameLst>
                                      </p:cBhvr>
                                      <p:to>
                                        <p:strVal val="visible"/>
                                      </p:to>
                                    </p:set>
                                    <p:animEffect transition="in" filter="fade">
                                      <p:cBhvr>
                                        <p:cTn id="244" dur="500"/>
                                        <p:tgtEl>
                                          <p:spTgt spid="288"/>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289"/>
                                        </p:tgtEl>
                                        <p:attrNameLst>
                                          <p:attrName>style.visibility</p:attrName>
                                        </p:attrNameLst>
                                      </p:cBhvr>
                                      <p:to>
                                        <p:strVal val="visible"/>
                                      </p:to>
                                    </p:set>
                                    <p:animEffect transition="in" filter="fade">
                                      <p:cBhvr>
                                        <p:cTn id="247" dur="500"/>
                                        <p:tgtEl>
                                          <p:spTgt spid="289"/>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292"/>
                                        </p:tgtEl>
                                        <p:attrNameLst>
                                          <p:attrName>style.visibility</p:attrName>
                                        </p:attrNameLst>
                                      </p:cBhvr>
                                      <p:to>
                                        <p:strVal val="visible"/>
                                      </p:to>
                                    </p:set>
                                    <p:animEffect transition="in" filter="fade">
                                      <p:cBhvr>
                                        <p:cTn id="250" dur="500"/>
                                        <p:tgtEl>
                                          <p:spTgt spid="292"/>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293"/>
                                        </p:tgtEl>
                                        <p:attrNameLst>
                                          <p:attrName>style.visibility</p:attrName>
                                        </p:attrNameLst>
                                      </p:cBhvr>
                                      <p:to>
                                        <p:strVal val="visible"/>
                                      </p:to>
                                    </p:set>
                                    <p:animEffect transition="in" filter="fade">
                                      <p:cBhvr>
                                        <p:cTn id="253" dur="500"/>
                                        <p:tgtEl>
                                          <p:spTgt spid="293"/>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294"/>
                                        </p:tgtEl>
                                        <p:attrNameLst>
                                          <p:attrName>style.visibility</p:attrName>
                                        </p:attrNameLst>
                                      </p:cBhvr>
                                      <p:to>
                                        <p:strVal val="visible"/>
                                      </p:to>
                                    </p:set>
                                    <p:animEffect transition="in" filter="fade">
                                      <p:cBhvr>
                                        <p:cTn id="256" dur="500"/>
                                        <p:tgtEl>
                                          <p:spTgt spid="294"/>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295"/>
                                        </p:tgtEl>
                                        <p:attrNameLst>
                                          <p:attrName>style.visibility</p:attrName>
                                        </p:attrNameLst>
                                      </p:cBhvr>
                                      <p:to>
                                        <p:strVal val="visible"/>
                                      </p:to>
                                    </p:set>
                                    <p:animEffect transition="in" filter="fade">
                                      <p:cBhvr>
                                        <p:cTn id="259" dur="500"/>
                                        <p:tgtEl>
                                          <p:spTgt spid="295"/>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296"/>
                                        </p:tgtEl>
                                        <p:attrNameLst>
                                          <p:attrName>style.visibility</p:attrName>
                                        </p:attrNameLst>
                                      </p:cBhvr>
                                      <p:to>
                                        <p:strVal val="visible"/>
                                      </p:to>
                                    </p:set>
                                    <p:animEffect transition="in" filter="fade">
                                      <p:cBhvr>
                                        <p:cTn id="262" dur="500"/>
                                        <p:tgtEl>
                                          <p:spTgt spid="296"/>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297"/>
                                        </p:tgtEl>
                                        <p:attrNameLst>
                                          <p:attrName>style.visibility</p:attrName>
                                        </p:attrNameLst>
                                      </p:cBhvr>
                                      <p:to>
                                        <p:strVal val="visible"/>
                                      </p:to>
                                    </p:set>
                                    <p:animEffect transition="in" filter="fade">
                                      <p:cBhvr>
                                        <p:cTn id="265" dur="500"/>
                                        <p:tgtEl>
                                          <p:spTgt spid="297"/>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298"/>
                                        </p:tgtEl>
                                        <p:attrNameLst>
                                          <p:attrName>style.visibility</p:attrName>
                                        </p:attrNameLst>
                                      </p:cBhvr>
                                      <p:to>
                                        <p:strVal val="visible"/>
                                      </p:to>
                                    </p:set>
                                    <p:animEffect transition="in" filter="fade">
                                      <p:cBhvr>
                                        <p:cTn id="268" dur="500"/>
                                        <p:tgtEl>
                                          <p:spTgt spid="298"/>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299"/>
                                        </p:tgtEl>
                                        <p:attrNameLst>
                                          <p:attrName>style.visibility</p:attrName>
                                        </p:attrNameLst>
                                      </p:cBhvr>
                                      <p:to>
                                        <p:strVal val="visible"/>
                                      </p:to>
                                    </p:set>
                                    <p:animEffect transition="in" filter="fade">
                                      <p:cBhvr>
                                        <p:cTn id="271" dur="500"/>
                                        <p:tgtEl>
                                          <p:spTgt spid="299"/>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300"/>
                                        </p:tgtEl>
                                        <p:attrNameLst>
                                          <p:attrName>style.visibility</p:attrName>
                                        </p:attrNameLst>
                                      </p:cBhvr>
                                      <p:to>
                                        <p:strVal val="visible"/>
                                      </p:to>
                                    </p:set>
                                    <p:animEffect transition="in" filter="fade">
                                      <p:cBhvr>
                                        <p:cTn id="274" dur="500"/>
                                        <p:tgtEl>
                                          <p:spTgt spid="300"/>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301"/>
                                        </p:tgtEl>
                                        <p:attrNameLst>
                                          <p:attrName>style.visibility</p:attrName>
                                        </p:attrNameLst>
                                      </p:cBhvr>
                                      <p:to>
                                        <p:strVal val="visible"/>
                                      </p:to>
                                    </p:set>
                                    <p:animEffect transition="in" filter="fade">
                                      <p:cBhvr>
                                        <p:cTn id="277" dur="500"/>
                                        <p:tgtEl>
                                          <p:spTgt spid="301"/>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302"/>
                                        </p:tgtEl>
                                        <p:attrNameLst>
                                          <p:attrName>style.visibility</p:attrName>
                                        </p:attrNameLst>
                                      </p:cBhvr>
                                      <p:to>
                                        <p:strVal val="visible"/>
                                      </p:to>
                                    </p:set>
                                    <p:animEffect transition="in" filter="fade">
                                      <p:cBhvr>
                                        <p:cTn id="280" dur="500"/>
                                        <p:tgtEl>
                                          <p:spTgt spid="302"/>
                                        </p:tgtEl>
                                      </p:cBhvr>
                                    </p:animEffect>
                                  </p:childTnLst>
                                </p:cTn>
                              </p:par>
                              <p:par>
                                <p:cTn id="281" presetID="10" presetClass="entr" presetSubtype="0" fill="hold" nodeType="withEffect">
                                  <p:stCondLst>
                                    <p:cond delay="0"/>
                                  </p:stCondLst>
                                  <p:childTnLst>
                                    <p:set>
                                      <p:cBhvr>
                                        <p:cTn id="282" dur="1" fill="hold">
                                          <p:stCondLst>
                                            <p:cond delay="0"/>
                                          </p:stCondLst>
                                        </p:cTn>
                                        <p:tgtEl>
                                          <p:spTgt spid="309"/>
                                        </p:tgtEl>
                                        <p:attrNameLst>
                                          <p:attrName>style.visibility</p:attrName>
                                        </p:attrNameLst>
                                      </p:cBhvr>
                                      <p:to>
                                        <p:strVal val="visible"/>
                                      </p:to>
                                    </p:set>
                                    <p:animEffect transition="in" filter="fade">
                                      <p:cBhvr>
                                        <p:cTn id="283" dur="500"/>
                                        <p:tgtEl>
                                          <p:spTgt spid="309"/>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318"/>
                                        </p:tgtEl>
                                        <p:attrNameLst>
                                          <p:attrName>style.visibility</p:attrName>
                                        </p:attrNameLst>
                                      </p:cBhvr>
                                      <p:to>
                                        <p:strVal val="visible"/>
                                      </p:to>
                                    </p:set>
                                    <p:animEffect transition="in" filter="fade">
                                      <p:cBhvr>
                                        <p:cTn id="286" dur="500"/>
                                        <p:tgtEl>
                                          <p:spTgt spid="318"/>
                                        </p:tgtEl>
                                      </p:cBhvr>
                                    </p:animEffect>
                                  </p:childTnLst>
                                </p:cTn>
                              </p:par>
                              <p:par>
                                <p:cTn id="287" presetID="10" presetClass="entr" presetSubtype="0" fill="hold" nodeType="withEffect">
                                  <p:stCondLst>
                                    <p:cond delay="0"/>
                                  </p:stCondLst>
                                  <p:childTnLst>
                                    <p:set>
                                      <p:cBhvr>
                                        <p:cTn id="288" dur="1" fill="hold">
                                          <p:stCondLst>
                                            <p:cond delay="0"/>
                                          </p:stCondLst>
                                        </p:cTn>
                                        <p:tgtEl>
                                          <p:spTgt spid="315"/>
                                        </p:tgtEl>
                                        <p:attrNameLst>
                                          <p:attrName>style.visibility</p:attrName>
                                        </p:attrNameLst>
                                      </p:cBhvr>
                                      <p:to>
                                        <p:strVal val="visible"/>
                                      </p:to>
                                    </p:set>
                                    <p:animEffect transition="in" filter="fade">
                                      <p:cBhvr>
                                        <p:cTn id="289" dur="500"/>
                                        <p:tgtEl>
                                          <p:spTgt spid="315"/>
                                        </p:tgtEl>
                                      </p:cBhvr>
                                    </p:animEffect>
                                  </p:childTnLst>
                                </p:cTn>
                              </p:par>
                              <p:par>
                                <p:cTn id="290" presetID="10" presetClass="entr" presetSubtype="0" fill="hold" grpId="0" nodeType="withEffect">
                                  <p:stCondLst>
                                    <p:cond delay="0"/>
                                  </p:stCondLst>
                                  <p:childTnLst>
                                    <p:set>
                                      <p:cBhvr>
                                        <p:cTn id="291" dur="1" fill="hold">
                                          <p:stCondLst>
                                            <p:cond delay="0"/>
                                          </p:stCondLst>
                                        </p:cTn>
                                        <p:tgtEl>
                                          <p:spTgt spid="319"/>
                                        </p:tgtEl>
                                        <p:attrNameLst>
                                          <p:attrName>style.visibility</p:attrName>
                                        </p:attrNameLst>
                                      </p:cBhvr>
                                      <p:to>
                                        <p:strVal val="visible"/>
                                      </p:to>
                                    </p:set>
                                    <p:animEffect transition="in" filter="fade">
                                      <p:cBhvr>
                                        <p:cTn id="292" dur="500"/>
                                        <p:tgtEl>
                                          <p:spTgt spid="319"/>
                                        </p:tgtEl>
                                      </p:cBhvr>
                                    </p:animEffect>
                                  </p:childTnLst>
                                </p:cTn>
                              </p:par>
                              <p:par>
                                <p:cTn id="293" presetID="10" presetClass="entr" presetSubtype="0" fill="hold" nodeType="withEffect">
                                  <p:stCondLst>
                                    <p:cond delay="0"/>
                                  </p:stCondLst>
                                  <p:childTnLst>
                                    <p:set>
                                      <p:cBhvr>
                                        <p:cTn id="294" dur="1" fill="hold">
                                          <p:stCondLst>
                                            <p:cond delay="0"/>
                                          </p:stCondLst>
                                        </p:cTn>
                                        <p:tgtEl>
                                          <p:spTgt spid="316"/>
                                        </p:tgtEl>
                                        <p:attrNameLst>
                                          <p:attrName>style.visibility</p:attrName>
                                        </p:attrNameLst>
                                      </p:cBhvr>
                                      <p:to>
                                        <p:strVal val="visible"/>
                                      </p:to>
                                    </p:set>
                                    <p:animEffect transition="in" filter="fade">
                                      <p:cBhvr>
                                        <p:cTn id="295" dur="500"/>
                                        <p:tgtEl>
                                          <p:spTgt spid="316"/>
                                        </p:tgtEl>
                                      </p:cBhvr>
                                    </p:animEffect>
                                  </p:childTnLst>
                                </p:cTn>
                              </p:par>
                              <p:par>
                                <p:cTn id="296" presetID="10" presetClass="entr" presetSubtype="0" fill="hold" grpId="0" nodeType="withEffect">
                                  <p:stCondLst>
                                    <p:cond delay="0"/>
                                  </p:stCondLst>
                                  <p:childTnLst>
                                    <p:set>
                                      <p:cBhvr>
                                        <p:cTn id="297" dur="1" fill="hold">
                                          <p:stCondLst>
                                            <p:cond delay="0"/>
                                          </p:stCondLst>
                                        </p:cTn>
                                        <p:tgtEl>
                                          <p:spTgt spid="320"/>
                                        </p:tgtEl>
                                        <p:attrNameLst>
                                          <p:attrName>style.visibility</p:attrName>
                                        </p:attrNameLst>
                                      </p:cBhvr>
                                      <p:to>
                                        <p:strVal val="visible"/>
                                      </p:to>
                                    </p:set>
                                    <p:animEffect transition="in" filter="fade">
                                      <p:cBhvr>
                                        <p:cTn id="298" dur="500"/>
                                        <p:tgtEl>
                                          <p:spTgt spid="320"/>
                                        </p:tgtEl>
                                      </p:cBhvr>
                                    </p:animEffect>
                                  </p:childTnLst>
                                </p:cTn>
                              </p:par>
                              <p:par>
                                <p:cTn id="299" presetID="10" presetClass="entr" presetSubtype="0" fill="hold" nodeType="withEffect">
                                  <p:stCondLst>
                                    <p:cond delay="0"/>
                                  </p:stCondLst>
                                  <p:childTnLst>
                                    <p:set>
                                      <p:cBhvr>
                                        <p:cTn id="300" dur="1" fill="hold">
                                          <p:stCondLst>
                                            <p:cond delay="0"/>
                                          </p:stCondLst>
                                        </p:cTn>
                                        <p:tgtEl>
                                          <p:spTgt spid="317"/>
                                        </p:tgtEl>
                                        <p:attrNameLst>
                                          <p:attrName>style.visibility</p:attrName>
                                        </p:attrNameLst>
                                      </p:cBhvr>
                                      <p:to>
                                        <p:strVal val="visible"/>
                                      </p:to>
                                    </p:set>
                                    <p:animEffect transition="in" filter="fade">
                                      <p:cBhvr>
                                        <p:cTn id="301" dur="500"/>
                                        <p:tgtEl>
                                          <p:spTgt spid="317"/>
                                        </p:tgtEl>
                                      </p:cBhvr>
                                    </p:animEffect>
                                  </p:childTnLst>
                                </p:cTn>
                              </p:par>
                              <p:par>
                                <p:cTn id="302" presetID="10" presetClass="entr" presetSubtype="0" fill="hold" nodeType="withEffect">
                                  <p:stCondLst>
                                    <p:cond delay="0"/>
                                  </p:stCondLst>
                                  <p:childTnLst>
                                    <p:set>
                                      <p:cBhvr>
                                        <p:cTn id="303" dur="1" fill="hold">
                                          <p:stCondLst>
                                            <p:cond delay="0"/>
                                          </p:stCondLst>
                                        </p:cTn>
                                        <p:tgtEl>
                                          <p:spTgt spid="306"/>
                                        </p:tgtEl>
                                        <p:attrNameLst>
                                          <p:attrName>style.visibility</p:attrName>
                                        </p:attrNameLst>
                                      </p:cBhvr>
                                      <p:to>
                                        <p:strVal val="visible"/>
                                      </p:to>
                                    </p:set>
                                    <p:animEffect transition="in" filter="fade">
                                      <p:cBhvr>
                                        <p:cTn id="304" dur="500"/>
                                        <p:tgtEl>
                                          <p:spTgt spid="306"/>
                                        </p:tgtEl>
                                      </p:cBhvr>
                                    </p:animEffect>
                                  </p:childTnLst>
                                </p:cTn>
                              </p:par>
                              <p:par>
                                <p:cTn id="305" presetID="10" presetClass="entr" presetSubtype="0" fill="hold" nodeType="withEffect">
                                  <p:stCondLst>
                                    <p:cond delay="0"/>
                                  </p:stCondLst>
                                  <p:childTnLst>
                                    <p:set>
                                      <p:cBhvr>
                                        <p:cTn id="306" dur="1" fill="hold">
                                          <p:stCondLst>
                                            <p:cond delay="0"/>
                                          </p:stCondLst>
                                        </p:cTn>
                                        <p:tgtEl>
                                          <p:spTgt spid="304"/>
                                        </p:tgtEl>
                                        <p:attrNameLst>
                                          <p:attrName>style.visibility</p:attrName>
                                        </p:attrNameLst>
                                      </p:cBhvr>
                                      <p:to>
                                        <p:strVal val="visible"/>
                                      </p:to>
                                    </p:set>
                                    <p:animEffect transition="in" filter="fade">
                                      <p:cBhvr>
                                        <p:cTn id="307" dur="500"/>
                                        <p:tgtEl>
                                          <p:spTgt spid="304"/>
                                        </p:tgtEl>
                                      </p:cBhvr>
                                    </p:animEffect>
                                  </p:childTnLst>
                                </p:cTn>
                              </p:par>
                              <p:par>
                                <p:cTn id="308" presetID="10" presetClass="entr" presetSubtype="0" fill="hold" nodeType="withEffect">
                                  <p:stCondLst>
                                    <p:cond delay="0"/>
                                  </p:stCondLst>
                                  <p:childTnLst>
                                    <p:set>
                                      <p:cBhvr>
                                        <p:cTn id="309" dur="1" fill="hold">
                                          <p:stCondLst>
                                            <p:cond delay="0"/>
                                          </p:stCondLst>
                                        </p:cTn>
                                        <p:tgtEl>
                                          <p:spTgt spid="305"/>
                                        </p:tgtEl>
                                        <p:attrNameLst>
                                          <p:attrName>style.visibility</p:attrName>
                                        </p:attrNameLst>
                                      </p:cBhvr>
                                      <p:to>
                                        <p:strVal val="visible"/>
                                      </p:to>
                                    </p:set>
                                    <p:animEffect transition="in" filter="fade">
                                      <p:cBhvr>
                                        <p:cTn id="310" dur="500"/>
                                        <p:tgtEl>
                                          <p:spTgt spid="305"/>
                                        </p:tgtEl>
                                      </p:cBhvr>
                                    </p:animEffect>
                                  </p:childTnLst>
                                </p:cTn>
                              </p:par>
                              <p:par>
                                <p:cTn id="311" presetID="10" presetClass="entr" presetSubtype="0" fill="hold" nodeType="withEffect">
                                  <p:stCondLst>
                                    <p:cond delay="0"/>
                                  </p:stCondLst>
                                  <p:childTnLst>
                                    <p:set>
                                      <p:cBhvr>
                                        <p:cTn id="312" dur="1" fill="hold">
                                          <p:stCondLst>
                                            <p:cond delay="0"/>
                                          </p:stCondLst>
                                        </p:cTn>
                                        <p:tgtEl>
                                          <p:spTgt spid="307"/>
                                        </p:tgtEl>
                                        <p:attrNameLst>
                                          <p:attrName>style.visibility</p:attrName>
                                        </p:attrNameLst>
                                      </p:cBhvr>
                                      <p:to>
                                        <p:strVal val="visible"/>
                                      </p:to>
                                    </p:set>
                                    <p:animEffect transition="in" filter="fade">
                                      <p:cBhvr>
                                        <p:cTn id="313" dur="500"/>
                                        <p:tgtEl>
                                          <p:spTgt spid="307"/>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51"/>
                                        </p:tgtEl>
                                        <p:attrNameLst>
                                          <p:attrName>style.visibility</p:attrName>
                                        </p:attrNameLst>
                                      </p:cBhvr>
                                      <p:to>
                                        <p:strVal val="visible"/>
                                      </p:to>
                                    </p:set>
                                    <p:animEffect transition="in" filter="fade">
                                      <p:cBhvr>
                                        <p:cTn id="316" dur="500"/>
                                        <p:tgtEl>
                                          <p:spTgt spid="51"/>
                                        </p:tgtEl>
                                      </p:cBhvr>
                                    </p:animEffect>
                                  </p:childTnLst>
                                </p:cTn>
                              </p:par>
                            </p:childTnLst>
                          </p:cTn>
                        </p:par>
                      </p:childTnLst>
                    </p:cTn>
                  </p:par>
                  <p:par>
                    <p:cTn id="317" fill="hold">
                      <p:stCondLst>
                        <p:cond delay="indefinite"/>
                      </p:stCondLst>
                      <p:childTnLst>
                        <p:par>
                          <p:cTn id="318" fill="hold">
                            <p:stCondLst>
                              <p:cond delay="0"/>
                            </p:stCondLst>
                            <p:childTnLst>
                              <p:par>
                                <p:cTn id="319" presetID="10" presetClass="entr" presetSubtype="0" fill="hold" grpId="0" nodeType="clickEffect">
                                  <p:stCondLst>
                                    <p:cond delay="0"/>
                                  </p:stCondLst>
                                  <p:childTnLst>
                                    <p:set>
                                      <p:cBhvr>
                                        <p:cTn id="320" dur="1" fill="hold">
                                          <p:stCondLst>
                                            <p:cond delay="0"/>
                                          </p:stCondLst>
                                        </p:cTn>
                                        <p:tgtEl>
                                          <p:spTgt spid="52"/>
                                        </p:tgtEl>
                                        <p:attrNameLst>
                                          <p:attrName>style.visibility</p:attrName>
                                        </p:attrNameLst>
                                      </p:cBhvr>
                                      <p:to>
                                        <p:strVal val="visible"/>
                                      </p:to>
                                    </p:set>
                                    <p:animEffect transition="in" filter="fade">
                                      <p:cBhvr>
                                        <p:cTn id="321" dur="500"/>
                                        <p:tgtEl>
                                          <p:spTgt spid="52"/>
                                        </p:tgtEl>
                                      </p:cBhvr>
                                    </p:animEffect>
                                  </p:childTnLst>
                                </p:cTn>
                              </p:par>
                            </p:childTnLst>
                          </p:cTn>
                        </p:par>
                      </p:childTnLst>
                    </p:cTn>
                  </p:par>
                  <p:par>
                    <p:cTn id="322" fill="hold">
                      <p:stCondLst>
                        <p:cond delay="indefinite"/>
                      </p:stCondLst>
                      <p:childTnLst>
                        <p:par>
                          <p:cTn id="323" fill="hold">
                            <p:stCondLst>
                              <p:cond delay="0"/>
                            </p:stCondLst>
                            <p:childTnLst>
                              <p:par>
                                <p:cTn id="324" presetID="10" presetClass="entr" presetSubtype="0" fill="hold" grpId="0" nodeType="clickEffect">
                                  <p:stCondLst>
                                    <p:cond delay="0"/>
                                  </p:stCondLst>
                                  <p:childTnLst>
                                    <p:set>
                                      <p:cBhvr>
                                        <p:cTn id="325" dur="1" fill="hold">
                                          <p:stCondLst>
                                            <p:cond delay="0"/>
                                          </p:stCondLst>
                                        </p:cTn>
                                        <p:tgtEl>
                                          <p:spTgt spid="53"/>
                                        </p:tgtEl>
                                        <p:attrNameLst>
                                          <p:attrName>style.visibility</p:attrName>
                                        </p:attrNameLst>
                                      </p:cBhvr>
                                      <p:to>
                                        <p:strVal val="visible"/>
                                      </p:to>
                                    </p:set>
                                    <p:animEffect transition="in" filter="fade">
                                      <p:cBhvr>
                                        <p:cTn id="326" dur="500"/>
                                        <p:tgtEl>
                                          <p:spTgt spid="53"/>
                                        </p:tgtEl>
                                      </p:cBhvr>
                                    </p:animEffect>
                                  </p:childTnLst>
                                </p:cTn>
                              </p:par>
                            </p:childTnLst>
                          </p:cTn>
                        </p:par>
                      </p:childTnLst>
                    </p:cTn>
                  </p:par>
                  <p:par>
                    <p:cTn id="327" fill="hold">
                      <p:stCondLst>
                        <p:cond delay="indefinite"/>
                      </p:stCondLst>
                      <p:childTnLst>
                        <p:par>
                          <p:cTn id="328" fill="hold">
                            <p:stCondLst>
                              <p:cond delay="0"/>
                            </p:stCondLst>
                            <p:childTnLst>
                              <p:par>
                                <p:cTn id="329" presetID="10" presetClass="entr" presetSubtype="0" fill="hold" grpId="1" nodeType="clickEffect">
                                  <p:stCondLst>
                                    <p:cond delay="0"/>
                                  </p:stCondLst>
                                  <p:childTnLst>
                                    <p:set>
                                      <p:cBhvr>
                                        <p:cTn id="330" dur="1" fill="hold">
                                          <p:stCondLst>
                                            <p:cond delay="0"/>
                                          </p:stCondLst>
                                        </p:cTn>
                                        <p:tgtEl>
                                          <p:spTgt spid="229"/>
                                        </p:tgtEl>
                                        <p:attrNameLst>
                                          <p:attrName>style.visibility</p:attrName>
                                        </p:attrNameLst>
                                      </p:cBhvr>
                                      <p:to>
                                        <p:strVal val="visible"/>
                                      </p:to>
                                    </p:set>
                                    <p:animEffect transition="in" filter="fade">
                                      <p:cBhvr>
                                        <p:cTn id="331" dur="500"/>
                                        <p:tgtEl>
                                          <p:spTgt spid="229"/>
                                        </p:tgtEl>
                                      </p:cBhvr>
                                    </p:animEffect>
                                  </p:childTnLst>
                                </p:cTn>
                              </p:par>
                              <p:par>
                                <p:cTn id="332" presetID="10" presetClass="entr" presetSubtype="0" fill="hold" nodeType="withEffect">
                                  <p:stCondLst>
                                    <p:cond delay="0"/>
                                  </p:stCondLst>
                                  <p:childTnLst>
                                    <p:set>
                                      <p:cBhvr>
                                        <p:cTn id="333" dur="1" fill="hold">
                                          <p:stCondLst>
                                            <p:cond delay="0"/>
                                          </p:stCondLst>
                                        </p:cTn>
                                        <p:tgtEl>
                                          <p:spTgt spid="314"/>
                                        </p:tgtEl>
                                        <p:attrNameLst>
                                          <p:attrName>style.visibility</p:attrName>
                                        </p:attrNameLst>
                                      </p:cBhvr>
                                      <p:to>
                                        <p:strVal val="visible"/>
                                      </p:to>
                                    </p:set>
                                    <p:animEffect transition="in" filter="fade">
                                      <p:cBhvr>
                                        <p:cTn id="334" dur="500"/>
                                        <p:tgtEl>
                                          <p:spTgt spid="314"/>
                                        </p:tgtEl>
                                      </p:cBhvr>
                                    </p:animEffect>
                                  </p:childTnLst>
                                </p:cTn>
                              </p:par>
                              <p:par>
                                <p:cTn id="335" presetID="10" presetClass="entr" presetSubtype="0" fill="hold" nodeType="withEffect">
                                  <p:stCondLst>
                                    <p:cond delay="0"/>
                                  </p:stCondLst>
                                  <p:childTnLst>
                                    <p:set>
                                      <p:cBhvr>
                                        <p:cTn id="336" dur="1" fill="hold">
                                          <p:stCondLst>
                                            <p:cond delay="0"/>
                                          </p:stCondLst>
                                        </p:cTn>
                                        <p:tgtEl>
                                          <p:spTgt spid="313"/>
                                        </p:tgtEl>
                                        <p:attrNameLst>
                                          <p:attrName>style.visibility</p:attrName>
                                        </p:attrNameLst>
                                      </p:cBhvr>
                                      <p:to>
                                        <p:strVal val="visible"/>
                                      </p:to>
                                    </p:set>
                                    <p:animEffect transition="in" filter="fade">
                                      <p:cBhvr>
                                        <p:cTn id="337" dur="500"/>
                                        <p:tgtEl>
                                          <p:spTgt spid="313"/>
                                        </p:tgtEl>
                                      </p:cBhvr>
                                    </p:animEffect>
                                  </p:childTnLst>
                                </p:cTn>
                              </p:par>
                              <p:par>
                                <p:cTn id="338" presetID="10" presetClass="entr" presetSubtype="0" fill="hold" nodeType="withEffect">
                                  <p:stCondLst>
                                    <p:cond delay="0"/>
                                  </p:stCondLst>
                                  <p:childTnLst>
                                    <p:set>
                                      <p:cBhvr>
                                        <p:cTn id="339" dur="1" fill="hold">
                                          <p:stCondLst>
                                            <p:cond delay="0"/>
                                          </p:stCondLst>
                                        </p:cTn>
                                        <p:tgtEl>
                                          <p:spTgt spid="308"/>
                                        </p:tgtEl>
                                        <p:attrNameLst>
                                          <p:attrName>style.visibility</p:attrName>
                                        </p:attrNameLst>
                                      </p:cBhvr>
                                      <p:to>
                                        <p:strVal val="visible"/>
                                      </p:to>
                                    </p:set>
                                    <p:animEffect transition="in" filter="fade">
                                      <p:cBhvr>
                                        <p:cTn id="340" dur="500"/>
                                        <p:tgtEl>
                                          <p:spTgt spid="308"/>
                                        </p:tgtEl>
                                      </p:cBhvr>
                                    </p:animEffect>
                                  </p:childTnLst>
                                </p:cTn>
                              </p:par>
                              <p:par>
                                <p:cTn id="341" presetID="10" presetClass="entr" presetSubtype="0" fill="hold" nodeType="withEffect">
                                  <p:stCondLst>
                                    <p:cond delay="0"/>
                                  </p:stCondLst>
                                  <p:childTnLst>
                                    <p:set>
                                      <p:cBhvr>
                                        <p:cTn id="342" dur="1" fill="hold">
                                          <p:stCondLst>
                                            <p:cond delay="0"/>
                                          </p:stCondLst>
                                        </p:cTn>
                                        <p:tgtEl>
                                          <p:spTgt spid="312"/>
                                        </p:tgtEl>
                                        <p:attrNameLst>
                                          <p:attrName>style.visibility</p:attrName>
                                        </p:attrNameLst>
                                      </p:cBhvr>
                                      <p:to>
                                        <p:strVal val="visible"/>
                                      </p:to>
                                    </p:set>
                                    <p:animEffect transition="in" filter="fade">
                                      <p:cBhvr>
                                        <p:cTn id="343" dur="500"/>
                                        <p:tgtEl>
                                          <p:spTgt spid="312"/>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311"/>
                                        </p:tgtEl>
                                        <p:attrNameLst>
                                          <p:attrName>style.visibility</p:attrName>
                                        </p:attrNameLst>
                                      </p:cBhvr>
                                      <p:to>
                                        <p:strVal val="visible"/>
                                      </p:to>
                                    </p:set>
                                    <p:animEffect transition="in" filter="fade">
                                      <p:cBhvr>
                                        <p:cTn id="346" dur="500"/>
                                        <p:tgtEl>
                                          <p:spTgt spid="311"/>
                                        </p:tgtEl>
                                      </p:cBhvr>
                                    </p:animEffect>
                                  </p:childTnLst>
                                </p:cTn>
                              </p:par>
                              <p:par>
                                <p:cTn id="347" presetID="10" presetClass="entr" presetSubtype="0" fill="hold" grpId="0" nodeType="withEffect">
                                  <p:stCondLst>
                                    <p:cond delay="0"/>
                                  </p:stCondLst>
                                  <p:childTnLst>
                                    <p:set>
                                      <p:cBhvr>
                                        <p:cTn id="348" dur="1" fill="hold">
                                          <p:stCondLst>
                                            <p:cond delay="0"/>
                                          </p:stCondLst>
                                        </p:cTn>
                                        <p:tgtEl>
                                          <p:spTgt spid="310"/>
                                        </p:tgtEl>
                                        <p:attrNameLst>
                                          <p:attrName>style.visibility</p:attrName>
                                        </p:attrNameLst>
                                      </p:cBhvr>
                                      <p:to>
                                        <p:strVal val="visible"/>
                                      </p:to>
                                    </p:set>
                                    <p:animEffect transition="in" filter="fade">
                                      <p:cBhvr>
                                        <p:cTn id="349" dur="500"/>
                                        <p:tgtEl>
                                          <p:spTgt spid="310"/>
                                        </p:tgtEl>
                                      </p:cBhvr>
                                    </p:animEffect>
                                  </p:childTnLst>
                                </p:cTn>
                              </p:par>
                            </p:childTnLst>
                          </p:cTn>
                        </p:par>
                      </p:childTnLst>
                    </p:cTn>
                  </p:par>
                  <p:par>
                    <p:cTn id="350" fill="hold">
                      <p:stCondLst>
                        <p:cond delay="indefinite"/>
                      </p:stCondLst>
                      <p:childTnLst>
                        <p:par>
                          <p:cTn id="351" fill="hold">
                            <p:stCondLst>
                              <p:cond delay="0"/>
                            </p:stCondLst>
                            <p:childTnLst>
                              <p:par>
                                <p:cTn id="352" presetID="10" presetClass="entr" presetSubtype="0" fill="hold" nodeType="clickEffect">
                                  <p:stCondLst>
                                    <p:cond delay="0"/>
                                  </p:stCondLst>
                                  <p:childTnLst>
                                    <p:set>
                                      <p:cBhvr>
                                        <p:cTn id="353" dur="1" fill="hold">
                                          <p:stCondLst>
                                            <p:cond delay="0"/>
                                          </p:stCondLst>
                                        </p:cTn>
                                        <p:tgtEl>
                                          <p:spTgt spid="322"/>
                                        </p:tgtEl>
                                        <p:attrNameLst>
                                          <p:attrName>style.visibility</p:attrName>
                                        </p:attrNameLst>
                                      </p:cBhvr>
                                      <p:to>
                                        <p:strVal val="visible"/>
                                      </p:to>
                                    </p:set>
                                    <p:animEffect transition="in" filter="fade">
                                      <p:cBhvr>
                                        <p:cTn id="354" dur="500"/>
                                        <p:tgtEl>
                                          <p:spTgt spid="322"/>
                                        </p:tgtEl>
                                      </p:cBhvr>
                                    </p:animEffect>
                                  </p:childTnLst>
                                </p:cTn>
                              </p:par>
                              <p:par>
                                <p:cTn id="355" presetID="10" presetClass="entr" presetSubtype="0" fill="hold" nodeType="withEffect">
                                  <p:stCondLst>
                                    <p:cond delay="0"/>
                                  </p:stCondLst>
                                  <p:childTnLst>
                                    <p:set>
                                      <p:cBhvr>
                                        <p:cTn id="356" dur="1" fill="hold">
                                          <p:stCondLst>
                                            <p:cond delay="0"/>
                                          </p:stCondLst>
                                        </p:cTn>
                                        <p:tgtEl>
                                          <p:spTgt spid="321"/>
                                        </p:tgtEl>
                                        <p:attrNameLst>
                                          <p:attrName>style.visibility</p:attrName>
                                        </p:attrNameLst>
                                      </p:cBhvr>
                                      <p:to>
                                        <p:strVal val="visible"/>
                                      </p:to>
                                    </p:set>
                                    <p:animEffect transition="in" filter="fade">
                                      <p:cBhvr>
                                        <p:cTn id="357" dur="500"/>
                                        <p:tgtEl>
                                          <p:spTgt spid="321"/>
                                        </p:tgtEl>
                                      </p:cBhvr>
                                    </p:animEffect>
                                  </p:childTnLst>
                                </p:cTn>
                              </p:par>
                              <p:par>
                                <p:cTn id="358" presetID="10" presetClass="entr" presetSubtype="0" fill="hold" grpId="0" nodeType="withEffect">
                                  <p:stCondLst>
                                    <p:cond delay="0"/>
                                  </p:stCondLst>
                                  <p:childTnLst>
                                    <p:set>
                                      <p:cBhvr>
                                        <p:cTn id="359" dur="1" fill="hold">
                                          <p:stCondLst>
                                            <p:cond delay="0"/>
                                          </p:stCondLst>
                                        </p:cTn>
                                        <p:tgtEl>
                                          <p:spTgt spid="355"/>
                                        </p:tgtEl>
                                        <p:attrNameLst>
                                          <p:attrName>style.visibility</p:attrName>
                                        </p:attrNameLst>
                                      </p:cBhvr>
                                      <p:to>
                                        <p:strVal val="visible"/>
                                      </p:to>
                                    </p:set>
                                    <p:animEffect transition="in" filter="fade">
                                      <p:cBhvr>
                                        <p:cTn id="360" dur="500"/>
                                        <p:tgtEl>
                                          <p:spTgt spid="355"/>
                                        </p:tgtEl>
                                      </p:cBhvr>
                                    </p:animEffect>
                                  </p:childTnLst>
                                </p:cTn>
                              </p:par>
                            </p:childTnLst>
                          </p:cTn>
                        </p:par>
                      </p:childTnLst>
                    </p:cTn>
                  </p:par>
                  <p:par>
                    <p:cTn id="361" fill="hold">
                      <p:stCondLst>
                        <p:cond delay="indefinite"/>
                      </p:stCondLst>
                      <p:childTnLst>
                        <p:par>
                          <p:cTn id="362" fill="hold">
                            <p:stCondLst>
                              <p:cond delay="0"/>
                            </p:stCondLst>
                            <p:childTnLst>
                              <p:par>
                                <p:cTn id="363" presetID="10" presetClass="exit" presetSubtype="0" fill="hold" nodeType="clickEffect">
                                  <p:stCondLst>
                                    <p:cond delay="0"/>
                                  </p:stCondLst>
                                  <p:childTnLst>
                                    <p:animEffect transition="out" filter="fade">
                                      <p:cBhvr>
                                        <p:cTn id="364" dur="500"/>
                                        <p:tgtEl>
                                          <p:spTgt spid="314"/>
                                        </p:tgtEl>
                                      </p:cBhvr>
                                    </p:animEffect>
                                    <p:set>
                                      <p:cBhvr>
                                        <p:cTn id="365" dur="1" fill="hold">
                                          <p:stCondLst>
                                            <p:cond delay="499"/>
                                          </p:stCondLst>
                                        </p:cTn>
                                        <p:tgtEl>
                                          <p:spTgt spid="314"/>
                                        </p:tgtEl>
                                        <p:attrNameLst>
                                          <p:attrName>style.visibility</p:attrName>
                                        </p:attrNameLst>
                                      </p:cBhvr>
                                      <p:to>
                                        <p:strVal val="hidden"/>
                                      </p:to>
                                    </p:set>
                                  </p:childTnLst>
                                </p:cTn>
                              </p:par>
                              <p:par>
                                <p:cTn id="366" presetID="10" presetClass="exit" presetSubtype="0" fill="hold" nodeType="withEffect">
                                  <p:stCondLst>
                                    <p:cond delay="0"/>
                                  </p:stCondLst>
                                  <p:childTnLst>
                                    <p:animEffect transition="out" filter="fade">
                                      <p:cBhvr>
                                        <p:cTn id="367" dur="500"/>
                                        <p:tgtEl>
                                          <p:spTgt spid="313"/>
                                        </p:tgtEl>
                                      </p:cBhvr>
                                    </p:animEffect>
                                    <p:set>
                                      <p:cBhvr>
                                        <p:cTn id="368" dur="1" fill="hold">
                                          <p:stCondLst>
                                            <p:cond delay="499"/>
                                          </p:stCondLst>
                                        </p:cTn>
                                        <p:tgtEl>
                                          <p:spTgt spid="313"/>
                                        </p:tgtEl>
                                        <p:attrNameLst>
                                          <p:attrName>style.visibility</p:attrName>
                                        </p:attrNameLst>
                                      </p:cBhvr>
                                      <p:to>
                                        <p:strVal val="hidden"/>
                                      </p:to>
                                    </p:set>
                                  </p:childTnLst>
                                </p:cTn>
                              </p:par>
                              <p:par>
                                <p:cTn id="369" presetID="10" presetClass="exit" presetSubtype="0" fill="hold" grpId="1" nodeType="withEffect">
                                  <p:stCondLst>
                                    <p:cond delay="0"/>
                                  </p:stCondLst>
                                  <p:childTnLst>
                                    <p:animEffect transition="out" filter="fade">
                                      <p:cBhvr>
                                        <p:cTn id="370" dur="500"/>
                                        <p:tgtEl>
                                          <p:spTgt spid="311"/>
                                        </p:tgtEl>
                                      </p:cBhvr>
                                    </p:animEffect>
                                    <p:set>
                                      <p:cBhvr>
                                        <p:cTn id="371" dur="1" fill="hold">
                                          <p:stCondLst>
                                            <p:cond delay="499"/>
                                          </p:stCondLst>
                                        </p:cTn>
                                        <p:tgtEl>
                                          <p:spTgt spid="311"/>
                                        </p:tgtEl>
                                        <p:attrNameLst>
                                          <p:attrName>style.visibility</p:attrName>
                                        </p:attrNameLst>
                                      </p:cBhvr>
                                      <p:to>
                                        <p:strVal val="hidden"/>
                                      </p:to>
                                    </p:set>
                                  </p:childTnLst>
                                </p:cTn>
                              </p:par>
                              <p:par>
                                <p:cTn id="372" presetID="10" presetClass="exit" presetSubtype="0" fill="hold" grpId="1" nodeType="withEffect">
                                  <p:stCondLst>
                                    <p:cond delay="0"/>
                                  </p:stCondLst>
                                  <p:childTnLst>
                                    <p:animEffect transition="out" filter="fade">
                                      <p:cBhvr>
                                        <p:cTn id="373" dur="500"/>
                                        <p:tgtEl>
                                          <p:spTgt spid="310"/>
                                        </p:tgtEl>
                                      </p:cBhvr>
                                    </p:animEffect>
                                    <p:set>
                                      <p:cBhvr>
                                        <p:cTn id="374" dur="1" fill="hold">
                                          <p:stCondLst>
                                            <p:cond delay="499"/>
                                          </p:stCondLst>
                                        </p:cTn>
                                        <p:tgtEl>
                                          <p:spTgt spid="310"/>
                                        </p:tgtEl>
                                        <p:attrNameLst>
                                          <p:attrName>style.visibility</p:attrName>
                                        </p:attrNameLst>
                                      </p:cBhvr>
                                      <p:to>
                                        <p:strVal val="hidden"/>
                                      </p:to>
                                    </p:set>
                                  </p:childTnLst>
                                </p:cTn>
                              </p:par>
                              <p:par>
                                <p:cTn id="375" presetID="10" presetClass="exit" presetSubtype="0" fill="hold" nodeType="withEffect">
                                  <p:stCondLst>
                                    <p:cond delay="0"/>
                                  </p:stCondLst>
                                  <p:childTnLst>
                                    <p:animEffect transition="out" filter="fade">
                                      <p:cBhvr>
                                        <p:cTn id="376" dur="500"/>
                                        <p:tgtEl>
                                          <p:spTgt spid="322"/>
                                        </p:tgtEl>
                                      </p:cBhvr>
                                    </p:animEffect>
                                    <p:set>
                                      <p:cBhvr>
                                        <p:cTn id="377" dur="1" fill="hold">
                                          <p:stCondLst>
                                            <p:cond delay="499"/>
                                          </p:stCondLst>
                                        </p:cTn>
                                        <p:tgtEl>
                                          <p:spTgt spid="322"/>
                                        </p:tgtEl>
                                        <p:attrNameLst>
                                          <p:attrName>style.visibility</p:attrName>
                                        </p:attrNameLst>
                                      </p:cBhvr>
                                      <p:to>
                                        <p:strVal val="hidden"/>
                                      </p:to>
                                    </p:set>
                                  </p:childTnLst>
                                </p:cTn>
                              </p:par>
                              <p:par>
                                <p:cTn id="378" presetID="10" presetClass="exit" presetSubtype="0" fill="hold" nodeType="withEffect">
                                  <p:stCondLst>
                                    <p:cond delay="0"/>
                                  </p:stCondLst>
                                  <p:childTnLst>
                                    <p:animEffect transition="out" filter="fade">
                                      <p:cBhvr>
                                        <p:cTn id="379" dur="500"/>
                                        <p:tgtEl>
                                          <p:spTgt spid="321"/>
                                        </p:tgtEl>
                                      </p:cBhvr>
                                    </p:animEffect>
                                    <p:set>
                                      <p:cBhvr>
                                        <p:cTn id="380" dur="1" fill="hold">
                                          <p:stCondLst>
                                            <p:cond delay="499"/>
                                          </p:stCondLst>
                                        </p:cTn>
                                        <p:tgtEl>
                                          <p:spTgt spid="321"/>
                                        </p:tgtEl>
                                        <p:attrNameLst>
                                          <p:attrName>style.visibility</p:attrName>
                                        </p:attrNameLst>
                                      </p:cBhvr>
                                      <p:to>
                                        <p:strVal val="hidden"/>
                                      </p:to>
                                    </p:set>
                                  </p:childTnLst>
                                </p:cTn>
                              </p:par>
                              <p:par>
                                <p:cTn id="381" presetID="10" presetClass="exit" presetSubtype="0" fill="hold" nodeType="withEffect">
                                  <p:stCondLst>
                                    <p:cond delay="0"/>
                                  </p:stCondLst>
                                  <p:childTnLst>
                                    <p:animEffect transition="out" filter="fade">
                                      <p:cBhvr>
                                        <p:cTn id="382" dur="500"/>
                                        <p:tgtEl>
                                          <p:spTgt spid="308"/>
                                        </p:tgtEl>
                                      </p:cBhvr>
                                    </p:animEffect>
                                    <p:set>
                                      <p:cBhvr>
                                        <p:cTn id="383" dur="1" fill="hold">
                                          <p:stCondLst>
                                            <p:cond delay="499"/>
                                          </p:stCondLst>
                                        </p:cTn>
                                        <p:tgtEl>
                                          <p:spTgt spid="308"/>
                                        </p:tgtEl>
                                        <p:attrNameLst>
                                          <p:attrName>style.visibility</p:attrName>
                                        </p:attrNameLst>
                                      </p:cBhvr>
                                      <p:to>
                                        <p:strVal val="hidden"/>
                                      </p:to>
                                    </p:set>
                                  </p:childTnLst>
                                </p:cTn>
                              </p:par>
                              <p:par>
                                <p:cTn id="384" presetID="10" presetClass="exit" presetSubtype="0" fill="hold" nodeType="withEffect">
                                  <p:stCondLst>
                                    <p:cond delay="0"/>
                                  </p:stCondLst>
                                  <p:childTnLst>
                                    <p:animEffect transition="out" filter="fade">
                                      <p:cBhvr>
                                        <p:cTn id="385" dur="500"/>
                                        <p:tgtEl>
                                          <p:spTgt spid="312"/>
                                        </p:tgtEl>
                                      </p:cBhvr>
                                    </p:animEffect>
                                    <p:set>
                                      <p:cBhvr>
                                        <p:cTn id="386" dur="1" fill="hold">
                                          <p:stCondLst>
                                            <p:cond delay="499"/>
                                          </p:stCondLst>
                                        </p:cTn>
                                        <p:tgtEl>
                                          <p:spTgt spid="312"/>
                                        </p:tgtEl>
                                        <p:attrNameLst>
                                          <p:attrName>style.visibility</p:attrName>
                                        </p:attrNameLst>
                                      </p:cBhvr>
                                      <p:to>
                                        <p:strVal val="hidden"/>
                                      </p:to>
                                    </p:set>
                                  </p:childTnLst>
                                </p:cTn>
                              </p:par>
                              <p:par>
                                <p:cTn id="387" presetID="10" presetClass="exit" presetSubtype="0" fill="hold" grpId="1" nodeType="withEffect">
                                  <p:stCondLst>
                                    <p:cond delay="0"/>
                                  </p:stCondLst>
                                  <p:childTnLst>
                                    <p:animEffect transition="out" filter="fade">
                                      <p:cBhvr>
                                        <p:cTn id="388" dur="500"/>
                                        <p:tgtEl>
                                          <p:spTgt spid="355"/>
                                        </p:tgtEl>
                                      </p:cBhvr>
                                    </p:animEffect>
                                    <p:set>
                                      <p:cBhvr>
                                        <p:cTn id="389" dur="1" fill="hold">
                                          <p:stCondLst>
                                            <p:cond delay="499"/>
                                          </p:stCondLst>
                                        </p:cTn>
                                        <p:tgtEl>
                                          <p:spTgt spid="355"/>
                                        </p:tgtEl>
                                        <p:attrNameLst>
                                          <p:attrName>style.visibility</p:attrName>
                                        </p:attrNameLst>
                                      </p:cBhvr>
                                      <p:to>
                                        <p:strVal val="hidden"/>
                                      </p:to>
                                    </p:set>
                                  </p:childTnLst>
                                </p:cTn>
                              </p:par>
                              <p:par>
                                <p:cTn id="390" presetID="10" presetClass="entr" presetSubtype="0" fill="hold" grpId="0" nodeType="withEffect">
                                  <p:stCondLst>
                                    <p:cond delay="0"/>
                                  </p:stCondLst>
                                  <p:childTnLst>
                                    <p:set>
                                      <p:cBhvr>
                                        <p:cTn id="391" dur="1" fill="hold">
                                          <p:stCondLst>
                                            <p:cond delay="0"/>
                                          </p:stCondLst>
                                        </p:cTn>
                                        <p:tgtEl>
                                          <p:spTgt spid="54"/>
                                        </p:tgtEl>
                                        <p:attrNameLst>
                                          <p:attrName>style.visibility</p:attrName>
                                        </p:attrNameLst>
                                      </p:cBhvr>
                                      <p:to>
                                        <p:strVal val="visible"/>
                                      </p:to>
                                    </p:set>
                                    <p:animEffect transition="in" filter="fade">
                                      <p:cBhvr>
                                        <p:cTn id="392" dur="500"/>
                                        <p:tgtEl>
                                          <p:spTgt spid="54"/>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nodeType="clickEffect">
                                  <p:stCondLst>
                                    <p:cond delay="0"/>
                                  </p:stCondLst>
                                  <p:childTnLst>
                                    <p:set>
                                      <p:cBhvr>
                                        <p:cTn id="396" dur="1" fill="hold">
                                          <p:stCondLst>
                                            <p:cond delay="0"/>
                                          </p:stCondLst>
                                        </p:cTn>
                                        <p:tgtEl>
                                          <p:spTgt spid="327"/>
                                        </p:tgtEl>
                                        <p:attrNameLst>
                                          <p:attrName>style.visibility</p:attrName>
                                        </p:attrNameLst>
                                      </p:cBhvr>
                                      <p:to>
                                        <p:strVal val="visible"/>
                                      </p:to>
                                    </p:set>
                                    <p:animEffect transition="in" filter="fade">
                                      <p:cBhvr>
                                        <p:cTn id="397" dur="500"/>
                                        <p:tgtEl>
                                          <p:spTgt spid="327"/>
                                        </p:tgtEl>
                                      </p:cBhvr>
                                    </p:animEffect>
                                  </p:childTnLst>
                                </p:cTn>
                              </p:par>
                              <p:par>
                                <p:cTn id="398" presetID="10" presetClass="entr" presetSubtype="0" fill="hold" nodeType="withEffect">
                                  <p:stCondLst>
                                    <p:cond delay="0"/>
                                  </p:stCondLst>
                                  <p:childTnLst>
                                    <p:set>
                                      <p:cBhvr>
                                        <p:cTn id="399" dur="1" fill="hold">
                                          <p:stCondLst>
                                            <p:cond delay="0"/>
                                          </p:stCondLst>
                                        </p:cTn>
                                        <p:tgtEl>
                                          <p:spTgt spid="329"/>
                                        </p:tgtEl>
                                        <p:attrNameLst>
                                          <p:attrName>style.visibility</p:attrName>
                                        </p:attrNameLst>
                                      </p:cBhvr>
                                      <p:to>
                                        <p:strVal val="visible"/>
                                      </p:to>
                                    </p:set>
                                    <p:animEffect transition="in" filter="fade">
                                      <p:cBhvr>
                                        <p:cTn id="400" dur="500"/>
                                        <p:tgtEl>
                                          <p:spTgt spid="329"/>
                                        </p:tgtEl>
                                      </p:cBhvr>
                                    </p:animEffect>
                                  </p:childTnLst>
                                </p:cTn>
                              </p:par>
                              <p:par>
                                <p:cTn id="401" presetID="10" presetClass="entr" presetSubtype="0" fill="hold" nodeType="withEffect">
                                  <p:stCondLst>
                                    <p:cond delay="0"/>
                                  </p:stCondLst>
                                  <p:childTnLst>
                                    <p:set>
                                      <p:cBhvr>
                                        <p:cTn id="402" dur="1" fill="hold">
                                          <p:stCondLst>
                                            <p:cond delay="0"/>
                                          </p:stCondLst>
                                        </p:cTn>
                                        <p:tgtEl>
                                          <p:spTgt spid="328"/>
                                        </p:tgtEl>
                                        <p:attrNameLst>
                                          <p:attrName>style.visibility</p:attrName>
                                        </p:attrNameLst>
                                      </p:cBhvr>
                                      <p:to>
                                        <p:strVal val="visible"/>
                                      </p:to>
                                    </p:set>
                                    <p:animEffect transition="in" filter="fade">
                                      <p:cBhvr>
                                        <p:cTn id="403" dur="500"/>
                                        <p:tgtEl>
                                          <p:spTgt spid="328"/>
                                        </p:tgtEl>
                                      </p:cBhvr>
                                    </p:animEffect>
                                  </p:childTnLst>
                                </p:cTn>
                              </p:par>
                              <p:par>
                                <p:cTn id="404" presetID="10" presetClass="entr" presetSubtype="0" fill="hold" nodeType="withEffect">
                                  <p:stCondLst>
                                    <p:cond delay="0"/>
                                  </p:stCondLst>
                                  <p:childTnLst>
                                    <p:set>
                                      <p:cBhvr>
                                        <p:cTn id="405" dur="1" fill="hold">
                                          <p:stCondLst>
                                            <p:cond delay="0"/>
                                          </p:stCondLst>
                                        </p:cTn>
                                        <p:tgtEl>
                                          <p:spTgt spid="330"/>
                                        </p:tgtEl>
                                        <p:attrNameLst>
                                          <p:attrName>style.visibility</p:attrName>
                                        </p:attrNameLst>
                                      </p:cBhvr>
                                      <p:to>
                                        <p:strVal val="visible"/>
                                      </p:to>
                                    </p:set>
                                    <p:animEffect transition="in" filter="fade">
                                      <p:cBhvr>
                                        <p:cTn id="406" dur="500"/>
                                        <p:tgtEl>
                                          <p:spTgt spid="330"/>
                                        </p:tgtEl>
                                      </p:cBhvr>
                                    </p:animEffect>
                                  </p:childTnLst>
                                </p:cTn>
                              </p:par>
                              <p:par>
                                <p:cTn id="407" presetID="10" presetClass="entr" presetSubtype="0" fill="hold" grpId="0" nodeType="withEffect">
                                  <p:stCondLst>
                                    <p:cond delay="0"/>
                                  </p:stCondLst>
                                  <p:childTnLst>
                                    <p:set>
                                      <p:cBhvr>
                                        <p:cTn id="408" dur="1" fill="hold">
                                          <p:stCondLst>
                                            <p:cond delay="0"/>
                                          </p:stCondLst>
                                        </p:cTn>
                                        <p:tgtEl>
                                          <p:spTgt spid="325"/>
                                        </p:tgtEl>
                                        <p:attrNameLst>
                                          <p:attrName>style.visibility</p:attrName>
                                        </p:attrNameLst>
                                      </p:cBhvr>
                                      <p:to>
                                        <p:strVal val="visible"/>
                                      </p:to>
                                    </p:set>
                                    <p:animEffect transition="in" filter="fade">
                                      <p:cBhvr>
                                        <p:cTn id="409" dur="500"/>
                                        <p:tgtEl>
                                          <p:spTgt spid="325"/>
                                        </p:tgtEl>
                                      </p:cBhvr>
                                    </p:animEffect>
                                  </p:childTnLst>
                                </p:cTn>
                              </p:par>
                              <p:par>
                                <p:cTn id="410" presetID="10" presetClass="entr" presetSubtype="0" fill="hold" grpId="0" nodeType="withEffect">
                                  <p:stCondLst>
                                    <p:cond delay="0"/>
                                  </p:stCondLst>
                                  <p:childTnLst>
                                    <p:set>
                                      <p:cBhvr>
                                        <p:cTn id="411" dur="1" fill="hold">
                                          <p:stCondLst>
                                            <p:cond delay="0"/>
                                          </p:stCondLst>
                                        </p:cTn>
                                        <p:tgtEl>
                                          <p:spTgt spid="326"/>
                                        </p:tgtEl>
                                        <p:attrNameLst>
                                          <p:attrName>style.visibility</p:attrName>
                                        </p:attrNameLst>
                                      </p:cBhvr>
                                      <p:to>
                                        <p:strVal val="visible"/>
                                      </p:to>
                                    </p:set>
                                    <p:animEffect transition="in" filter="fade">
                                      <p:cBhvr>
                                        <p:cTn id="412" dur="500"/>
                                        <p:tgtEl>
                                          <p:spTgt spid="326"/>
                                        </p:tgtEl>
                                      </p:cBhvr>
                                    </p:animEffect>
                                  </p:childTnLst>
                                </p:cTn>
                              </p:par>
                            </p:childTnLst>
                          </p:cTn>
                        </p:par>
                      </p:childTnLst>
                    </p:cTn>
                  </p:par>
                  <p:par>
                    <p:cTn id="413" fill="hold">
                      <p:stCondLst>
                        <p:cond delay="indefinite"/>
                      </p:stCondLst>
                      <p:childTnLst>
                        <p:par>
                          <p:cTn id="414" fill="hold">
                            <p:stCondLst>
                              <p:cond delay="0"/>
                            </p:stCondLst>
                            <p:childTnLst>
                              <p:par>
                                <p:cTn id="415" presetID="10" presetClass="entr" presetSubtype="0" fill="hold" nodeType="clickEffect">
                                  <p:stCondLst>
                                    <p:cond delay="0"/>
                                  </p:stCondLst>
                                  <p:childTnLst>
                                    <p:set>
                                      <p:cBhvr>
                                        <p:cTn id="416" dur="1" fill="hold">
                                          <p:stCondLst>
                                            <p:cond delay="0"/>
                                          </p:stCondLst>
                                        </p:cTn>
                                        <p:tgtEl>
                                          <p:spTgt spid="332"/>
                                        </p:tgtEl>
                                        <p:attrNameLst>
                                          <p:attrName>style.visibility</p:attrName>
                                        </p:attrNameLst>
                                      </p:cBhvr>
                                      <p:to>
                                        <p:strVal val="visible"/>
                                      </p:to>
                                    </p:set>
                                    <p:animEffect transition="in" filter="fade">
                                      <p:cBhvr>
                                        <p:cTn id="417" dur="500"/>
                                        <p:tgtEl>
                                          <p:spTgt spid="332"/>
                                        </p:tgtEl>
                                      </p:cBhvr>
                                    </p:animEffect>
                                  </p:childTnLst>
                                </p:cTn>
                              </p:par>
                              <p:par>
                                <p:cTn id="418" presetID="10" presetClass="entr" presetSubtype="0" fill="hold" nodeType="withEffect">
                                  <p:stCondLst>
                                    <p:cond delay="0"/>
                                  </p:stCondLst>
                                  <p:childTnLst>
                                    <p:set>
                                      <p:cBhvr>
                                        <p:cTn id="419" dur="1" fill="hold">
                                          <p:stCondLst>
                                            <p:cond delay="0"/>
                                          </p:stCondLst>
                                        </p:cTn>
                                        <p:tgtEl>
                                          <p:spTgt spid="333"/>
                                        </p:tgtEl>
                                        <p:attrNameLst>
                                          <p:attrName>style.visibility</p:attrName>
                                        </p:attrNameLst>
                                      </p:cBhvr>
                                      <p:to>
                                        <p:strVal val="visible"/>
                                      </p:to>
                                    </p:set>
                                    <p:animEffect transition="in" filter="fade">
                                      <p:cBhvr>
                                        <p:cTn id="420" dur="500"/>
                                        <p:tgtEl>
                                          <p:spTgt spid="333"/>
                                        </p:tgtEl>
                                      </p:cBhvr>
                                    </p:animEffect>
                                  </p:childTnLst>
                                </p:cTn>
                              </p:par>
                              <p:par>
                                <p:cTn id="421" presetID="10" presetClass="entr" presetSubtype="0" fill="hold" nodeType="withEffect">
                                  <p:stCondLst>
                                    <p:cond delay="0"/>
                                  </p:stCondLst>
                                  <p:childTnLst>
                                    <p:set>
                                      <p:cBhvr>
                                        <p:cTn id="422" dur="1" fill="hold">
                                          <p:stCondLst>
                                            <p:cond delay="0"/>
                                          </p:stCondLst>
                                        </p:cTn>
                                        <p:tgtEl>
                                          <p:spTgt spid="331"/>
                                        </p:tgtEl>
                                        <p:attrNameLst>
                                          <p:attrName>style.visibility</p:attrName>
                                        </p:attrNameLst>
                                      </p:cBhvr>
                                      <p:to>
                                        <p:strVal val="visible"/>
                                      </p:to>
                                    </p:set>
                                    <p:animEffect transition="in" filter="fade">
                                      <p:cBhvr>
                                        <p:cTn id="423" dur="500"/>
                                        <p:tgtEl>
                                          <p:spTgt spid="331"/>
                                        </p:tgtEl>
                                      </p:cBhvr>
                                    </p:animEffect>
                                  </p:childTnLst>
                                </p:cTn>
                              </p:par>
                              <p:par>
                                <p:cTn id="424" presetID="10" presetClass="entr" presetSubtype="0" fill="hold" grpId="0" nodeType="withEffect">
                                  <p:stCondLst>
                                    <p:cond delay="0"/>
                                  </p:stCondLst>
                                  <p:childTnLst>
                                    <p:set>
                                      <p:cBhvr>
                                        <p:cTn id="425" dur="1" fill="hold">
                                          <p:stCondLst>
                                            <p:cond delay="0"/>
                                          </p:stCondLst>
                                        </p:cTn>
                                        <p:tgtEl>
                                          <p:spTgt spid="354"/>
                                        </p:tgtEl>
                                        <p:attrNameLst>
                                          <p:attrName>style.visibility</p:attrName>
                                        </p:attrNameLst>
                                      </p:cBhvr>
                                      <p:to>
                                        <p:strVal val="visible"/>
                                      </p:to>
                                    </p:set>
                                    <p:animEffect transition="in" filter="fade">
                                      <p:cBhvr>
                                        <p:cTn id="426" dur="500"/>
                                        <p:tgtEl>
                                          <p:spTgt spid="354"/>
                                        </p:tgtEl>
                                      </p:cBhvr>
                                    </p:animEffect>
                                  </p:childTnLst>
                                </p:cTn>
                              </p:par>
                            </p:childTnLst>
                          </p:cTn>
                        </p:par>
                      </p:childTnLst>
                    </p:cTn>
                  </p:par>
                  <p:par>
                    <p:cTn id="427" fill="hold">
                      <p:stCondLst>
                        <p:cond delay="indefinite"/>
                      </p:stCondLst>
                      <p:childTnLst>
                        <p:par>
                          <p:cTn id="428" fill="hold">
                            <p:stCondLst>
                              <p:cond delay="0"/>
                            </p:stCondLst>
                            <p:childTnLst>
                              <p:par>
                                <p:cTn id="429" presetID="10" presetClass="exit" presetSubtype="0" fill="hold" nodeType="clickEffect">
                                  <p:stCondLst>
                                    <p:cond delay="0"/>
                                  </p:stCondLst>
                                  <p:childTnLst>
                                    <p:animEffect transition="out" filter="fade">
                                      <p:cBhvr>
                                        <p:cTn id="430" dur="500"/>
                                        <p:tgtEl>
                                          <p:spTgt spid="332"/>
                                        </p:tgtEl>
                                      </p:cBhvr>
                                    </p:animEffect>
                                    <p:set>
                                      <p:cBhvr>
                                        <p:cTn id="431" dur="1" fill="hold">
                                          <p:stCondLst>
                                            <p:cond delay="499"/>
                                          </p:stCondLst>
                                        </p:cTn>
                                        <p:tgtEl>
                                          <p:spTgt spid="332"/>
                                        </p:tgtEl>
                                        <p:attrNameLst>
                                          <p:attrName>style.visibility</p:attrName>
                                        </p:attrNameLst>
                                      </p:cBhvr>
                                      <p:to>
                                        <p:strVal val="hidden"/>
                                      </p:to>
                                    </p:set>
                                  </p:childTnLst>
                                </p:cTn>
                              </p:par>
                              <p:par>
                                <p:cTn id="432" presetID="10" presetClass="exit" presetSubtype="0" fill="hold" nodeType="withEffect">
                                  <p:stCondLst>
                                    <p:cond delay="0"/>
                                  </p:stCondLst>
                                  <p:childTnLst>
                                    <p:animEffect transition="out" filter="fade">
                                      <p:cBhvr>
                                        <p:cTn id="433" dur="500"/>
                                        <p:tgtEl>
                                          <p:spTgt spid="333"/>
                                        </p:tgtEl>
                                      </p:cBhvr>
                                    </p:animEffect>
                                    <p:set>
                                      <p:cBhvr>
                                        <p:cTn id="434" dur="1" fill="hold">
                                          <p:stCondLst>
                                            <p:cond delay="499"/>
                                          </p:stCondLst>
                                        </p:cTn>
                                        <p:tgtEl>
                                          <p:spTgt spid="333"/>
                                        </p:tgtEl>
                                        <p:attrNameLst>
                                          <p:attrName>style.visibility</p:attrName>
                                        </p:attrNameLst>
                                      </p:cBhvr>
                                      <p:to>
                                        <p:strVal val="hidden"/>
                                      </p:to>
                                    </p:set>
                                  </p:childTnLst>
                                </p:cTn>
                              </p:par>
                              <p:par>
                                <p:cTn id="435" presetID="10" presetClass="exit" presetSubtype="0" fill="hold" nodeType="withEffect">
                                  <p:stCondLst>
                                    <p:cond delay="0"/>
                                  </p:stCondLst>
                                  <p:childTnLst>
                                    <p:animEffect transition="out" filter="fade">
                                      <p:cBhvr>
                                        <p:cTn id="436" dur="500"/>
                                        <p:tgtEl>
                                          <p:spTgt spid="327"/>
                                        </p:tgtEl>
                                      </p:cBhvr>
                                    </p:animEffect>
                                    <p:set>
                                      <p:cBhvr>
                                        <p:cTn id="437" dur="1" fill="hold">
                                          <p:stCondLst>
                                            <p:cond delay="499"/>
                                          </p:stCondLst>
                                        </p:cTn>
                                        <p:tgtEl>
                                          <p:spTgt spid="327"/>
                                        </p:tgtEl>
                                        <p:attrNameLst>
                                          <p:attrName>style.visibility</p:attrName>
                                        </p:attrNameLst>
                                      </p:cBhvr>
                                      <p:to>
                                        <p:strVal val="hidden"/>
                                      </p:to>
                                    </p:set>
                                  </p:childTnLst>
                                </p:cTn>
                              </p:par>
                              <p:par>
                                <p:cTn id="438" presetID="10" presetClass="exit" presetSubtype="0" fill="hold" nodeType="withEffect">
                                  <p:stCondLst>
                                    <p:cond delay="0"/>
                                  </p:stCondLst>
                                  <p:childTnLst>
                                    <p:animEffect transition="out" filter="fade">
                                      <p:cBhvr>
                                        <p:cTn id="439" dur="500"/>
                                        <p:tgtEl>
                                          <p:spTgt spid="329"/>
                                        </p:tgtEl>
                                      </p:cBhvr>
                                    </p:animEffect>
                                    <p:set>
                                      <p:cBhvr>
                                        <p:cTn id="440" dur="1" fill="hold">
                                          <p:stCondLst>
                                            <p:cond delay="499"/>
                                          </p:stCondLst>
                                        </p:cTn>
                                        <p:tgtEl>
                                          <p:spTgt spid="329"/>
                                        </p:tgtEl>
                                        <p:attrNameLst>
                                          <p:attrName>style.visibility</p:attrName>
                                        </p:attrNameLst>
                                      </p:cBhvr>
                                      <p:to>
                                        <p:strVal val="hidden"/>
                                      </p:to>
                                    </p:set>
                                  </p:childTnLst>
                                </p:cTn>
                              </p:par>
                              <p:par>
                                <p:cTn id="441" presetID="10" presetClass="exit" presetSubtype="0" fill="hold" nodeType="withEffect">
                                  <p:stCondLst>
                                    <p:cond delay="0"/>
                                  </p:stCondLst>
                                  <p:childTnLst>
                                    <p:animEffect transition="out" filter="fade">
                                      <p:cBhvr>
                                        <p:cTn id="442" dur="500"/>
                                        <p:tgtEl>
                                          <p:spTgt spid="328"/>
                                        </p:tgtEl>
                                      </p:cBhvr>
                                    </p:animEffect>
                                    <p:set>
                                      <p:cBhvr>
                                        <p:cTn id="443" dur="1" fill="hold">
                                          <p:stCondLst>
                                            <p:cond delay="499"/>
                                          </p:stCondLst>
                                        </p:cTn>
                                        <p:tgtEl>
                                          <p:spTgt spid="328"/>
                                        </p:tgtEl>
                                        <p:attrNameLst>
                                          <p:attrName>style.visibility</p:attrName>
                                        </p:attrNameLst>
                                      </p:cBhvr>
                                      <p:to>
                                        <p:strVal val="hidden"/>
                                      </p:to>
                                    </p:set>
                                  </p:childTnLst>
                                </p:cTn>
                              </p:par>
                              <p:par>
                                <p:cTn id="444" presetID="10" presetClass="exit" presetSubtype="0" fill="hold" nodeType="withEffect">
                                  <p:stCondLst>
                                    <p:cond delay="0"/>
                                  </p:stCondLst>
                                  <p:childTnLst>
                                    <p:animEffect transition="out" filter="fade">
                                      <p:cBhvr>
                                        <p:cTn id="445" dur="500"/>
                                        <p:tgtEl>
                                          <p:spTgt spid="330"/>
                                        </p:tgtEl>
                                      </p:cBhvr>
                                    </p:animEffect>
                                    <p:set>
                                      <p:cBhvr>
                                        <p:cTn id="446" dur="1" fill="hold">
                                          <p:stCondLst>
                                            <p:cond delay="499"/>
                                          </p:stCondLst>
                                        </p:cTn>
                                        <p:tgtEl>
                                          <p:spTgt spid="330"/>
                                        </p:tgtEl>
                                        <p:attrNameLst>
                                          <p:attrName>style.visibility</p:attrName>
                                        </p:attrNameLst>
                                      </p:cBhvr>
                                      <p:to>
                                        <p:strVal val="hidden"/>
                                      </p:to>
                                    </p:set>
                                  </p:childTnLst>
                                </p:cTn>
                              </p:par>
                              <p:par>
                                <p:cTn id="447" presetID="10" presetClass="exit" presetSubtype="0" fill="hold" grpId="1" nodeType="withEffect">
                                  <p:stCondLst>
                                    <p:cond delay="0"/>
                                  </p:stCondLst>
                                  <p:childTnLst>
                                    <p:animEffect transition="out" filter="fade">
                                      <p:cBhvr>
                                        <p:cTn id="448" dur="500"/>
                                        <p:tgtEl>
                                          <p:spTgt spid="325"/>
                                        </p:tgtEl>
                                      </p:cBhvr>
                                    </p:animEffect>
                                    <p:set>
                                      <p:cBhvr>
                                        <p:cTn id="449" dur="1" fill="hold">
                                          <p:stCondLst>
                                            <p:cond delay="499"/>
                                          </p:stCondLst>
                                        </p:cTn>
                                        <p:tgtEl>
                                          <p:spTgt spid="325"/>
                                        </p:tgtEl>
                                        <p:attrNameLst>
                                          <p:attrName>style.visibility</p:attrName>
                                        </p:attrNameLst>
                                      </p:cBhvr>
                                      <p:to>
                                        <p:strVal val="hidden"/>
                                      </p:to>
                                    </p:set>
                                  </p:childTnLst>
                                </p:cTn>
                              </p:par>
                              <p:par>
                                <p:cTn id="450" presetID="10" presetClass="exit" presetSubtype="0" fill="hold" grpId="1" nodeType="withEffect">
                                  <p:stCondLst>
                                    <p:cond delay="0"/>
                                  </p:stCondLst>
                                  <p:childTnLst>
                                    <p:animEffect transition="out" filter="fade">
                                      <p:cBhvr>
                                        <p:cTn id="451" dur="500"/>
                                        <p:tgtEl>
                                          <p:spTgt spid="326"/>
                                        </p:tgtEl>
                                      </p:cBhvr>
                                    </p:animEffect>
                                    <p:set>
                                      <p:cBhvr>
                                        <p:cTn id="452" dur="1" fill="hold">
                                          <p:stCondLst>
                                            <p:cond delay="499"/>
                                          </p:stCondLst>
                                        </p:cTn>
                                        <p:tgtEl>
                                          <p:spTgt spid="326"/>
                                        </p:tgtEl>
                                        <p:attrNameLst>
                                          <p:attrName>style.visibility</p:attrName>
                                        </p:attrNameLst>
                                      </p:cBhvr>
                                      <p:to>
                                        <p:strVal val="hidden"/>
                                      </p:to>
                                    </p:set>
                                  </p:childTnLst>
                                </p:cTn>
                              </p:par>
                              <p:par>
                                <p:cTn id="453" presetID="10" presetClass="exit" presetSubtype="0" fill="hold" grpId="1" nodeType="withEffect">
                                  <p:stCondLst>
                                    <p:cond delay="0"/>
                                  </p:stCondLst>
                                  <p:childTnLst>
                                    <p:animEffect transition="out" filter="fade">
                                      <p:cBhvr>
                                        <p:cTn id="454" dur="500"/>
                                        <p:tgtEl>
                                          <p:spTgt spid="354"/>
                                        </p:tgtEl>
                                      </p:cBhvr>
                                    </p:animEffect>
                                    <p:set>
                                      <p:cBhvr>
                                        <p:cTn id="455" dur="1" fill="hold">
                                          <p:stCondLst>
                                            <p:cond delay="499"/>
                                          </p:stCondLst>
                                        </p:cTn>
                                        <p:tgtEl>
                                          <p:spTgt spid="354"/>
                                        </p:tgtEl>
                                        <p:attrNameLst>
                                          <p:attrName>style.visibility</p:attrName>
                                        </p:attrNameLst>
                                      </p:cBhvr>
                                      <p:to>
                                        <p:strVal val="hidden"/>
                                      </p:to>
                                    </p:set>
                                  </p:childTnLst>
                                </p:cTn>
                              </p:par>
                              <p:par>
                                <p:cTn id="456" presetID="10" presetClass="exit" presetSubtype="0" fill="hold" nodeType="withEffect">
                                  <p:stCondLst>
                                    <p:cond delay="0"/>
                                  </p:stCondLst>
                                  <p:childTnLst>
                                    <p:animEffect transition="out" filter="fade">
                                      <p:cBhvr>
                                        <p:cTn id="457" dur="500"/>
                                        <p:tgtEl>
                                          <p:spTgt spid="331"/>
                                        </p:tgtEl>
                                      </p:cBhvr>
                                    </p:animEffect>
                                    <p:set>
                                      <p:cBhvr>
                                        <p:cTn id="458" dur="1" fill="hold">
                                          <p:stCondLst>
                                            <p:cond delay="499"/>
                                          </p:stCondLst>
                                        </p:cTn>
                                        <p:tgtEl>
                                          <p:spTgt spid="331"/>
                                        </p:tgtEl>
                                        <p:attrNameLst>
                                          <p:attrName>style.visibility</p:attrName>
                                        </p:attrNameLst>
                                      </p:cBhvr>
                                      <p:to>
                                        <p:strVal val="hidden"/>
                                      </p:to>
                                    </p:set>
                                  </p:childTnLst>
                                </p:cTn>
                              </p:par>
                            </p:childTnLst>
                          </p:cTn>
                        </p:par>
                      </p:childTnLst>
                    </p:cTn>
                  </p:par>
                  <p:par>
                    <p:cTn id="459" fill="hold">
                      <p:stCondLst>
                        <p:cond delay="indefinite"/>
                      </p:stCondLst>
                      <p:childTnLst>
                        <p:par>
                          <p:cTn id="460" fill="hold">
                            <p:stCondLst>
                              <p:cond delay="0"/>
                            </p:stCondLst>
                            <p:childTnLst>
                              <p:par>
                                <p:cTn id="461" presetID="10" presetClass="entr" presetSubtype="0" fill="hold" grpId="0" nodeType="clickEffect">
                                  <p:stCondLst>
                                    <p:cond delay="0"/>
                                  </p:stCondLst>
                                  <p:childTnLst>
                                    <p:set>
                                      <p:cBhvr>
                                        <p:cTn id="462" dur="1" fill="hold">
                                          <p:stCondLst>
                                            <p:cond delay="0"/>
                                          </p:stCondLst>
                                        </p:cTn>
                                        <p:tgtEl>
                                          <p:spTgt spid="55"/>
                                        </p:tgtEl>
                                        <p:attrNameLst>
                                          <p:attrName>style.visibility</p:attrName>
                                        </p:attrNameLst>
                                      </p:cBhvr>
                                      <p:to>
                                        <p:strVal val="visible"/>
                                      </p:to>
                                    </p:set>
                                    <p:animEffect transition="in" filter="fade">
                                      <p:cBhvr>
                                        <p:cTn id="463" dur="500"/>
                                        <p:tgtEl>
                                          <p:spTgt spid="55"/>
                                        </p:tgtEl>
                                      </p:cBhvr>
                                    </p:animEffect>
                                  </p:childTnLst>
                                </p:cTn>
                              </p:par>
                              <p:par>
                                <p:cTn id="464" presetID="10" presetClass="entr" presetSubtype="0" fill="hold" grpId="0" nodeType="withEffect">
                                  <p:stCondLst>
                                    <p:cond delay="0"/>
                                  </p:stCondLst>
                                  <p:childTnLst>
                                    <p:set>
                                      <p:cBhvr>
                                        <p:cTn id="465" dur="1" fill="hold">
                                          <p:stCondLst>
                                            <p:cond delay="0"/>
                                          </p:stCondLst>
                                        </p:cTn>
                                        <p:tgtEl>
                                          <p:spTgt spid="338"/>
                                        </p:tgtEl>
                                        <p:attrNameLst>
                                          <p:attrName>style.visibility</p:attrName>
                                        </p:attrNameLst>
                                      </p:cBhvr>
                                      <p:to>
                                        <p:strVal val="visible"/>
                                      </p:to>
                                    </p:set>
                                    <p:animEffect transition="in" filter="fade">
                                      <p:cBhvr>
                                        <p:cTn id="466" dur="500"/>
                                        <p:tgtEl>
                                          <p:spTgt spid="338"/>
                                        </p:tgtEl>
                                      </p:cBhvr>
                                    </p:animEffect>
                                  </p:childTnLst>
                                </p:cTn>
                              </p:par>
                              <p:par>
                                <p:cTn id="467" presetID="10" presetClass="entr" presetSubtype="0" fill="hold" grpId="0" nodeType="withEffect">
                                  <p:stCondLst>
                                    <p:cond delay="0"/>
                                  </p:stCondLst>
                                  <p:childTnLst>
                                    <p:set>
                                      <p:cBhvr>
                                        <p:cTn id="468" dur="1" fill="hold">
                                          <p:stCondLst>
                                            <p:cond delay="0"/>
                                          </p:stCondLst>
                                        </p:cTn>
                                        <p:tgtEl>
                                          <p:spTgt spid="339"/>
                                        </p:tgtEl>
                                        <p:attrNameLst>
                                          <p:attrName>style.visibility</p:attrName>
                                        </p:attrNameLst>
                                      </p:cBhvr>
                                      <p:to>
                                        <p:strVal val="visible"/>
                                      </p:to>
                                    </p:set>
                                    <p:animEffect transition="in" filter="fade">
                                      <p:cBhvr>
                                        <p:cTn id="469" dur="500"/>
                                        <p:tgtEl>
                                          <p:spTgt spid="339"/>
                                        </p:tgtEl>
                                      </p:cBhvr>
                                    </p:animEffect>
                                  </p:childTnLst>
                                </p:cTn>
                              </p:par>
                              <p:par>
                                <p:cTn id="470" presetID="10" presetClass="entr" presetSubtype="0" fill="hold" nodeType="withEffect">
                                  <p:stCondLst>
                                    <p:cond delay="0"/>
                                  </p:stCondLst>
                                  <p:childTnLst>
                                    <p:set>
                                      <p:cBhvr>
                                        <p:cTn id="471" dur="1" fill="hold">
                                          <p:stCondLst>
                                            <p:cond delay="0"/>
                                          </p:stCondLst>
                                        </p:cTn>
                                        <p:tgtEl>
                                          <p:spTgt spid="334"/>
                                        </p:tgtEl>
                                        <p:attrNameLst>
                                          <p:attrName>style.visibility</p:attrName>
                                        </p:attrNameLst>
                                      </p:cBhvr>
                                      <p:to>
                                        <p:strVal val="visible"/>
                                      </p:to>
                                    </p:set>
                                    <p:animEffect transition="in" filter="fade">
                                      <p:cBhvr>
                                        <p:cTn id="472" dur="500"/>
                                        <p:tgtEl>
                                          <p:spTgt spid="334"/>
                                        </p:tgtEl>
                                      </p:cBhvr>
                                    </p:animEffect>
                                  </p:childTnLst>
                                </p:cTn>
                              </p:par>
                              <p:par>
                                <p:cTn id="473" presetID="10" presetClass="entr" presetSubtype="0" fill="hold" nodeType="withEffect">
                                  <p:stCondLst>
                                    <p:cond delay="0"/>
                                  </p:stCondLst>
                                  <p:childTnLst>
                                    <p:set>
                                      <p:cBhvr>
                                        <p:cTn id="474" dur="1" fill="hold">
                                          <p:stCondLst>
                                            <p:cond delay="0"/>
                                          </p:stCondLst>
                                        </p:cTn>
                                        <p:tgtEl>
                                          <p:spTgt spid="335"/>
                                        </p:tgtEl>
                                        <p:attrNameLst>
                                          <p:attrName>style.visibility</p:attrName>
                                        </p:attrNameLst>
                                      </p:cBhvr>
                                      <p:to>
                                        <p:strVal val="visible"/>
                                      </p:to>
                                    </p:set>
                                    <p:animEffect transition="in" filter="fade">
                                      <p:cBhvr>
                                        <p:cTn id="475" dur="500"/>
                                        <p:tgtEl>
                                          <p:spTgt spid="335"/>
                                        </p:tgtEl>
                                      </p:cBhvr>
                                    </p:animEffect>
                                  </p:childTnLst>
                                </p:cTn>
                              </p:par>
                              <p:par>
                                <p:cTn id="476" presetID="10" presetClass="entr" presetSubtype="0" fill="hold" nodeType="withEffect">
                                  <p:stCondLst>
                                    <p:cond delay="0"/>
                                  </p:stCondLst>
                                  <p:childTnLst>
                                    <p:set>
                                      <p:cBhvr>
                                        <p:cTn id="477" dur="1" fill="hold">
                                          <p:stCondLst>
                                            <p:cond delay="0"/>
                                          </p:stCondLst>
                                        </p:cTn>
                                        <p:tgtEl>
                                          <p:spTgt spid="337"/>
                                        </p:tgtEl>
                                        <p:attrNameLst>
                                          <p:attrName>style.visibility</p:attrName>
                                        </p:attrNameLst>
                                      </p:cBhvr>
                                      <p:to>
                                        <p:strVal val="visible"/>
                                      </p:to>
                                    </p:set>
                                    <p:animEffect transition="in" filter="fade">
                                      <p:cBhvr>
                                        <p:cTn id="478" dur="500"/>
                                        <p:tgtEl>
                                          <p:spTgt spid="337"/>
                                        </p:tgtEl>
                                      </p:cBhvr>
                                    </p:animEffect>
                                  </p:childTnLst>
                                </p:cTn>
                              </p:par>
                              <p:par>
                                <p:cTn id="479" presetID="10" presetClass="entr" presetSubtype="0" fill="hold" nodeType="withEffect">
                                  <p:stCondLst>
                                    <p:cond delay="0"/>
                                  </p:stCondLst>
                                  <p:childTnLst>
                                    <p:set>
                                      <p:cBhvr>
                                        <p:cTn id="480" dur="1" fill="hold">
                                          <p:stCondLst>
                                            <p:cond delay="0"/>
                                          </p:stCondLst>
                                        </p:cTn>
                                        <p:tgtEl>
                                          <p:spTgt spid="336"/>
                                        </p:tgtEl>
                                        <p:attrNameLst>
                                          <p:attrName>style.visibility</p:attrName>
                                        </p:attrNameLst>
                                      </p:cBhvr>
                                      <p:to>
                                        <p:strVal val="visible"/>
                                      </p:to>
                                    </p:set>
                                    <p:animEffect transition="in" filter="fade">
                                      <p:cBhvr>
                                        <p:cTn id="481" dur="500"/>
                                        <p:tgtEl>
                                          <p:spTgt spid="336"/>
                                        </p:tgtEl>
                                      </p:cBhvr>
                                    </p:animEffect>
                                  </p:childTnLst>
                                </p:cTn>
                              </p:par>
                            </p:childTnLst>
                          </p:cTn>
                        </p:par>
                      </p:childTnLst>
                    </p:cTn>
                  </p:par>
                  <p:par>
                    <p:cTn id="482" fill="hold">
                      <p:stCondLst>
                        <p:cond delay="indefinite"/>
                      </p:stCondLst>
                      <p:childTnLst>
                        <p:par>
                          <p:cTn id="483" fill="hold">
                            <p:stCondLst>
                              <p:cond delay="0"/>
                            </p:stCondLst>
                            <p:childTnLst>
                              <p:par>
                                <p:cTn id="484" presetID="10" presetClass="entr" presetSubtype="0" fill="hold" nodeType="clickEffect">
                                  <p:stCondLst>
                                    <p:cond delay="0"/>
                                  </p:stCondLst>
                                  <p:childTnLst>
                                    <p:set>
                                      <p:cBhvr>
                                        <p:cTn id="485" dur="1" fill="hold">
                                          <p:stCondLst>
                                            <p:cond delay="0"/>
                                          </p:stCondLst>
                                        </p:cTn>
                                        <p:tgtEl>
                                          <p:spTgt spid="340"/>
                                        </p:tgtEl>
                                        <p:attrNameLst>
                                          <p:attrName>style.visibility</p:attrName>
                                        </p:attrNameLst>
                                      </p:cBhvr>
                                      <p:to>
                                        <p:strVal val="visible"/>
                                      </p:to>
                                    </p:set>
                                    <p:animEffect transition="in" filter="fade">
                                      <p:cBhvr>
                                        <p:cTn id="486" dur="500"/>
                                        <p:tgtEl>
                                          <p:spTgt spid="340"/>
                                        </p:tgtEl>
                                      </p:cBhvr>
                                    </p:animEffect>
                                  </p:childTnLst>
                                </p:cTn>
                              </p:par>
                              <p:par>
                                <p:cTn id="487" presetID="10" presetClass="entr" presetSubtype="0" fill="hold" nodeType="withEffect">
                                  <p:stCondLst>
                                    <p:cond delay="0"/>
                                  </p:stCondLst>
                                  <p:childTnLst>
                                    <p:set>
                                      <p:cBhvr>
                                        <p:cTn id="488" dur="1" fill="hold">
                                          <p:stCondLst>
                                            <p:cond delay="0"/>
                                          </p:stCondLst>
                                        </p:cTn>
                                        <p:tgtEl>
                                          <p:spTgt spid="341"/>
                                        </p:tgtEl>
                                        <p:attrNameLst>
                                          <p:attrName>style.visibility</p:attrName>
                                        </p:attrNameLst>
                                      </p:cBhvr>
                                      <p:to>
                                        <p:strVal val="visible"/>
                                      </p:to>
                                    </p:set>
                                    <p:animEffect transition="in" filter="fade">
                                      <p:cBhvr>
                                        <p:cTn id="489" dur="500"/>
                                        <p:tgtEl>
                                          <p:spTgt spid="341"/>
                                        </p:tgtEl>
                                      </p:cBhvr>
                                    </p:animEffect>
                                  </p:childTnLst>
                                </p:cTn>
                              </p:par>
                              <p:par>
                                <p:cTn id="490" presetID="10" presetClass="entr" presetSubtype="0" fill="hold" nodeType="withEffect">
                                  <p:stCondLst>
                                    <p:cond delay="0"/>
                                  </p:stCondLst>
                                  <p:childTnLst>
                                    <p:set>
                                      <p:cBhvr>
                                        <p:cTn id="491" dur="1" fill="hold">
                                          <p:stCondLst>
                                            <p:cond delay="0"/>
                                          </p:stCondLst>
                                        </p:cTn>
                                        <p:tgtEl>
                                          <p:spTgt spid="343"/>
                                        </p:tgtEl>
                                        <p:attrNameLst>
                                          <p:attrName>style.visibility</p:attrName>
                                        </p:attrNameLst>
                                      </p:cBhvr>
                                      <p:to>
                                        <p:strVal val="visible"/>
                                      </p:to>
                                    </p:set>
                                    <p:animEffect transition="in" filter="fade">
                                      <p:cBhvr>
                                        <p:cTn id="492" dur="500"/>
                                        <p:tgtEl>
                                          <p:spTgt spid="343"/>
                                        </p:tgtEl>
                                      </p:cBhvr>
                                    </p:animEffect>
                                  </p:childTnLst>
                                </p:cTn>
                              </p:par>
                              <p:par>
                                <p:cTn id="493" presetID="10" presetClass="entr" presetSubtype="0" fill="hold" nodeType="withEffect">
                                  <p:stCondLst>
                                    <p:cond delay="0"/>
                                  </p:stCondLst>
                                  <p:childTnLst>
                                    <p:set>
                                      <p:cBhvr>
                                        <p:cTn id="494" dur="1" fill="hold">
                                          <p:stCondLst>
                                            <p:cond delay="0"/>
                                          </p:stCondLst>
                                        </p:cTn>
                                        <p:tgtEl>
                                          <p:spTgt spid="342"/>
                                        </p:tgtEl>
                                        <p:attrNameLst>
                                          <p:attrName>style.visibility</p:attrName>
                                        </p:attrNameLst>
                                      </p:cBhvr>
                                      <p:to>
                                        <p:strVal val="visible"/>
                                      </p:to>
                                    </p:set>
                                    <p:animEffect transition="in" filter="fade">
                                      <p:cBhvr>
                                        <p:cTn id="495" dur="500"/>
                                        <p:tgtEl>
                                          <p:spTgt spid="342"/>
                                        </p:tgtEl>
                                      </p:cBhvr>
                                    </p:animEffect>
                                  </p:childTnLst>
                                </p:cTn>
                              </p:par>
                              <p:par>
                                <p:cTn id="496" presetID="10" presetClass="entr" presetSubtype="0" fill="hold" grpId="0" nodeType="withEffect">
                                  <p:stCondLst>
                                    <p:cond delay="0"/>
                                  </p:stCondLst>
                                  <p:childTnLst>
                                    <p:set>
                                      <p:cBhvr>
                                        <p:cTn id="497" dur="1" fill="hold">
                                          <p:stCondLst>
                                            <p:cond delay="0"/>
                                          </p:stCondLst>
                                        </p:cTn>
                                        <p:tgtEl>
                                          <p:spTgt spid="353"/>
                                        </p:tgtEl>
                                        <p:attrNameLst>
                                          <p:attrName>style.visibility</p:attrName>
                                        </p:attrNameLst>
                                      </p:cBhvr>
                                      <p:to>
                                        <p:strVal val="visible"/>
                                      </p:to>
                                    </p:set>
                                    <p:animEffect transition="in" filter="fade">
                                      <p:cBhvr>
                                        <p:cTn id="498" dur="500"/>
                                        <p:tgtEl>
                                          <p:spTgt spid="353"/>
                                        </p:tgtEl>
                                      </p:cBhvr>
                                    </p:animEffect>
                                  </p:childTnLst>
                                </p:cTn>
                              </p:par>
                            </p:childTnLst>
                          </p:cTn>
                        </p:par>
                      </p:childTnLst>
                    </p:cTn>
                  </p:par>
                  <p:par>
                    <p:cTn id="499" fill="hold">
                      <p:stCondLst>
                        <p:cond delay="indefinite"/>
                      </p:stCondLst>
                      <p:childTnLst>
                        <p:par>
                          <p:cTn id="500" fill="hold">
                            <p:stCondLst>
                              <p:cond delay="0"/>
                            </p:stCondLst>
                            <p:childTnLst>
                              <p:par>
                                <p:cTn id="501" presetID="10" presetClass="exit" presetSubtype="0" fill="hold" grpId="1" nodeType="clickEffect">
                                  <p:stCondLst>
                                    <p:cond delay="0"/>
                                  </p:stCondLst>
                                  <p:childTnLst>
                                    <p:animEffect transition="out" filter="fade">
                                      <p:cBhvr>
                                        <p:cTn id="502" dur="500"/>
                                        <p:tgtEl>
                                          <p:spTgt spid="338"/>
                                        </p:tgtEl>
                                      </p:cBhvr>
                                    </p:animEffect>
                                    <p:set>
                                      <p:cBhvr>
                                        <p:cTn id="503" dur="1" fill="hold">
                                          <p:stCondLst>
                                            <p:cond delay="499"/>
                                          </p:stCondLst>
                                        </p:cTn>
                                        <p:tgtEl>
                                          <p:spTgt spid="338"/>
                                        </p:tgtEl>
                                        <p:attrNameLst>
                                          <p:attrName>style.visibility</p:attrName>
                                        </p:attrNameLst>
                                      </p:cBhvr>
                                      <p:to>
                                        <p:strVal val="hidden"/>
                                      </p:to>
                                    </p:set>
                                  </p:childTnLst>
                                </p:cTn>
                              </p:par>
                              <p:par>
                                <p:cTn id="504" presetID="10" presetClass="exit" presetSubtype="0" fill="hold" grpId="1" nodeType="withEffect">
                                  <p:stCondLst>
                                    <p:cond delay="0"/>
                                  </p:stCondLst>
                                  <p:childTnLst>
                                    <p:animEffect transition="out" filter="fade">
                                      <p:cBhvr>
                                        <p:cTn id="505" dur="500"/>
                                        <p:tgtEl>
                                          <p:spTgt spid="353"/>
                                        </p:tgtEl>
                                      </p:cBhvr>
                                    </p:animEffect>
                                    <p:set>
                                      <p:cBhvr>
                                        <p:cTn id="506" dur="1" fill="hold">
                                          <p:stCondLst>
                                            <p:cond delay="499"/>
                                          </p:stCondLst>
                                        </p:cTn>
                                        <p:tgtEl>
                                          <p:spTgt spid="353"/>
                                        </p:tgtEl>
                                        <p:attrNameLst>
                                          <p:attrName>style.visibility</p:attrName>
                                        </p:attrNameLst>
                                      </p:cBhvr>
                                      <p:to>
                                        <p:strVal val="hidden"/>
                                      </p:to>
                                    </p:set>
                                  </p:childTnLst>
                                </p:cTn>
                              </p:par>
                              <p:par>
                                <p:cTn id="507" presetID="10" presetClass="exit" presetSubtype="0" fill="hold" grpId="1" nodeType="withEffect">
                                  <p:stCondLst>
                                    <p:cond delay="0"/>
                                  </p:stCondLst>
                                  <p:childTnLst>
                                    <p:animEffect transition="out" filter="fade">
                                      <p:cBhvr>
                                        <p:cTn id="508" dur="500"/>
                                        <p:tgtEl>
                                          <p:spTgt spid="339"/>
                                        </p:tgtEl>
                                      </p:cBhvr>
                                    </p:animEffect>
                                    <p:set>
                                      <p:cBhvr>
                                        <p:cTn id="509" dur="1" fill="hold">
                                          <p:stCondLst>
                                            <p:cond delay="499"/>
                                          </p:stCondLst>
                                        </p:cTn>
                                        <p:tgtEl>
                                          <p:spTgt spid="339"/>
                                        </p:tgtEl>
                                        <p:attrNameLst>
                                          <p:attrName>style.visibility</p:attrName>
                                        </p:attrNameLst>
                                      </p:cBhvr>
                                      <p:to>
                                        <p:strVal val="hidden"/>
                                      </p:to>
                                    </p:set>
                                  </p:childTnLst>
                                </p:cTn>
                              </p:par>
                              <p:par>
                                <p:cTn id="510" presetID="10" presetClass="exit" presetSubtype="0" fill="hold" nodeType="withEffect">
                                  <p:stCondLst>
                                    <p:cond delay="0"/>
                                  </p:stCondLst>
                                  <p:childTnLst>
                                    <p:animEffect transition="out" filter="fade">
                                      <p:cBhvr>
                                        <p:cTn id="511" dur="500"/>
                                        <p:tgtEl>
                                          <p:spTgt spid="334"/>
                                        </p:tgtEl>
                                      </p:cBhvr>
                                    </p:animEffect>
                                    <p:set>
                                      <p:cBhvr>
                                        <p:cTn id="512" dur="1" fill="hold">
                                          <p:stCondLst>
                                            <p:cond delay="499"/>
                                          </p:stCondLst>
                                        </p:cTn>
                                        <p:tgtEl>
                                          <p:spTgt spid="334"/>
                                        </p:tgtEl>
                                        <p:attrNameLst>
                                          <p:attrName>style.visibility</p:attrName>
                                        </p:attrNameLst>
                                      </p:cBhvr>
                                      <p:to>
                                        <p:strVal val="hidden"/>
                                      </p:to>
                                    </p:set>
                                  </p:childTnLst>
                                </p:cTn>
                              </p:par>
                              <p:par>
                                <p:cTn id="513" presetID="10" presetClass="exit" presetSubtype="0" fill="hold" nodeType="withEffect">
                                  <p:stCondLst>
                                    <p:cond delay="0"/>
                                  </p:stCondLst>
                                  <p:childTnLst>
                                    <p:animEffect transition="out" filter="fade">
                                      <p:cBhvr>
                                        <p:cTn id="514" dur="500"/>
                                        <p:tgtEl>
                                          <p:spTgt spid="335"/>
                                        </p:tgtEl>
                                      </p:cBhvr>
                                    </p:animEffect>
                                    <p:set>
                                      <p:cBhvr>
                                        <p:cTn id="515" dur="1" fill="hold">
                                          <p:stCondLst>
                                            <p:cond delay="499"/>
                                          </p:stCondLst>
                                        </p:cTn>
                                        <p:tgtEl>
                                          <p:spTgt spid="335"/>
                                        </p:tgtEl>
                                        <p:attrNameLst>
                                          <p:attrName>style.visibility</p:attrName>
                                        </p:attrNameLst>
                                      </p:cBhvr>
                                      <p:to>
                                        <p:strVal val="hidden"/>
                                      </p:to>
                                    </p:set>
                                  </p:childTnLst>
                                </p:cTn>
                              </p:par>
                              <p:par>
                                <p:cTn id="516" presetID="10" presetClass="exit" presetSubtype="0" fill="hold" nodeType="withEffect">
                                  <p:stCondLst>
                                    <p:cond delay="0"/>
                                  </p:stCondLst>
                                  <p:childTnLst>
                                    <p:animEffect transition="out" filter="fade">
                                      <p:cBhvr>
                                        <p:cTn id="517" dur="500"/>
                                        <p:tgtEl>
                                          <p:spTgt spid="337"/>
                                        </p:tgtEl>
                                      </p:cBhvr>
                                    </p:animEffect>
                                    <p:set>
                                      <p:cBhvr>
                                        <p:cTn id="518" dur="1" fill="hold">
                                          <p:stCondLst>
                                            <p:cond delay="499"/>
                                          </p:stCondLst>
                                        </p:cTn>
                                        <p:tgtEl>
                                          <p:spTgt spid="337"/>
                                        </p:tgtEl>
                                        <p:attrNameLst>
                                          <p:attrName>style.visibility</p:attrName>
                                        </p:attrNameLst>
                                      </p:cBhvr>
                                      <p:to>
                                        <p:strVal val="hidden"/>
                                      </p:to>
                                    </p:set>
                                  </p:childTnLst>
                                </p:cTn>
                              </p:par>
                              <p:par>
                                <p:cTn id="519" presetID="10" presetClass="exit" presetSubtype="0" fill="hold" nodeType="withEffect">
                                  <p:stCondLst>
                                    <p:cond delay="0"/>
                                  </p:stCondLst>
                                  <p:childTnLst>
                                    <p:animEffect transition="out" filter="fade">
                                      <p:cBhvr>
                                        <p:cTn id="520" dur="500"/>
                                        <p:tgtEl>
                                          <p:spTgt spid="336"/>
                                        </p:tgtEl>
                                      </p:cBhvr>
                                    </p:animEffect>
                                    <p:set>
                                      <p:cBhvr>
                                        <p:cTn id="521" dur="1" fill="hold">
                                          <p:stCondLst>
                                            <p:cond delay="499"/>
                                          </p:stCondLst>
                                        </p:cTn>
                                        <p:tgtEl>
                                          <p:spTgt spid="336"/>
                                        </p:tgtEl>
                                        <p:attrNameLst>
                                          <p:attrName>style.visibility</p:attrName>
                                        </p:attrNameLst>
                                      </p:cBhvr>
                                      <p:to>
                                        <p:strVal val="hidden"/>
                                      </p:to>
                                    </p:set>
                                  </p:childTnLst>
                                </p:cTn>
                              </p:par>
                              <p:par>
                                <p:cTn id="522" presetID="10" presetClass="exit" presetSubtype="0" fill="hold" nodeType="withEffect">
                                  <p:stCondLst>
                                    <p:cond delay="0"/>
                                  </p:stCondLst>
                                  <p:childTnLst>
                                    <p:animEffect transition="out" filter="fade">
                                      <p:cBhvr>
                                        <p:cTn id="523" dur="500"/>
                                        <p:tgtEl>
                                          <p:spTgt spid="340"/>
                                        </p:tgtEl>
                                      </p:cBhvr>
                                    </p:animEffect>
                                    <p:set>
                                      <p:cBhvr>
                                        <p:cTn id="524" dur="1" fill="hold">
                                          <p:stCondLst>
                                            <p:cond delay="499"/>
                                          </p:stCondLst>
                                        </p:cTn>
                                        <p:tgtEl>
                                          <p:spTgt spid="340"/>
                                        </p:tgtEl>
                                        <p:attrNameLst>
                                          <p:attrName>style.visibility</p:attrName>
                                        </p:attrNameLst>
                                      </p:cBhvr>
                                      <p:to>
                                        <p:strVal val="hidden"/>
                                      </p:to>
                                    </p:set>
                                  </p:childTnLst>
                                </p:cTn>
                              </p:par>
                              <p:par>
                                <p:cTn id="525" presetID="10" presetClass="exit" presetSubtype="0" fill="hold" nodeType="withEffect">
                                  <p:stCondLst>
                                    <p:cond delay="0"/>
                                  </p:stCondLst>
                                  <p:childTnLst>
                                    <p:animEffect transition="out" filter="fade">
                                      <p:cBhvr>
                                        <p:cTn id="526" dur="500"/>
                                        <p:tgtEl>
                                          <p:spTgt spid="341"/>
                                        </p:tgtEl>
                                      </p:cBhvr>
                                    </p:animEffect>
                                    <p:set>
                                      <p:cBhvr>
                                        <p:cTn id="527" dur="1" fill="hold">
                                          <p:stCondLst>
                                            <p:cond delay="499"/>
                                          </p:stCondLst>
                                        </p:cTn>
                                        <p:tgtEl>
                                          <p:spTgt spid="341"/>
                                        </p:tgtEl>
                                        <p:attrNameLst>
                                          <p:attrName>style.visibility</p:attrName>
                                        </p:attrNameLst>
                                      </p:cBhvr>
                                      <p:to>
                                        <p:strVal val="hidden"/>
                                      </p:to>
                                    </p:set>
                                  </p:childTnLst>
                                </p:cTn>
                              </p:par>
                              <p:par>
                                <p:cTn id="528" presetID="10" presetClass="exit" presetSubtype="0" fill="hold" nodeType="withEffect">
                                  <p:stCondLst>
                                    <p:cond delay="0"/>
                                  </p:stCondLst>
                                  <p:childTnLst>
                                    <p:animEffect transition="out" filter="fade">
                                      <p:cBhvr>
                                        <p:cTn id="529" dur="500"/>
                                        <p:tgtEl>
                                          <p:spTgt spid="343"/>
                                        </p:tgtEl>
                                      </p:cBhvr>
                                    </p:animEffect>
                                    <p:set>
                                      <p:cBhvr>
                                        <p:cTn id="530" dur="1" fill="hold">
                                          <p:stCondLst>
                                            <p:cond delay="499"/>
                                          </p:stCondLst>
                                        </p:cTn>
                                        <p:tgtEl>
                                          <p:spTgt spid="343"/>
                                        </p:tgtEl>
                                        <p:attrNameLst>
                                          <p:attrName>style.visibility</p:attrName>
                                        </p:attrNameLst>
                                      </p:cBhvr>
                                      <p:to>
                                        <p:strVal val="hidden"/>
                                      </p:to>
                                    </p:set>
                                  </p:childTnLst>
                                </p:cTn>
                              </p:par>
                              <p:par>
                                <p:cTn id="531" presetID="10" presetClass="exit" presetSubtype="0" fill="hold" nodeType="withEffect">
                                  <p:stCondLst>
                                    <p:cond delay="0"/>
                                  </p:stCondLst>
                                  <p:childTnLst>
                                    <p:animEffect transition="out" filter="fade">
                                      <p:cBhvr>
                                        <p:cTn id="532" dur="500"/>
                                        <p:tgtEl>
                                          <p:spTgt spid="342"/>
                                        </p:tgtEl>
                                      </p:cBhvr>
                                    </p:animEffect>
                                    <p:set>
                                      <p:cBhvr>
                                        <p:cTn id="533" dur="1" fill="hold">
                                          <p:stCondLst>
                                            <p:cond delay="499"/>
                                          </p:stCondLst>
                                        </p:cTn>
                                        <p:tgtEl>
                                          <p:spTgt spid="342"/>
                                        </p:tgtEl>
                                        <p:attrNameLst>
                                          <p:attrName>style.visibility</p:attrName>
                                        </p:attrNameLst>
                                      </p:cBhvr>
                                      <p:to>
                                        <p:strVal val="hidden"/>
                                      </p:to>
                                    </p:set>
                                  </p:childTnLst>
                                </p:cTn>
                              </p:par>
                              <p:par>
                                <p:cTn id="534" presetID="10" presetClass="entr" presetSubtype="0" fill="hold" grpId="0" nodeType="withEffect">
                                  <p:stCondLst>
                                    <p:cond delay="0"/>
                                  </p:stCondLst>
                                  <p:childTnLst>
                                    <p:set>
                                      <p:cBhvr>
                                        <p:cTn id="535" dur="1" fill="hold">
                                          <p:stCondLst>
                                            <p:cond delay="0"/>
                                          </p:stCondLst>
                                        </p:cTn>
                                        <p:tgtEl>
                                          <p:spTgt spid="56"/>
                                        </p:tgtEl>
                                        <p:attrNameLst>
                                          <p:attrName>style.visibility</p:attrName>
                                        </p:attrNameLst>
                                      </p:cBhvr>
                                      <p:to>
                                        <p:strVal val="visible"/>
                                      </p:to>
                                    </p:set>
                                    <p:animEffect transition="in" filter="fade">
                                      <p:cBhvr>
                                        <p:cTn id="536" dur="500"/>
                                        <p:tgtEl>
                                          <p:spTgt spid="56"/>
                                        </p:tgtEl>
                                      </p:cBhvr>
                                    </p:animEffect>
                                  </p:childTnLst>
                                </p:cTn>
                              </p:par>
                            </p:childTnLst>
                          </p:cTn>
                        </p:par>
                      </p:childTnLst>
                    </p:cTn>
                  </p:par>
                  <p:par>
                    <p:cTn id="537" fill="hold">
                      <p:stCondLst>
                        <p:cond delay="indefinite"/>
                      </p:stCondLst>
                      <p:childTnLst>
                        <p:par>
                          <p:cTn id="538" fill="hold">
                            <p:stCondLst>
                              <p:cond delay="0"/>
                            </p:stCondLst>
                            <p:childTnLst>
                              <p:par>
                                <p:cTn id="539" presetID="10" presetClass="entr" presetSubtype="0" fill="hold" nodeType="clickEffect">
                                  <p:stCondLst>
                                    <p:cond delay="0"/>
                                  </p:stCondLst>
                                  <p:childTnLst>
                                    <p:set>
                                      <p:cBhvr>
                                        <p:cTn id="540" dur="1" fill="hold">
                                          <p:stCondLst>
                                            <p:cond delay="0"/>
                                          </p:stCondLst>
                                        </p:cTn>
                                        <p:tgtEl>
                                          <p:spTgt spid="347"/>
                                        </p:tgtEl>
                                        <p:attrNameLst>
                                          <p:attrName>style.visibility</p:attrName>
                                        </p:attrNameLst>
                                      </p:cBhvr>
                                      <p:to>
                                        <p:strVal val="visible"/>
                                      </p:to>
                                    </p:set>
                                    <p:animEffect transition="in" filter="fade">
                                      <p:cBhvr>
                                        <p:cTn id="541" dur="500"/>
                                        <p:tgtEl>
                                          <p:spTgt spid="347"/>
                                        </p:tgtEl>
                                      </p:cBhvr>
                                    </p:animEffect>
                                  </p:childTnLst>
                                </p:cTn>
                              </p:par>
                              <p:par>
                                <p:cTn id="542" presetID="10" presetClass="entr" presetSubtype="0" fill="hold" nodeType="withEffect">
                                  <p:stCondLst>
                                    <p:cond delay="0"/>
                                  </p:stCondLst>
                                  <p:childTnLst>
                                    <p:set>
                                      <p:cBhvr>
                                        <p:cTn id="543" dur="1" fill="hold">
                                          <p:stCondLst>
                                            <p:cond delay="0"/>
                                          </p:stCondLst>
                                        </p:cTn>
                                        <p:tgtEl>
                                          <p:spTgt spid="348"/>
                                        </p:tgtEl>
                                        <p:attrNameLst>
                                          <p:attrName>style.visibility</p:attrName>
                                        </p:attrNameLst>
                                      </p:cBhvr>
                                      <p:to>
                                        <p:strVal val="visible"/>
                                      </p:to>
                                    </p:set>
                                    <p:animEffect transition="in" filter="fade">
                                      <p:cBhvr>
                                        <p:cTn id="544" dur="500"/>
                                        <p:tgtEl>
                                          <p:spTgt spid="348"/>
                                        </p:tgtEl>
                                      </p:cBhvr>
                                    </p:animEffect>
                                  </p:childTnLst>
                                </p:cTn>
                              </p:par>
                              <p:par>
                                <p:cTn id="545" presetID="10" presetClass="entr" presetSubtype="0" fill="hold" nodeType="withEffect">
                                  <p:stCondLst>
                                    <p:cond delay="0"/>
                                  </p:stCondLst>
                                  <p:childTnLst>
                                    <p:set>
                                      <p:cBhvr>
                                        <p:cTn id="546" dur="1" fill="hold">
                                          <p:stCondLst>
                                            <p:cond delay="0"/>
                                          </p:stCondLst>
                                        </p:cTn>
                                        <p:tgtEl>
                                          <p:spTgt spid="346"/>
                                        </p:tgtEl>
                                        <p:attrNameLst>
                                          <p:attrName>style.visibility</p:attrName>
                                        </p:attrNameLst>
                                      </p:cBhvr>
                                      <p:to>
                                        <p:strVal val="visible"/>
                                      </p:to>
                                    </p:set>
                                    <p:animEffect transition="in" filter="fade">
                                      <p:cBhvr>
                                        <p:cTn id="547" dur="500"/>
                                        <p:tgtEl>
                                          <p:spTgt spid="346"/>
                                        </p:tgtEl>
                                      </p:cBhvr>
                                    </p:animEffect>
                                  </p:childTnLst>
                                </p:cTn>
                              </p:par>
                              <p:par>
                                <p:cTn id="548" presetID="10" presetClass="entr" presetSubtype="0" fill="hold" nodeType="withEffect">
                                  <p:stCondLst>
                                    <p:cond delay="0"/>
                                  </p:stCondLst>
                                  <p:childTnLst>
                                    <p:set>
                                      <p:cBhvr>
                                        <p:cTn id="549" dur="1" fill="hold">
                                          <p:stCondLst>
                                            <p:cond delay="0"/>
                                          </p:stCondLst>
                                        </p:cTn>
                                        <p:tgtEl>
                                          <p:spTgt spid="349"/>
                                        </p:tgtEl>
                                        <p:attrNameLst>
                                          <p:attrName>style.visibility</p:attrName>
                                        </p:attrNameLst>
                                      </p:cBhvr>
                                      <p:to>
                                        <p:strVal val="visible"/>
                                      </p:to>
                                    </p:set>
                                    <p:animEffect transition="in" filter="fade">
                                      <p:cBhvr>
                                        <p:cTn id="550" dur="500"/>
                                        <p:tgtEl>
                                          <p:spTgt spid="349"/>
                                        </p:tgtEl>
                                      </p:cBhvr>
                                    </p:animEffect>
                                  </p:childTnLst>
                                </p:cTn>
                              </p:par>
                              <p:par>
                                <p:cTn id="551" presetID="10" presetClass="entr" presetSubtype="0" fill="hold" grpId="0" nodeType="withEffect">
                                  <p:stCondLst>
                                    <p:cond delay="0"/>
                                  </p:stCondLst>
                                  <p:childTnLst>
                                    <p:set>
                                      <p:cBhvr>
                                        <p:cTn id="552" dur="1" fill="hold">
                                          <p:stCondLst>
                                            <p:cond delay="0"/>
                                          </p:stCondLst>
                                        </p:cTn>
                                        <p:tgtEl>
                                          <p:spTgt spid="344"/>
                                        </p:tgtEl>
                                        <p:attrNameLst>
                                          <p:attrName>style.visibility</p:attrName>
                                        </p:attrNameLst>
                                      </p:cBhvr>
                                      <p:to>
                                        <p:strVal val="visible"/>
                                      </p:to>
                                    </p:set>
                                    <p:animEffect transition="in" filter="fade">
                                      <p:cBhvr>
                                        <p:cTn id="553" dur="500"/>
                                        <p:tgtEl>
                                          <p:spTgt spid="344"/>
                                        </p:tgtEl>
                                      </p:cBhvr>
                                    </p:animEffect>
                                  </p:childTnLst>
                                </p:cTn>
                              </p:par>
                              <p:par>
                                <p:cTn id="554" presetID="10" presetClass="entr" presetSubtype="0" fill="hold" grpId="0" nodeType="withEffect">
                                  <p:stCondLst>
                                    <p:cond delay="0"/>
                                  </p:stCondLst>
                                  <p:childTnLst>
                                    <p:set>
                                      <p:cBhvr>
                                        <p:cTn id="555" dur="1" fill="hold">
                                          <p:stCondLst>
                                            <p:cond delay="0"/>
                                          </p:stCondLst>
                                        </p:cTn>
                                        <p:tgtEl>
                                          <p:spTgt spid="345"/>
                                        </p:tgtEl>
                                        <p:attrNameLst>
                                          <p:attrName>style.visibility</p:attrName>
                                        </p:attrNameLst>
                                      </p:cBhvr>
                                      <p:to>
                                        <p:strVal val="visible"/>
                                      </p:to>
                                    </p:set>
                                    <p:animEffect transition="in" filter="fade">
                                      <p:cBhvr>
                                        <p:cTn id="556" dur="500"/>
                                        <p:tgtEl>
                                          <p:spTgt spid="345"/>
                                        </p:tgtEl>
                                      </p:cBhvr>
                                    </p:animEffect>
                                  </p:childTnLst>
                                </p:cTn>
                              </p:par>
                            </p:childTnLst>
                          </p:cTn>
                        </p:par>
                      </p:childTnLst>
                    </p:cTn>
                  </p:par>
                  <p:par>
                    <p:cTn id="557" fill="hold">
                      <p:stCondLst>
                        <p:cond delay="indefinite"/>
                      </p:stCondLst>
                      <p:childTnLst>
                        <p:par>
                          <p:cTn id="558" fill="hold">
                            <p:stCondLst>
                              <p:cond delay="0"/>
                            </p:stCondLst>
                            <p:childTnLst>
                              <p:par>
                                <p:cTn id="559" presetID="10" presetClass="entr" presetSubtype="0" fill="hold" nodeType="clickEffect">
                                  <p:stCondLst>
                                    <p:cond delay="0"/>
                                  </p:stCondLst>
                                  <p:childTnLst>
                                    <p:set>
                                      <p:cBhvr>
                                        <p:cTn id="560" dur="1" fill="hold">
                                          <p:stCondLst>
                                            <p:cond delay="0"/>
                                          </p:stCondLst>
                                        </p:cTn>
                                        <p:tgtEl>
                                          <p:spTgt spid="350"/>
                                        </p:tgtEl>
                                        <p:attrNameLst>
                                          <p:attrName>style.visibility</p:attrName>
                                        </p:attrNameLst>
                                      </p:cBhvr>
                                      <p:to>
                                        <p:strVal val="visible"/>
                                      </p:to>
                                    </p:set>
                                    <p:animEffect transition="in" filter="fade">
                                      <p:cBhvr>
                                        <p:cTn id="561" dur="500"/>
                                        <p:tgtEl>
                                          <p:spTgt spid="350"/>
                                        </p:tgtEl>
                                      </p:cBhvr>
                                    </p:animEffect>
                                  </p:childTnLst>
                                </p:cTn>
                              </p:par>
                              <p:par>
                                <p:cTn id="562" presetID="10" presetClass="entr" presetSubtype="0" fill="hold" nodeType="withEffect">
                                  <p:stCondLst>
                                    <p:cond delay="0"/>
                                  </p:stCondLst>
                                  <p:childTnLst>
                                    <p:set>
                                      <p:cBhvr>
                                        <p:cTn id="563" dur="1" fill="hold">
                                          <p:stCondLst>
                                            <p:cond delay="0"/>
                                          </p:stCondLst>
                                        </p:cTn>
                                        <p:tgtEl>
                                          <p:spTgt spid="351"/>
                                        </p:tgtEl>
                                        <p:attrNameLst>
                                          <p:attrName>style.visibility</p:attrName>
                                        </p:attrNameLst>
                                      </p:cBhvr>
                                      <p:to>
                                        <p:strVal val="visible"/>
                                      </p:to>
                                    </p:set>
                                    <p:animEffect transition="in" filter="fade">
                                      <p:cBhvr>
                                        <p:cTn id="564" dur="500"/>
                                        <p:tgtEl>
                                          <p:spTgt spid="351"/>
                                        </p:tgtEl>
                                      </p:cBhvr>
                                    </p:animEffect>
                                  </p:childTnLst>
                                </p:cTn>
                              </p:par>
                              <p:par>
                                <p:cTn id="565" presetID="10" presetClass="entr" presetSubtype="0" fill="hold" grpId="0" nodeType="withEffect">
                                  <p:stCondLst>
                                    <p:cond delay="0"/>
                                  </p:stCondLst>
                                  <p:childTnLst>
                                    <p:set>
                                      <p:cBhvr>
                                        <p:cTn id="566" dur="1" fill="hold">
                                          <p:stCondLst>
                                            <p:cond delay="0"/>
                                          </p:stCondLst>
                                        </p:cTn>
                                        <p:tgtEl>
                                          <p:spTgt spid="352"/>
                                        </p:tgtEl>
                                        <p:attrNameLst>
                                          <p:attrName>style.visibility</p:attrName>
                                        </p:attrNameLst>
                                      </p:cBhvr>
                                      <p:to>
                                        <p:strVal val="visible"/>
                                      </p:to>
                                    </p:set>
                                    <p:animEffect transition="in" filter="fade">
                                      <p:cBhvr>
                                        <p:cTn id="567" dur="500"/>
                                        <p:tgtEl>
                                          <p:spTgt spid="352"/>
                                        </p:tgtEl>
                                      </p:cBhvr>
                                    </p:animEffect>
                                  </p:childTnLst>
                                </p:cTn>
                              </p:par>
                            </p:childTnLst>
                          </p:cTn>
                        </p:par>
                      </p:childTnLst>
                    </p:cTn>
                  </p:par>
                  <p:par>
                    <p:cTn id="568" fill="hold">
                      <p:stCondLst>
                        <p:cond delay="indefinite"/>
                      </p:stCondLst>
                      <p:childTnLst>
                        <p:par>
                          <p:cTn id="569" fill="hold">
                            <p:stCondLst>
                              <p:cond delay="0"/>
                            </p:stCondLst>
                            <p:childTnLst>
                              <p:par>
                                <p:cTn id="570" presetID="10" presetClass="exit" presetSubtype="0" fill="hold" nodeType="clickEffect">
                                  <p:stCondLst>
                                    <p:cond delay="0"/>
                                  </p:stCondLst>
                                  <p:childTnLst>
                                    <p:animEffect transition="out" filter="fade">
                                      <p:cBhvr>
                                        <p:cTn id="571" dur="500"/>
                                        <p:tgtEl>
                                          <p:spTgt spid="347"/>
                                        </p:tgtEl>
                                      </p:cBhvr>
                                    </p:animEffect>
                                    <p:set>
                                      <p:cBhvr>
                                        <p:cTn id="572" dur="1" fill="hold">
                                          <p:stCondLst>
                                            <p:cond delay="499"/>
                                          </p:stCondLst>
                                        </p:cTn>
                                        <p:tgtEl>
                                          <p:spTgt spid="347"/>
                                        </p:tgtEl>
                                        <p:attrNameLst>
                                          <p:attrName>style.visibility</p:attrName>
                                        </p:attrNameLst>
                                      </p:cBhvr>
                                      <p:to>
                                        <p:strVal val="hidden"/>
                                      </p:to>
                                    </p:set>
                                  </p:childTnLst>
                                </p:cTn>
                              </p:par>
                              <p:par>
                                <p:cTn id="573" presetID="10" presetClass="exit" presetSubtype="0" fill="hold" grpId="1" nodeType="withEffect">
                                  <p:stCondLst>
                                    <p:cond delay="0"/>
                                  </p:stCondLst>
                                  <p:childTnLst>
                                    <p:animEffect transition="out" filter="fade">
                                      <p:cBhvr>
                                        <p:cTn id="574" dur="500"/>
                                        <p:tgtEl>
                                          <p:spTgt spid="352"/>
                                        </p:tgtEl>
                                      </p:cBhvr>
                                    </p:animEffect>
                                    <p:set>
                                      <p:cBhvr>
                                        <p:cTn id="575" dur="1" fill="hold">
                                          <p:stCondLst>
                                            <p:cond delay="499"/>
                                          </p:stCondLst>
                                        </p:cTn>
                                        <p:tgtEl>
                                          <p:spTgt spid="352"/>
                                        </p:tgtEl>
                                        <p:attrNameLst>
                                          <p:attrName>style.visibility</p:attrName>
                                        </p:attrNameLst>
                                      </p:cBhvr>
                                      <p:to>
                                        <p:strVal val="hidden"/>
                                      </p:to>
                                    </p:set>
                                  </p:childTnLst>
                                </p:cTn>
                              </p:par>
                              <p:par>
                                <p:cTn id="576" presetID="10" presetClass="exit" presetSubtype="0" fill="hold" nodeType="withEffect">
                                  <p:stCondLst>
                                    <p:cond delay="0"/>
                                  </p:stCondLst>
                                  <p:childTnLst>
                                    <p:animEffect transition="out" filter="fade">
                                      <p:cBhvr>
                                        <p:cTn id="577" dur="500"/>
                                        <p:tgtEl>
                                          <p:spTgt spid="348"/>
                                        </p:tgtEl>
                                      </p:cBhvr>
                                    </p:animEffect>
                                    <p:set>
                                      <p:cBhvr>
                                        <p:cTn id="578" dur="1" fill="hold">
                                          <p:stCondLst>
                                            <p:cond delay="499"/>
                                          </p:stCondLst>
                                        </p:cTn>
                                        <p:tgtEl>
                                          <p:spTgt spid="348"/>
                                        </p:tgtEl>
                                        <p:attrNameLst>
                                          <p:attrName>style.visibility</p:attrName>
                                        </p:attrNameLst>
                                      </p:cBhvr>
                                      <p:to>
                                        <p:strVal val="hidden"/>
                                      </p:to>
                                    </p:set>
                                  </p:childTnLst>
                                </p:cTn>
                              </p:par>
                              <p:par>
                                <p:cTn id="579" presetID="10" presetClass="exit" presetSubtype="0" fill="hold" nodeType="withEffect">
                                  <p:stCondLst>
                                    <p:cond delay="0"/>
                                  </p:stCondLst>
                                  <p:childTnLst>
                                    <p:animEffect transition="out" filter="fade">
                                      <p:cBhvr>
                                        <p:cTn id="580" dur="500"/>
                                        <p:tgtEl>
                                          <p:spTgt spid="346"/>
                                        </p:tgtEl>
                                      </p:cBhvr>
                                    </p:animEffect>
                                    <p:set>
                                      <p:cBhvr>
                                        <p:cTn id="581" dur="1" fill="hold">
                                          <p:stCondLst>
                                            <p:cond delay="499"/>
                                          </p:stCondLst>
                                        </p:cTn>
                                        <p:tgtEl>
                                          <p:spTgt spid="346"/>
                                        </p:tgtEl>
                                        <p:attrNameLst>
                                          <p:attrName>style.visibility</p:attrName>
                                        </p:attrNameLst>
                                      </p:cBhvr>
                                      <p:to>
                                        <p:strVal val="hidden"/>
                                      </p:to>
                                    </p:set>
                                  </p:childTnLst>
                                </p:cTn>
                              </p:par>
                              <p:par>
                                <p:cTn id="582" presetID="10" presetClass="exit" presetSubtype="0" fill="hold" nodeType="withEffect">
                                  <p:stCondLst>
                                    <p:cond delay="0"/>
                                  </p:stCondLst>
                                  <p:childTnLst>
                                    <p:animEffect transition="out" filter="fade">
                                      <p:cBhvr>
                                        <p:cTn id="583" dur="500"/>
                                        <p:tgtEl>
                                          <p:spTgt spid="349"/>
                                        </p:tgtEl>
                                      </p:cBhvr>
                                    </p:animEffect>
                                    <p:set>
                                      <p:cBhvr>
                                        <p:cTn id="584" dur="1" fill="hold">
                                          <p:stCondLst>
                                            <p:cond delay="499"/>
                                          </p:stCondLst>
                                        </p:cTn>
                                        <p:tgtEl>
                                          <p:spTgt spid="349"/>
                                        </p:tgtEl>
                                        <p:attrNameLst>
                                          <p:attrName>style.visibility</p:attrName>
                                        </p:attrNameLst>
                                      </p:cBhvr>
                                      <p:to>
                                        <p:strVal val="hidden"/>
                                      </p:to>
                                    </p:set>
                                  </p:childTnLst>
                                </p:cTn>
                              </p:par>
                              <p:par>
                                <p:cTn id="585" presetID="10" presetClass="exit" presetSubtype="0" fill="hold" grpId="1" nodeType="withEffect">
                                  <p:stCondLst>
                                    <p:cond delay="0"/>
                                  </p:stCondLst>
                                  <p:childTnLst>
                                    <p:animEffect transition="out" filter="fade">
                                      <p:cBhvr>
                                        <p:cTn id="586" dur="500"/>
                                        <p:tgtEl>
                                          <p:spTgt spid="344"/>
                                        </p:tgtEl>
                                      </p:cBhvr>
                                    </p:animEffect>
                                    <p:set>
                                      <p:cBhvr>
                                        <p:cTn id="587" dur="1" fill="hold">
                                          <p:stCondLst>
                                            <p:cond delay="499"/>
                                          </p:stCondLst>
                                        </p:cTn>
                                        <p:tgtEl>
                                          <p:spTgt spid="344"/>
                                        </p:tgtEl>
                                        <p:attrNameLst>
                                          <p:attrName>style.visibility</p:attrName>
                                        </p:attrNameLst>
                                      </p:cBhvr>
                                      <p:to>
                                        <p:strVal val="hidden"/>
                                      </p:to>
                                    </p:set>
                                  </p:childTnLst>
                                </p:cTn>
                              </p:par>
                              <p:par>
                                <p:cTn id="588" presetID="10" presetClass="exit" presetSubtype="0" fill="hold" grpId="1" nodeType="withEffect">
                                  <p:stCondLst>
                                    <p:cond delay="0"/>
                                  </p:stCondLst>
                                  <p:childTnLst>
                                    <p:animEffect transition="out" filter="fade">
                                      <p:cBhvr>
                                        <p:cTn id="589" dur="500"/>
                                        <p:tgtEl>
                                          <p:spTgt spid="345"/>
                                        </p:tgtEl>
                                      </p:cBhvr>
                                    </p:animEffect>
                                    <p:set>
                                      <p:cBhvr>
                                        <p:cTn id="590" dur="1" fill="hold">
                                          <p:stCondLst>
                                            <p:cond delay="499"/>
                                          </p:stCondLst>
                                        </p:cTn>
                                        <p:tgtEl>
                                          <p:spTgt spid="345"/>
                                        </p:tgtEl>
                                        <p:attrNameLst>
                                          <p:attrName>style.visibility</p:attrName>
                                        </p:attrNameLst>
                                      </p:cBhvr>
                                      <p:to>
                                        <p:strVal val="hidden"/>
                                      </p:to>
                                    </p:set>
                                  </p:childTnLst>
                                </p:cTn>
                              </p:par>
                              <p:par>
                                <p:cTn id="591" presetID="10" presetClass="exit" presetSubtype="0" fill="hold" nodeType="withEffect">
                                  <p:stCondLst>
                                    <p:cond delay="0"/>
                                  </p:stCondLst>
                                  <p:childTnLst>
                                    <p:animEffect transition="out" filter="fade">
                                      <p:cBhvr>
                                        <p:cTn id="592" dur="500"/>
                                        <p:tgtEl>
                                          <p:spTgt spid="350"/>
                                        </p:tgtEl>
                                      </p:cBhvr>
                                    </p:animEffect>
                                    <p:set>
                                      <p:cBhvr>
                                        <p:cTn id="593" dur="1" fill="hold">
                                          <p:stCondLst>
                                            <p:cond delay="499"/>
                                          </p:stCondLst>
                                        </p:cTn>
                                        <p:tgtEl>
                                          <p:spTgt spid="350"/>
                                        </p:tgtEl>
                                        <p:attrNameLst>
                                          <p:attrName>style.visibility</p:attrName>
                                        </p:attrNameLst>
                                      </p:cBhvr>
                                      <p:to>
                                        <p:strVal val="hidden"/>
                                      </p:to>
                                    </p:set>
                                  </p:childTnLst>
                                </p:cTn>
                              </p:par>
                              <p:par>
                                <p:cTn id="594" presetID="10" presetClass="exit" presetSubtype="0" fill="hold" nodeType="withEffect">
                                  <p:stCondLst>
                                    <p:cond delay="0"/>
                                  </p:stCondLst>
                                  <p:childTnLst>
                                    <p:animEffect transition="out" filter="fade">
                                      <p:cBhvr>
                                        <p:cTn id="595" dur="500"/>
                                        <p:tgtEl>
                                          <p:spTgt spid="351"/>
                                        </p:tgtEl>
                                      </p:cBhvr>
                                    </p:animEffect>
                                    <p:set>
                                      <p:cBhvr>
                                        <p:cTn id="596" dur="1" fill="hold">
                                          <p:stCondLst>
                                            <p:cond delay="499"/>
                                          </p:stCondLst>
                                        </p:cTn>
                                        <p:tgtEl>
                                          <p:spTgt spid="351"/>
                                        </p:tgtEl>
                                        <p:attrNameLst>
                                          <p:attrName>style.visibility</p:attrName>
                                        </p:attrNameLst>
                                      </p:cBhvr>
                                      <p:to>
                                        <p:strVal val="hidden"/>
                                      </p:to>
                                    </p:set>
                                  </p:childTnLst>
                                </p:cTn>
                              </p:par>
                            </p:childTnLst>
                          </p:cTn>
                        </p:par>
                      </p:childTnLst>
                    </p:cTn>
                  </p:par>
                  <p:par>
                    <p:cTn id="597" fill="hold">
                      <p:stCondLst>
                        <p:cond delay="indefinite"/>
                      </p:stCondLst>
                      <p:childTnLst>
                        <p:par>
                          <p:cTn id="598" fill="hold">
                            <p:stCondLst>
                              <p:cond delay="0"/>
                            </p:stCondLst>
                            <p:childTnLst>
                              <p:par>
                                <p:cTn id="599" presetID="10" presetClass="entr" presetSubtype="0" fill="hold" grpId="0" nodeType="clickEffect">
                                  <p:stCondLst>
                                    <p:cond delay="0"/>
                                  </p:stCondLst>
                                  <p:childTnLst>
                                    <p:set>
                                      <p:cBhvr>
                                        <p:cTn id="600" dur="1" fill="hold">
                                          <p:stCondLst>
                                            <p:cond delay="0"/>
                                          </p:stCondLst>
                                        </p:cTn>
                                        <p:tgtEl>
                                          <p:spTgt spid="323"/>
                                        </p:tgtEl>
                                        <p:attrNameLst>
                                          <p:attrName>style.visibility</p:attrName>
                                        </p:attrNameLst>
                                      </p:cBhvr>
                                      <p:to>
                                        <p:strVal val="visible"/>
                                      </p:to>
                                    </p:set>
                                    <p:animEffect transition="in" filter="fade">
                                      <p:cBhvr>
                                        <p:cTn id="601" dur="500"/>
                                        <p:tgtEl>
                                          <p:spTgt spid="323"/>
                                        </p:tgtEl>
                                      </p:cBhvr>
                                    </p:animEffect>
                                  </p:childTnLst>
                                </p:cTn>
                              </p:par>
                              <p:par>
                                <p:cTn id="602" presetID="10" presetClass="entr" presetSubtype="0" fill="hold" nodeType="withEffect">
                                  <p:stCondLst>
                                    <p:cond delay="0"/>
                                  </p:stCondLst>
                                  <p:childTnLst>
                                    <p:set>
                                      <p:cBhvr>
                                        <p:cTn id="603" dur="1" fill="hold">
                                          <p:stCondLst>
                                            <p:cond delay="0"/>
                                          </p:stCondLst>
                                        </p:cTn>
                                        <p:tgtEl>
                                          <p:spTgt spid="303">
                                            <p:txEl>
                                              <p:pRg st="14" end="14"/>
                                            </p:txEl>
                                          </p:spTgt>
                                        </p:tgtEl>
                                        <p:attrNameLst>
                                          <p:attrName>style.visibility</p:attrName>
                                        </p:attrNameLst>
                                      </p:cBhvr>
                                      <p:to>
                                        <p:strVal val="visible"/>
                                      </p:to>
                                    </p:set>
                                    <p:animEffect transition="in" filter="fade">
                                      <p:cBhvr>
                                        <p:cTn id="604" dur="500"/>
                                        <p:tgtEl>
                                          <p:spTgt spid="303">
                                            <p:txEl>
                                              <p:pRg st="14" end="14"/>
                                            </p:txEl>
                                          </p:spTgt>
                                        </p:tgtEl>
                                      </p:cBhvr>
                                    </p:animEffect>
                                  </p:childTnLst>
                                </p:cTn>
                              </p:par>
                              <p:par>
                                <p:cTn id="605" presetID="10" presetClass="entr" presetSubtype="0" fill="hold" nodeType="withEffect">
                                  <p:stCondLst>
                                    <p:cond delay="0"/>
                                  </p:stCondLst>
                                  <p:childTnLst>
                                    <p:set>
                                      <p:cBhvr>
                                        <p:cTn id="606" dur="1" fill="hold">
                                          <p:stCondLst>
                                            <p:cond delay="0"/>
                                          </p:stCondLst>
                                        </p:cTn>
                                        <p:tgtEl>
                                          <p:spTgt spid="303">
                                            <p:txEl>
                                              <p:pRg st="17" end="17"/>
                                            </p:txEl>
                                          </p:spTgt>
                                        </p:tgtEl>
                                        <p:attrNameLst>
                                          <p:attrName>style.visibility</p:attrName>
                                        </p:attrNameLst>
                                      </p:cBhvr>
                                      <p:to>
                                        <p:strVal val="visible"/>
                                      </p:to>
                                    </p:set>
                                    <p:animEffect transition="in" filter="fade">
                                      <p:cBhvr>
                                        <p:cTn id="607" dur="500"/>
                                        <p:tgtEl>
                                          <p:spTgt spid="303">
                                            <p:txEl>
                                              <p:pRg st="17" end="17"/>
                                            </p:txEl>
                                          </p:spTgt>
                                        </p:tgtEl>
                                      </p:cBhvr>
                                    </p:animEffect>
                                  </p:childTnLst>
                                </p:cTn>
                              </p:par>
                            </p:childTnLst>
                          </p:cTn>
                        </p:par>
                      </p:childTnLst>
                    </p:cTn>
                  </p:par>
                  <p:par>
                    <p:cTn id="608" fill="hold">
                      <p:stCondLst>
                        <p:cond delay="indefinite"/>
                      </p:stCondLst>
                      <p:childTnLst>
                        <p:par>
                          <p:cTn id="609" fill="hold">
                            <p:stCondLst>
                              <p:cond delay="0"/>
                            </p:stCondLst>
                            <p:childTnLst>
                              <p:par>
                                <p:cTn id="610" presetID="10" presetClass="entr" presetSubtype="0" fill="hold" nodeType="clickEffect">
                                  <p:stCondLst>
                                    <p:cond delay="0"/>
                                  </p:stCondLst>
                                  <p:childTnLst>
                                    <p:set>
                                      <p:cBhvr>
                                        <p:cTn id="611" dur="1" fill="hold">
                                          <p:stCondLst>
                                            <p:cond delay="0"/>
                                          </p:stCondLst>
                                        </p:cTn>
                                        <p:tgtEl>
                                          <p:spTgt spid="303">
                                            <p:txEl>
                                              <p:pRg st="19" end="19"/>
                                            </p:txEl>
                                          </p:spTgt>
                                        </p:tgtEl>
                                        <p:attrNameLst>
                                          <p:attrName>style.visibility</p:attrName>
                                        </p:attrNameLst>
                                      </p:cBhvr>
                                      <p:to>
                                        <p:strVal val="visible"/>
                                      </p:to>
                                    </p:set>
                                    <p:animEffect transition="in" filter="fade">
                                      <p:cBhvr>
                                        <p:cTn id="612" dur="500"/>
                                        <p:tgtEl>
                                          <p:spTgt spid="303">
                                            <p:txEl>
                                              <p:pRg st="19" end="19"/>
                                            </p:txEl>
                                          </p:spTgt>
                                        </p:tgtEl>
                                      </p:cBhvr>
                                    </p:animEffect>
                                  </p:childTnLst>
                                </p:cTn>
                              </p:par>
                              <p:par>
                                <p:cTn id="613" presetID="10" presetClass="entr" presetSubtype="0" fill="hold" grpId="0" nodeType="withEffect">
                                  <p:stCondLst>
                                    <p:cond delay="0"/>
                                  </p:stCondLst>
                                  <p:childTnLst>
                                    <p:set>
                                      <p:cBhvr>
                                        <p:cTn id="614" dur="1" fill="hold">
                                          <p:stCondLst>
                                            <p:cond delay="0"/>
                                          </p:stCondLst>
                                        </p:cTn>
                                        <p:tgtEl>
                                          <p:spTgt spid="324"/>
                                        </p:tgtEl>
                                        <p:attrNameLst>
                                          <p:attrName>style.visibility</p:attrName>
                                        </p:attrNameLst>
                                      </p:cBhvr>
                                      <p:to>
                                        <p:strVal val="visible"/>
                                      </p:to>
                                    </p:set>
                                    <p:animEffect transition="in" filter="fade">
                                      <p:cBhvr>
                                        <p:cTn id="615"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70" grpId="0" animBg="1"/>
      <p:bldP spid="177" grpId="0" animBg="1"/>
      <p:bldP spid="178" grpId="0" animBg="1"/>
      <p:bldP spid="179" grpId="0" animBg="1"/>
      <p:bldP spid="181" grpId="0" animBg="1"/>
      <p:bldP spid="183" grpId="0" animBg="1"/>
      <p:bldP spid="185" grpId="0" animBg="1"/>
      <p:bldP spid="187" grpId="0" animBg="1"/>
      <p:bldP spid="196" grpId="0" animBg="1"/>
      <p:bldP spid="201" grpId="0" animBg="1"/>
      <p:bldP spid="202" grpId="0" animBg="1"/>
      <p:bldP spid="205" grpId="0" animBg="1"/>
      <p:bldP spid="207" grpId="0" animBg="1"/>
      <p:bldP spid="210" grpId="0"/>
      <p:bldP spid="211" grpId="0"/>
      <p:bldP spid="212" grpId="0"/>
      <p:bldP spid="213" grpId="0"/>
      <p:bldP spid="215" grpId="0"/>
      <p:bldP spid="217" grpId="0"/>
      <p:bldP spid="220" grpId="0"/>
      <p:bldP spid="227" grpId="0"/>
      <p:bldP spid="228" grpId="0"/>
      <p:bldP spid="229" grpId="0"/>
      <p:bldP spid="229" grpId="1"/>
      <p:bldP spid="230" grpId="0"/>
      <p:bldP spid="231" grpId="0"/>
      <p:bldP spid="232" grpId="0"/>
      <p:bldP spid="233" grpId="0"/>
      <p:bldP spid="234" grpId="0"/>
      <p:bldP spid="238" grpId="0"/>
      <p:bldP spid="239" grpId="0" animBg="1"/>
      <p:bldP spid="243" grpId="0" animBg="1"/>
      <p:bldP spid="244" grpId="0" animBg="1"/>
      <p:bldP spid="245" grpId="0" animBg="1"/>
      <p:bldP spid="246" grpId="0" animBg="1"/>
      <p:bldP spid="248" grpId="0" animBg="1"/>
      <p:bldP spid="254" grpId="0" animBg="1"/>
      <p:bldP spid="256" grpId="0" animBg="1"/>
      <p:bldP spid="257" grpId="0" animBg="1"/>
      <p:bldP spid="259" grpId="0" animBg="1"/>
      <p:bldP spid="270" grpId="0" animBg="1"/>
      <p:bldP spid="271" grpId="0" animBg="1"/>
      <p:bldP spid="274" grpId="0" animBg="1"/>
      <p:bldP spid="282" grpId="0" animBg="1"/>
      <p:bldP spid="285" grpId="0"/>
      <p:bldP spid="286" grpId="0"/>
      <p:bldP spid="287" grpId="0"/>
      <p:bldP spid="288" grpId="0"/>
      <p:bldP spid="289" grpId="0"/>
      <p:bldP spid="292" grpId="0"/>
      <p:bldP spid="293" grpId="0"/>
      <p:bldP spid="294" grpId="0"/>
      <p:bldP spid="295" grpId="0"/>
      <p:bldP spid="296" grpId="0"/>
      <p:bldP spid="297" grpId="0"/>
      <p:bldP spid="298" grpId="0"/>
      <p:bldP spid="299" grpId="0"/>
      <p:bldP spid="300" grpId="0"/>
      <p:bldP spid="301" grpId="0"/>
      <p:bldP spid="302" grpId="0"/>
      <p:bldP spid="310" grpId="0" animBg="1"/>
      <p:bldP spid="310" grpId="1" animBg="1"/>
      <p:bldP spid="311" grpId="0" animBg="1"/>
      <p:bldP spid="311" grpId="1" animBg="1"/>
      <p:bldP spid="318" grpId="0"/>
      <p:bldP spid="319" grpId="0"/>
      <p:bldP spid="320" grpId="0"/>
      <p:bldP spid="323" grpId="0"/>
      <p:bldP spid="324" grpId="0"/>
      <p:bldP spid="325" grpId="0" animBg="1"/>
      <p:bldP spid="325" grpId="1" animBg="1"/>
      <p:bldP spid="326" grpId="0" animBg="1"/>
      <p:bldP spid="326" grpId="1" animBg="1"/>
      <p:bldP spid="338" grpId="0" animBg="1"/>
      <p:bldP spid="338" grpId="1" animBg="1"/>
      <p:bldP spid="339" grpId="0" animBg="1"/>
      <p:bldP spid="339" grpId="1" animBg="1"/>
      <p:bldP spid="344" grpId="0" animBg="1"/>
      <p:bldP spid="344" grpId="1" animBg="1"/>
      <p:bldP spid="345" grpId="0" animBg="1"/>
      <p:bldP spid="345" grpId="1" animBg="1"/>
      <p:bldP spid="352" grpId="0" animBg="1"/>
      <p:bldP spid="352" grpId="1" animBg="1"/>
      <p:bldP spid="353" grpId="0" animBg="1"/>
      <p:bldP spid="353" grpId="1" animBg="1"/>
      <p:bldP spid="354" grpId="0" animBg="1"/>
      <p:bldP spid="354" grpId="1" animBg="1"/>
      <p:bldP spid="355" grpId="0" animBg="1"/>
      <p:bldP spid="355" grpId="1" animBg="1"/>
      <p:bldP spid="51" grpId="0"/>
      <p:bldP spid="52" grpId="0"/>
      <p:bldP spid="53" grpId="0"/>
      <p:bldP spid="54" grpId="0"/>
      <p:bldP spid="55"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596096" y="966487"/>
          <a:ext cx="5526912" cy="37444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nvPr>
        </p:nvGraphicFramePr>
        <p:xfrm>
          <a:off x="5914663" y="925975"/>
          <a:ext cx="5955174" cy="3744410"/>
        </p:xfrm>
        <a:graphic>
          <a:graphicData uri="http://schemas.openxmlformats.org/drawingml/2006/chart">
            <c:chart xmlns:c="http://schemas.openxmlformats.org/drawingml/2006/chart" xmlns:r="http://schemas.openxmlformats.org/officeDocument/2006/relationships" r:id="rId4"/>
          </a:graphicData>
        </a:graphic>
      </p:graphicFrame>
      <p:sp>
        <p:nvSpPr>
          <p:cNvPr id="7" name="标题 1"/>
          <p:cNvSpPr txBox="1">
            <a:spLocks/>
          </p:cNvSpPr>
          <p:nvPr/>
        </p:nvSpPr>
        <p:spPr>
          <a:xfrm>
            <a:off x="1444792" y="85838"/>
            <a:ext cx="9367369" cy="58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t>Replay attack resilience</a:t>
            </a:r>
          </a:p>
        </p:txBody>
      </p:sp>
      <p:sp>
        <p:nvSpPr>
          <p:cNvPr id="2" name="TextBox 1"/>
          <p:cNvSpPr txBox="1"/>
          <p:nvPr/>
        </p:nvSpPr>
        <p:spPr>
          <a:xfrm>
            <a:off x="670849" y="4581226"/>
            <a:ext cx="10499489" cy="2677656"/>
          </a:xfrm>
          <a:prstGeom prst="rect">
            <a:avLst/>
          </a:prstGeom>
          <a:noFill/>
        </p:spPr>
        <p:txBody>
          <a:bodyPr wrap="square" rtlCol="0">
            <a:spAutoFit/>
          </a:bodyPr>
          <a:lstStyle/>
          <a:p>
            <a:pPr marL="342900" indent="-342900">
              <a:buFont typeface="Arial" panose="020B0604020202020204" pitchFamily="34" charset="0"/>
              <a:buChar char="•"/>
            </a:pPr>
            <a:r>
              <a:rPr lang="en-US" sz="2400"/>
              <a:t>Higher entropy means higher randomness and higher uncertainty for the attacker in inferring the true location of the user.</a:t>
            </a:r>
          </a:p>
          <a:p>
            <a:pPr marL="342900" indent="-342900">
              <a:buFont typeface="Arial" panose="020B0604020202020204" pitchFamily="34" charset="0"/>
              <a:buChar char="•"/>
            </a:pPr>
            <a:r>
              <a:rPr lang="en-US" sz="2400"/>
              <a:t>RS keeps the highest entropy for the whole range.</a:t>
            </a:r>
          </a:p>
          <a:p>
            <a:pPr marL="342900" indent="-342900">
              <a:buFont typeface="Arial" panose="020B0604020202020204" pitchFamily="34" charset="0"/>
              <a:buChar char="•"/>
            </a:pPr>
            <a:r>
              <a:rPr lang="en-US" sz="2400"/>
              <a:t>Both RGE and RPLE provide even higher entropy.</a:t>
            </a:r>
          </a:p>
          <a:p>
            <a:pPr marL="342900" indent="-342900">
              <a:buFont typeface="Arial" panose="020B0604020202020204" pitchFamily="34" charset="0"/>
              <a:buChar char="•"/>
            </a:pPr>
            <a:r>
              <a:rPr lang="en-US" sz="2400"/>
              <a:t>The entropy for all the algorithms is nearly constant suggesting that larger spatial tolerance does not have impact on the attacker's uncertainty.</a:t>
            </a:r>
          </a:p>
          <a:p>
            <a:endParaRPr lang="en-US" sz="2400"/>
          </a:p>
        </p:txBody>
      </p:sp>
    </p:spTree>
    <p:extLst>
      <p:ext uri="{BB962C8B-B14F-4D97-AF65-F5344CB8AC3E}">
        <p14:creationId xmlns:p14="http://schemas.microsoft.com/office/powerpoint/2010/main" val="1449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fade">
                                      <p:cBhvr>
                                        <p:cTn id="3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4792" y="85838"/>
            <a:ext cx="9367369" cy="587375"/>
          </a:xfrm>
        </p:spPr>
        <p:txBody>
          <a:bodyPr>
            <a:normAutofit fontScale="90000"/>
          </a:bodyPr>
          <a:lstStyle/>
          <a:p>
            <a:r>
              <a:rPr lang="en-US" altLang="zh-CN"/>
              <a:t>Network distance attack</a:t>
            </a:r>
            <a:endParaRPr lang="zh-CN" altLang="en-US" dirty="0"/>
          </a:p>
        </p:txBody>
      </p:sp>
      <p:sp>
        <p:nvSpPr>
          <p:cNvPr id="3" name="Oval 2"/>
          <p:cNvSpPr/>
          <p:nvPr/>
        </p:nvSpPr>
        <p:spPr>
          <a:xfrm>
            <a:off x="4072196" y="313624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4" name="Straight Connector 3"/>
          <p:cNvCxnSpPr>
            <a:stCxn id="7" idx="4"/>
            <a:endCxn id="3" idx="0"/>
          </p:cNvCxnSpPr>
          <p:nvPr/>
        </p:nvCxnSpPr>
        <p:spPr>
          <a:xfrm>
            <a:off x="4189234" y="2584730"/>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5" name="Straight Connector 4"/>
          <p:cNvCxnSpPr>
            <a:stCxn id="3" idx="6"/>
            <a:endCxn id="8" idx="2"/>
          </p:cNvCxnSpPr>
          <p:nvPr/>
        </p:nvCxnSpPr>
        <p:spPr>
          <a:xfrm flipV="1">
            <a:off x="4306272" y="3263698"/>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 name="Straight Connector 5"/>
          <p:cNvCxnSpPr>
            <a:stCxn id="9" idx="7"/>
            <a:endCxn id="3" idx="3"/>
          </p:cNvCxnSpPr>
          <p:nvPr/>
        </p:nvCxnSpPr>
        <p:spPr>
          <a:xfrm flipV="1">
            <a:off x="3963216" y="3353823"/>
            <a:ext cx="143260" cy="219290"/>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7" name="Oval 6"/>
          <p:cNvSpPr/>
          <p:nvPr/>
        </p:nvSpPr>
        <p:spPr>
          <a:xfrm>
            <a:off x="4072196" y="232981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8" name="Oval 7"/>
          <p:cNvSpPr/>
          <p:nvPr/>
        </p:nvSpPr>
        <p:spPr>
          <a:xfrm>
            <a:off x="5366929" y="313624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 name="Oval 8"/>
          <p:cNvSpPr/>
          <p:nvPr/>
        </p:nvSpPr>
        <p:spPr>
          <a:xfrm>
            <a:off x="3763420" y="353578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 name="Oval 9"/>
          <p:cNvSpPr/>
          <p:nvPr/>
        </p:nvSpPr>
        <p:spPr>
          <a:xfrm>
            <a:off x="2690956" y="232981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1" name="Straight Connector 10"/>
          <p:cNvCxnSpPr>
            <a:stCxn id="10" idx="6"/>
            <a:endCxn id="7" idx="2"/>
          </p:cNvCxnSpPr>
          <p:nvPr/>
        </p:nvCxnSpPr>
        <p:spPr>
          <a:xfrm>
            <a:off x="2925032" y="2457274"/>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2" name="Oval 11"/>
          <p:cNvSpPr/>
          <p:nvPr/>
        </p:nvSpPr>
        <p:spPr>
          <a:xfrm>
            <a:off x="3767331" y="408729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3" name="Straight Connector 12"/>
          <p:cNvCxnSpPr>
            <a:stCxn id="9" idx="4"/>
            <a:endCxn id="12" idx="0"/>
          </p:cNvCxnSpPr>
          <p:nvPr/>
        </p:nvCxnSpPr>
        <p:spPr>
          <a:xfrm>
            <a:off x="3880458" y="3790693"/>
            <a:ext cx="3911" cy="29660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4" name="Oval 13"/>
          <p:cNvSpPr/>
          <p:nvPr/>
        </p:nvSpPr>
        <p:spPr>
          <a:xfrm>
            <a:off x="5363740" y="232981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5" name="Straight Connector 14"/>
          <p:cNvCxnSpPr>
            <a:stCxn id="8" idx="0"/>
            <a:endCxn id="14" idx="4"/>
          </p:cNvCxnSpPr>
          <p:nvPr/>
        </p:nvCxnSpPr>
        <p:spPr>
          <a:xfrm flipH="1" flipV="1">
            <a:off x="5480778" y="2584729"/>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6" name="Oval 15"/>
          <p:cNvSpPr/>
          <p:nvPr/>
        </p:nvSpPr>
        <p:spPr>
          <a:xfrm>
            <a:off x="2690956" y="153679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7" name="Oval 16"/>
          <p:cNvSpPr/>
          <p:nvPr/>
        </p:nvSpPr>
        <p:spPr>
          <a:xfrm>
            <a:off x="5905640" y="409228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8" name="Straight Connector 17"/>
          <p:cNvCxnSpPr>
            <a:stCxn id="16" idx="4"/>
          </p:cNvCxnSpPr>
          <p:nvPr/>
        </p:nvCxnSpPr>
        <p:spPr>
          <a:xfrm>
            <a:off x="2807994" y="1791706"/>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9" name="Oval 18"/>
          <p:cNvSpPr/>
          <p:nvPr/>
        </p:nvSpPr>
        <p:spPr>
          <a:xfrm>
            <a:off x="5899517" y="117517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0" name="Straight Connector 19"/>
          <p:cNvCxnSpPr>
            <a:stCxn id="28" idx="6"/>
            <a:endCxn id="19" idx="2"/>
          </p:cNvCxnSpPr>
          <p:nvPr/>
        </p:nvCxnSpPr>
        <p:spPr>
          <a:xfrm>
            <a:off x="2925032" y="1274939"/>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p:cNvCxnSpPr>
            <a:stCxn id="14" idx="6"/>
            <a:endCxn id="30" idx="2"/>
          </p:cNvCxnSpPr>
          <p:nvPr/>
        </p:nvCxnSpPr>
        <p:spPr>
          <a:xfrm>
            <a:off x="5597816" y="2457274"/>
            <a:ext cx="301701" cy="2364"/>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22" name="Straight Connector 21"/>
          <p:cNvCxnSpPr>
            <a:stCxn id="12" idx="6"/>
            <a:endCxn id="17" idx="2"/>
          </p:cNvCxnSpPr>
          <p:nvPr/>
        </p:nvCxnSpPr>
        <p:spPr>
          <a:xfrm>
            <a:off x="4001407" y="4214751"/>
            <a:ext cx="1904233" cy="49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p:cNvCxnSpPr>
            <a:stCxn id="24" idx="0"/>
            <a:endCxn id="25" idx="4"/>
          </p:cNvCxnSpPr>
          <p:nvPr/>
        </p:nvCxnSpPr>
        <p:spPr>
          <a:xfrm flipV="1">
            <a:off x="1790108" y="1791704"/>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4" name="Oval 23"/>
          <p:cNvSpPr/>
          <p:nvPr/>
        </p:nvSpPr>
        <p:spPr>
          <a:xfrm>
            <a:off x="1673070" y="408366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5" name="Oval 24"/>
          <p:cNvSpPr/>
          <p:nvPr/>
        </p:nvSpPr>
        <p:spPr>
          <a:xfrm>
            <a:off x="1677809" y="153679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6" name="Straight Connector 25"/>
          <p:cNvCxnSpPr>
            <a:stCxn id="24" idx="6"/>
            <a:endCxn id="12" idx="2"/>
          </p:cNvCxnSpPr>
          <p:nvPr/>
        </p:nvCxnSpPr>
        <p:spPr>
          <a:xfrm>
            <a:off x="1907146" y="4211120"/>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p:cNvCxnSpPr>
            <a:stCxn id="25" idx="6"/>
            <a:endCxn id="16" idx="2"/>
          </p:cNvCxnSpPr>
          <p:nvPr/>
        </p:nvCxnSpPr>
        <p:spPr>
          <a:xfrm>
            <a:off x="1911885" y="1664249"/>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8" name="Oval 27"/>
          <p:cNvSpPr/>
          <p:nvPr/>
        </p:nvSpPr>
        <p:spPr>
          <a:xfrm>
            <a:off x="2690956" y="114748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9" name="Straight Connector 28"/>
          <p:cNvCxnSpPr>
            <a:stCxn id="28" idx="4"/>
            <a:endCxn id="16" idx="0"/>
          </p:cNvCxnSpPr>
          <p:nvPr/>
        </p:nvCxnSpPr>
        <p:spPr>
          <a:xfrm>
            <a:off x="2807994" y="1402394"/>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0" name="Oval 29"/>
          <p:cNvSpPr/>
          <p:nvPr/>
        </p:nvSpPr>
        <p:spPr>
          <a:xfrm>
            <a:off x="5899517" y="233218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1" name="Straight Connector 30"/>
          <p:cNvCxnSpPr>
            <a:stCxn id="17" idx="0"/>
            <a:endCxn id="30" idx="4"/>
          </p:cNvCxnSpPr>
          <p:nvPr/>
        </p:nvCxnSpPr>
        <p:spPr>
          <a:xfrm flipH="1" flipV="1">
            <a:off x="6016555" y="2587093"/>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2" name="Straight Connector 31"/>
          <p:cNvCxnSpPr>
            <a:stCxn id="30" idx="0"/>
            <a:endCxn id="19" idx="4"/>
          </p:cNvCxnSpPr>
          <p:nvPr/>
        </p:nvCxnSpPr>
        <p:spPr>
          <a:xfrm flipV="1">
            <a:off x="6016555" y="1430089"/>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156"/>
              <p:cNvSpPr txBox="1"/>
              <p:nvPr/>
            </p:nvSpPr>
            <p:spPr>
              <a:xfrm>
                <a:off x="1974610" y="1580827"/>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33" name="TextBox 156"/>
              <p:cNvSpPr txBox="1">
                <a:spLocks noRot="1" noChangeAspect="1" noMove="1" noResize="1" noEditPoints="1" noAdjustHandles="1" noChangeArrowheads="1" noChangeShapeType="1" noTextEdit="1"/>
              </p:cNvSpPr>
              <p:nvPr/>
            </p:nvSpPr>
            <p:spPr>
              <a:xfrm>
                <a:off x="1974610" y="1580827"/>
                <a:ext cx="531364" cy="461665"/>
              </a:xfrm>
              <a:prstGeom prst="rect">
                <a:avLst/>
              </a:prstGeom>
              <a:blipFill rotWithShape="0">
                <a:blip r:embed="rId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156"/>
              <p:cNvSpPr txBox="1"/>
              <p:nvPr/>
            </p:nvSpPr>
            <p:spPr>
              <a:xfrm>
                <a:off x="2557504" y="409399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34" name="TextBox 156"/>
              <p:cNvSpPr txBox="1">
                <a:spLocks noRot="1" noChangeAspect="1" noMove="1" noResize="1" noEditPoints="1" noAdjustHandles="1" noChangeArrowheads="1" noChangeShapeType="1" noTextEdit="1"/>
              </p:cNvSpPr>
              <p:nvPr/>
            </p:nvSpPr>
            <p:spPr>
              <a:xfrm>
                <a:off x="2557504" y="4093995"/>
                <a:ext cx="531364" cy="461665"/>
              </a:xfrm>
              <a:prstGeom prst="rect">
                <a:avLst/>
              </a:prstGeom>
              <a:blipFill rotWithShape="0">
                <a:blip r:embed="rId3"/>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156"/>
              <p:cNvSpPr txBox="1"/>
              <p:nvPr/>
            </p:nvSpPr>
            <p:spPr>
              <a:xfrm>
                <a:off x="4855698" y="410260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35" name="TextBox 156"/>
              <p:cNvSpPr txBox="1">
                <a:spLocks noRot="1" noChangeAspect="1" noMove="1" noResize="1" noEditPoints="1" noAdjustHandles="1" noChangeArrowheads="1" noChangeShapeType="1" noTextEdit="1"/>
              </p:cNvSpPr>
              <p:nvPr/>
            </p:nvSpPr>
            <p:spPr>
              <a:xfrm>
                <a:off x="4855698" y="4102600"/>
                <a:ext cx="654090"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156"/>
              <p:cNvSpPr txBox="1"/>
              <p:nvPr/>
            </p:nvSpPr>
            <p:spPr>
              <a:xfrm>
                <a:off x="2760000" y="1795304"/>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36" name="TextBox 156"/>
              <p:cNvSpPr txBox="1">
                <a:spLocks noRot="1" noChangeAspect="1" noMove="1" noResize="1" noEditPoints="1" noAdjustHandles="1" noChangeArrowheads="1" noChangeShapeType="1" noTextEdit="1"/>
              </p:cNvSpPr>
              <p:nvPr/>
            </p:nvSpPr>
            <p:spPr>
              <a:xfrm>
                <a:off x="2760000" y="1795304"/>
                <a:ext cx="525336" cy="461665"/>
              </a:xfrm>
              <a:prstGeom prst="rect">
                <a:avLst/>
              </a:prstGeom>
              <a:blipFill rotWithShape="0">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56"/>
              <p:cNvSpPr txBox="1"/>
              <p:nvPr/>
            </p:nvSpPr>
            <p:spPr>
              <a:xfrm>
                <a:off x="2779947" y="118434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37" name="TextBox 156"/>
              <p:cNvSpPr txBox="1">
                <a:spLocks noRot="1" noChangeAspect="1" noMove="1" noResize="1" noEditPoints="1" noAdjustHandles="1" noChangeArrowheads="1" noChangeShapeType="1" noTextEdit="1"/>
              </p:cNvSpPr>
              <p:nvPr/>
            </p:nvSpPr>
            <p:spPr>
              <a:xfrm>
                <a:off x="2779947" y="1184343"/>
                <a:ext cx="531364" cy="461665"/>
              </a:xfrm>
              <a:prstGeom prst="rect">
                <a:avLst/>
              </a:prstGeom>
              <a:blipFill rotWithShape="0">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4174845" y="1212799"/>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38" name="TextBox 156"/>
              <p:cNvSpPr txBox="1">
                <a:spLocks noRot="1" noChangeAspect="1" noMove="1" noResize="1" noEditPoints="1" noAdjustHandles="1" noChangeArrowheads="1" noChangeShapeType="1" noTextEdit="1"/>
              </p:cNvSpPr>
              <p:nvPr/>
            </p:nvSpPr>
            <p:spPr>
              <a:xfrm>
                <a:off x="4174845" y="1212799"/>
                <a:ext cx="531364" cy="46166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3284830" y="2398819"/>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39" name="TextBox 156"/>
              <p:cNvSpPr txBox="1">
                <a:spLocks noRot="1" noChangeAspect="1" noMove="1" noResize="1" noEditPoints="1" noAdjustHandles="1" noChangeArrowheads="1" noChangeShapeType="1" noTextEdit="1"/>
              </p:cNvSpPr>
              <p:nvPr/>
            </p:nvSpPr>
            <p:spPr>
              <a:xfrm>
                <a:off x="3284830" y="2398819"/>
                <a:ext cx="531364" cy="461665"/>
              </a:xfrm>
              <a:prstGeom prst="rect">
                <a:avLst/>
              </a:prstGeom>
              <a:blipFill rotWithShape="0">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56"/>
              <p:cNvSpPr txBox="1"/>
              <p:nvPr/>
            </p:nvSpPr>
            <p:spPr>
              <a:xfrm>
                <a:off x="3186354" y="3649530"/>
                <a:ext cx="87020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40" name="TextBox 156"/>
              <p:cNvSpPr txBox="1">
                <a:spLocks noRot="1" noChangeAspect="1" noMove="1" noResize="1" noEditPoints="1" noAdjustHandles="1" noChangeArrowheads="1" noChangeShapeType="1" noTextEdit="1"/>
              </p:cNvSpPr>
              <p:nvPr/>
            </p:nvSpPr>
            <p:spPr>
              <a:xfrm>
                <a:off x="3186354" y="3649530"/>
                <a:ext cx="870203" cy="461665"/>
              </a:xfrm>
              <a:prstGeom prst="rect">
                <a:avLst/>
              </a:prstGeom>
              <a:blipFill rotWithShape="0">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156"/>
              <p:cNvSpPr txBox="1"/>
              <p:nvPr/>
            </p:nvSpPr>
            <p:spPr>
              <a:xfrm>
                <a:off x="3607266" y="3017340"/>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41" name="TextBox 156"/>
              <p:cNvSpPr txBox="1">
                <a:spLocks noRot="1" noChangeAspect="1" noMove="1" noResize="1" noEditPoints="1" noAdjustHandles="1" noChangeArrowheads="1" noChangeShapeType="1" noTextEdit="1"/>
              </p:cNvSpPr>
              <p:nvPr/>
            </p:nvSpPr>
            <p:spPr>
              <a:xfrm>
                <a:off x="3607266" y="3017340"/>
                <a:ext cx="524952" cy="46166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156"/>
              <p:cNvSpPr txBox="1"/>
              <p:nvPr/>
            </p:nvSpPr>
            <p:spPr>
              <a:xfrm>
                <a:off x="4146592" y="261334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42" name="TextBox 156"/>
              <p:cNvSpPr txBox="1">
                <a:spLocks noRot="1" noChangeAspect="1" noMove="1" noResize="1" noEditPoints="1" noAdjustHandles="1" noChangeArrowheads="1" noChangeShapeType="1" noTextEdit="1"/>
              </p:cNvSpPr>
              <p:nvPr/>
            </p:nvSpPr>
            <p:spPr>
              <a:xfrm>
                <a:off x="4146592" y="2613344"/>
                <a:ext cx="531364" cy="461665"/>
              </a:xfrm>
              <a:prstGeom prst="rect">
                <a:avLst/>
              </a:prstGeom>
              <a:blipFill rotWithShape="0">
                <a:blip r:embed="rId11"/>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156"/>
              <p:cNvSpPr txBox="1"/>
              <p:nvPr/>
            </p:nvSpPr>
            <p:spPr>
              <a:xfrm>
                <a:off x="4593710" y="319747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43" name="TextBox 156"/>
              <p:cNvSpPr txBox="1">
                <a:spLocks noRot="1" noChangeAspect="1" noMove="1" noResize="1" noEditPoints="1" noAdjustHandles="1" noChangeArrowheads="1" noChangeShapeType="1" noTextEdit="1"/>
              </p:cNvSpPr>
              <p:nvPr/>
            </p:nvSpPr>
            <p:spPr>
              <a:xfrm>
                <a:off x="4593710" y="3197477"/>
                <a:ext cx="654090" cy="461665"/>
              </a:xfrm>
              <a:prstGeom prst="rect">
                <a:avLst/>
              </a:prstGeom>
              <a:blipFill rotWithShape="0">
                <a:blip r:embed="rId12"/>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156"/>
              <p:cNvSpPr txBox="1"/>
              <p:nvPr/>
            </p:nvSpPr>
            <p:spPr>
              <a:xfrm>
                <a:off x="4892673" y="258760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44" name="TextBox 156"/>
              <p:cNvSpPr txBox="1">
                <a:spLocks noRot="1" noChangeAspect="1" noMove="1" noResize="1" noEditPoints="1" noAdjustHandles="1" noChangeArrowheads="1" noChangeShapeType="1" noTextEdit="1"/>
              </p:cNvSpPr>
              <p:nvPr/>
            </p:nvSpPr>
            <p:spPr>
              <a:xfrm>
                <a:off x="4892673" y="2587608"/>
                <a:ext cx="654090" cy="461665"/>
              </a:xfrm>
              <a:prstGeom prst="rect">
                <a:avLst/>
              </a:prstGeom>
              <a:blipFill rotWithShape="0">
                <a:blip r:embed="rId1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156"/>
              <p:cNvSpPr txBox="1"/>
              <p:nvPr/>
            </p:nvSpPr>
            <p:spPr>
              <a:xfrm>
                <a:off x="5436614" y="194981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45" name="TextBox 156"/>
              <p:cNvSpPr txBox="1">
                <a:spLocks noRot="1" noChangeAspect="1" noMove="1" noResize="1" noEditPoints="1" noAdjustHandles="1" noChangeArrowheads="1" noChangeShapeType="1" noTextEdit="1"/>
              </p:cNvSpPr>
              <p:nvPr/>
            </p:nvSpPr>
            <p:spPr>
              <a:xfrm>
                <a:off x="5436614" y="1949811"/>
                <a:ext cx="654090" cy="46166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156"/>
              <p:cNvSpPr txBox="1"/>
              <p:nvPr/>
            </p:nvSpPr>
            <p:spPr>
              <a:xfrm>
                <a:off x="5953308" y="157687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46" name="TextBox 156"/>
              <p:cNvSpPr txBox="1">
                <a:spLocks noRot="1" noChangeAspect="1" noMove="1" noResize="1" noEditPoints="1" noAdjustHandles="1" noChangeArrowheads="1" noChangeShapeType="1" noTextEdit="1"/>
              </p:cNvSpPr>
              <p:nvPr/>
            </p:nvSpPr>
            <p:spPr>
              <a:xfrm>
                <a:off x="5953308" y="1576879"/>
                <a:ext cx="654090" cy="461665"/>
              </a:xfrm>
              <a:prstGeom prst="rect">
                <a:avLst/>
              </a:prstGeom>
              <a:blipFill rotWithShape="0">
                <a:blip r:embed="rId1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156"/>
              <p:cNvSpPr txBox="1"/>
              <p:nvPr/>
            </p:nvSpPr>
            <p:spPr>
              <a:xfrm>
                <a:off x="5953308" y="302589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47" name="TextBox 156"/>
              <p:cNvSpPr txBox="1">
                <a:spLocks noRot="1" noChangeAspect="1" noMove="1" noResize="1" noEditPoints="1" noAdjustHandles="1" noChangeArrowheads="1" noChangeShapeType="1" noTextEdit="1"/>
              </p:cNvSpPr>
              <p:nvPr/>
            </p:nvSpPr>
            <p:spPr>
              <a:xfrm>
                <a:off x="5953308" y="3025890"/>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56"/>
              <p:cNvSpPr txBox="1"/>
              <p:nvPr/>
            </p:nvSpPr>
            <p:spPr>
              <a:xfrm>
                <a:off x="1716046" y="2629652"/>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48" name="TextBox 156"/>
              <p:cNvSpPr txBox="1">
                <a:spLocks noRot="1" noChangeAspect="1" noMove="1" noResize="1" noEditPoints="1" noAdjustHandles="1" noChangeArrowheads="1" noChangeShapeType="1" noTextEdit="1"/>
              </p:cNvSpPr>
              <p:nvPr/>
            </p:nvSpPr>
            <p:spPr>
              <a:xfrm>
                <a:off x="1716046" y="2629652"/>
                <a:ext cx="524246" cy="461665"/>
              </a:xfrm>
              <a:prstGeom prst="rect">
                <a:avLst/>
              </a:prstGeom>
              <a:blipFill rotWithShape="0">
                <a:blip r:embed="rId17"/>
                <a:stretch>
                  <a:fillRect b="-1316"/>
                </a:stretch>
              </a:blipFill>
            </p:spPr>
            <p:txBody>
              <a:bodyPr/>
              <a:lstStyle/>
              <a:p>
                <a:r>
                  <a:rPr lang="en-US">
                    <a:noFill/>
                  </a:rPr>
                  <a:t> </a:t>
                </a:r>
              </a:p>
            </p:txBody>
          </p:sp>
        </mc:Fallback>
      </mc:AlternateContent>
      <p:cxnSp>
        <p:nvCxnSpPr>
          <p:cNvPr id="50" name="Straight Connector 49"/>
          <p:cNvCxnSpPr/>
          <p:nvPr/>
        </p:nvCxnSpPr>
        <p:spPr>
          <a:xfrm flipV="1">
            <a:off x="398212" y="1802110"/>
            <a:ext cx="820292" cy="8725"/>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sp>
        <p:nvSpPr>
          <p:cNvPr id="51" name="TextBox 50"/>
          <p:cNvSpPr txBox="1"/>
          <p:nvPr/>
        </p:nvSpPr>
        <p:spPr>
          <a:xfrm>
            <a:off x="304830" y="1430828"/>
            <a:ext cx="1034257" cy="369332"/>
          </a:xfrm>
          <a:prstGeom prst="rect">
            <a:avLst/>
          </a:prstGeom>
          <a:noFill/>
        </p:spPr>
        <p:txBody>
          <a:bodyPr wrap="none" rtlCol="0">
            <a:spAutoFit/>
          </a:bodyPr>
          <a:lstStyle/>
          <a:p>
            <a:r>
              <a:rPr lang="en-US"/>
              <a:t>Cloaking </a:t>
            </a:r>
          </a:p>
        </p:txBody>
      </p:sp>
      <p:sp>
        <p:nvSpPr>
          <p:cNvPr id="53" name="TextBox 52"/>
          <p:cNvSpPr txBox="1"/>
          <p:nvPr/>
        </p:nvSpPr>
        <p:spPr>
          <a:xfrm>
            <a:off x="290730" y="2139607"/>
            <a:ext cx="987193" cy="369332"/>
          </a:xfrm>
          <a:prstGeom prst="rect">
            <a:avLst/>
          </a:prstGeom>
          <a:noFill/>
        </p:spPr>
        <p:txBody>
          <a:bodyPr wrap="none" rtlCol="0">
            <a:spAutoFit/>
          </a:bodyPr>
          <a:lstStyle/>
          <a:p>
            <a:r>
              <a:rPr lang="en-US" altLang="zh-CN"/>
              <a:t>Distance</a:t>
            </a:r>
            <a:endParaRPr lang="en-US"/>
          </a:p>
        </p:txBody>
      </p:sp>
      <p:cxnSp>
        <p:nvCxnSpPr>
          <p:cNvPr id="55" name="Straight Arrow Connector 54"/>
          <p:cNvCxnSpPr/>
          <p:nvPr/>
        </p:nvCxnSpPr>
        <p:spPr>
          <a:xfrm>
            <a:off x="398212" y="2531315"/>
            <a:ext cx="820292" cy="0"/>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pic>
        <p:nvPicPr>
          <p:cNvPr id="60" name="图片 2"/>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46172" y="3025890"/>
            <a:ext cx="202454" cy="358634"/>
          </a:xfrm>
          <a:prstGeom prst="rect">
            <a:avLst/>
          </a:prstGeom>
          <a:solidFill>
            <a:srgbClr val="FF0000"/>
          </a:solidFill>
          <a:ln w="38100">
            <a:noFill/>
            <a:miter lim="800000"/>
            <a:headEnd/>
            <a:tailEnd/>
          </a:ln>
        </p:spPr>
      </p:pic>
      <p:cxnSp>
        <p:nvCxnSpPr>
          <p:cNvPr id="62" name="Straight Connector 61"/>
          <p:cNvCxnSpPr>
            <a:stCxn id="8" idx="0"/>
            <a:endCxn id="14" idx="4"/>
          </p:cNvCxnSpPr>
          <p:nvPr/>
        </p:nvCxnSpPr>
        <p:spPr>
          <a:xfrm flipH="1" flipV="1">
            <a:off x="5480778" y="2584729"/>
            <a:ext cx="3189" cy="551513"/>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63" name="Straight Connector 62"/>
          <p:cNvCxnSpPr>
            <a:stCxn id="8" idx="2"/>
            <a:endCxn id="3" idx="6"/>
          </p:cNvCxnSpPr>
          <p:nvPr/>
        </p:nvCxnSpPr>
        <p:spPr>
          <a:xfrm flipH="1">
            <a:off x="4306272" y="3263698"/>
            <a:ext cx="1060657" cy="1"/>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64" name="Straight Connector 63"/>
          <p:cNvCxnSpPr>
            <a:stCxn id="9" idx="7"/>
            <a:endCxn id="3" idx="3"/>
          </p:cNvCxnSpPr>
          <p:nvPr/>
        </p:nvCxnSpPr>
        <p:spPr>
          <a:xfrm flipV="1">
            <a:off x="3963216" y="3353823"/>
            <a:ext cx="143260" cy="219290"/>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65" name="Straight Connector 64"/>
          <p:cNvCxnSpPr>
            <a:stCxn id="3" idx="0"/>
            <a:endCxn id="7" idx="4"/>
          </p:cNvCxnSpPr>
          <p:nvPr/>
        </p:nvCxnSpPr>
        <p:spPr>
          <a:xfrm flipV="1">
            <a:off x="4189234" y="2584730"/>
            <a:ext cx="0" cy="551513"/>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42" idx="1"/>
            <a:endCxn id="44" idx="3"/>
          </p:cNvCxnSpPr>
          <p:nvPr/>
        </p:nvCxnSpPr>
        <p:spPr>
          <a:xfrm flipV="1">
            <a:off x="4146592" y="2818441"/>
            <a:ext cx="1400171" cy="25736"/>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2" idx="1"/>
            <a:endCxn id="60" idx="1"/>
          </p:cNvCxnSpPr>
          <p:nvPr/>
        </p:nvCxnSpPr>
        <p:spPr>
          <a:xfrm>
            <a:off x="4146592" y="2844177"/>
            <a:ext cx="699580" cy="361030"/>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2" idx="1"/>
          </p:cNvCxnSpPr>
          <p:nvPr/>
        </p:nvCxnSpPr>
        <p:spPr>
          <a:xfrm flipH="1">
            <a:off x="4034846" y="2844177"/>
            <a:ext cx="111746" cy="619291"/>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42" idx="1"/>
          </p:cNvCxnSpPr>
          <p:nvPr/>
        </p:nvCxnSpPr>
        <p:spPr>
          <a:xfrm flipV="1">
            <a:off x="4029805" y="2844177"/>
            <a:ext cx="116787" cy="634828"/>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60" idx="1"/>
          </p:cNvCxnSpPr>
          <p:nvPr/>
        </p:nvCxnSpPr>
        <p:spPr>
          <a:xfrm flipV="1">
            <a:off x="4029806" y="3205207"/>
            <a:ext cx="816366" cy="223102"/>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44" idx="3"/>
          </p:cNvCxnSpPr>
          <p:nvPr/>
        </p:nvCxnSpPr>
        <p:spPr>
          <a:xfrm flipV="1">
            <a:off x="4056558" y="2818441"/>
            <a:ext cx="1490205" cy="609868"/>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endCxn id="42" idx="1"/>
          </p:cNvCxnSpPr>
          <p:nvPr/>
        </p:nvCxnSpPr>
        <p:spPr>
          <a:xfrm flipH="1" flipV="1">
            <a:off x="4146592" y="2844177"/>
            <a:ext cx="655068" cy="419520"/>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44" idx="3"/>
          </p:cNvCxnSpPr>
          <p:nvPr/>
        </p:nvCxnSpPr>
        <p:spPr>
          <a:xfrm flipV="1">
            <a:off x="4761776" y="2818441"/>
            <a:ext cx="784987" cy="445256"/>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4049793" y="3263697"/>
            <a:ext cx="751867" cy="164612"/>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44" idx="3"/>
            <a:endCxn id="42" idx="1"/>
          </p:cNvCxnSpPr>
          <p:nvPr/>
        </p:nvCxnSpPr>
        <p:spPr>
          <a:xfrm flipH="1">
            <a:off x="4146592" y="2818441"/>
            <a:ext cx="1400171" cy="25736"/>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44" idx="3"/>
          </p:cNvCxnSpPr>
          <p:nvPr/>
        </p:nvCxnSpPr>
        <p:spPr>
          <a:xfrm flipH="1">
            <a:off x="4767764" y="2818441"/>
            <a:ext cx="778999" cy="445256"/>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4" idx="3"/>
          </p:cNvCxnSpPr>
          <p:nvPr/>
        </p:nvCxnSpPr>
        <p:spPr>
          <a:xfrm flipH="1">
            <a:off x="4042008" y="2818441"/>
            <a:ext cx="1504755" cy="609868"/>
          </a:xfrm>
          <a:prstGeom prst="straightConnector1">
            <a:avLst/>
          </a:prstGeom>
          <a:ln w="38100">
            <a:solidFill>
              <a:srgbClr val="EE42D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6655539" y="707289"/>
                <a:ext cx="4105806" cy="707886"/>
              </a:xfrm>
              <a:prstGeom prst="rect">
                <a:avLst/>
              </a:prstGeom>
              <a:noFill/>
            </p:spPr>
            <p:txBody>
              <a:bodyPr wrap="square" rtlCol="0">
                <a:spAutoFit/>
              </a:bodyPr>
              <a:lstStyle/>
              <a:p>
                <a:r>
                  <a:rPr lang="en-US" altLang="zh-CN" sz="2000"/>
                  <a:t>C</a:t>
                </a:r>
                <a:r>
                  <a:rPr lang="en-US" sz="2000"/>
                  <a:t>loaking region:  </a:t>
                </a:r>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r>
                        <m:rPr>
                          <m:sty m:val="p"/>
                        </m:rPr>
                        <a:rPr lang="en-US" altLang="zh-CN" sz="2000" i="1">
                          <a:latin typeface="Cambria Math" panose="02040503050406030204" pitchFamily="18" charset="0"/>
                        </a:rPr>
                        <m:t>S</m:t>
                      </m:r>
                      <m:r>
                        <a:rPr lang="en-US" altLang="zh-CN" sz="2000" i="1">
                          <a:latin typeface="Cambria Math" panose="02040503050406030204" pitchFamily="18" charset="0"/>
                        </a:rPr>
                        <m:t> = </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8</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9</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14</m:t>
                              </m:r>
                            </m:sub>
                          </m:sSub>
                          <m:r>
                            <a:rPr lang="en-US" sz="2000" i="1">
                              <a:latin typeface="Cambria Math" panose="02040503050406030204" pitchFamily="18" charset="0"/>
                            </a:rPr>
                            <m:t> </m:t>
                          </m:r>
                        </m:e>
                      </m:d>
                    </m:oMath>
                  </m:oMathPara>
                </a14:m>
                <a:endParaRPr lang="en-US" sz="2000"/>
              </a:p>
            </p:txBody>
          </p:sp>
        </mc:Choice>
        <mc:Fallback xmlns="">
          <p:sp>
            <p:nvSpPr>
              <p:cNvPr id="52" name="TextBox 51"/>
              <p:cNvSpPr txBox="1">
                <a:spLocks noRot="1" noChangeAspect="1" noMove="1" noResize="1" noEditPoints="1" noAdjustHandles="1" noChangeArrowheads="1" noChangeShapeType="1" noTextEdit="1"/>
              </p:cNvSpPr>
              <p:nvPr/>
            </p:nvSpPr>
            <p:spPr>
              <a:xfrm>
                <a:off x="6655539" y="707289"/>
                <a:ext cx="4105806" cy="707886"/>
              </a:xfrm>
              <a:prstGeom prst="rect">
                <a:avLst/>
              </a:prstGeom>
              <a:blipFill rotWithShape="0">
                <a:blip r:embed="rId19"/>
                <a:stretch>
                  <a:fillRect l="-1634" t="-4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6659244" y="1604678"/>
                <a:ext cx="4288853" cy="2889189"/>
              </a:xfrm>
              <a:prstGeom prst="rect">
                <a:avLst/>
              </a:prstGeom>
              <a:noFill/>
            </p:spPr>
            <p:txBody>
              <a:bodyPr wrap="square" rtlCol="0">
                <a:spAutoFit/>
              </a:bodyPr>
              <a:lstStyle/>
              <a:p>
                <a:r>
                  <a:rPr lang="en-US" sz="2000"/>
                  <a:t>For each segment,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oMath>
                </a14:m>
                <a:r>
                  <a:rPr lang="en-US" sz="2000"/>
                  <a:t>, within S, calculate its distance with all the other segments within S. Then, calculate its network distance:</a:t>
                </a:r>
              </a:p>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𝑁𝐷</m:t>
                          </m:r>
                        </m:e>
                        <m:sub>
                          <m:r>
                            <a:rPr lang="en-US" sz="2000" i="1">
                              <a:latin typeface="Cambria Math" panose="02040503050406030204" pitchFamily="18" charset="0"/>
                            </a:rPr>
                            <m:t>𝑖</m:t>
                          </m:r>
                        </m:sub>
                      </m:sSub>
                      <m:r>
                        <a:rPr lang="en-US" sz="2000" i="1">
                          <a:latin typeface="Cambria Math" panose="02040503050406030204" pitchFamily="18" charset="0"/>
                        </a:rPr>
                        <m:t>=</m:t>
                      </m:r>
                      <m:f>
                        <m:fPr>
                          <m:ctrlPr>
                            <a:rPr lang="en-US" sz="2000" i="1">
                              <a:latin typeface="Cambria Math" panose="02040503050406030204" pitchFamily="18" charset="0"/>
                            </a:rPr>
                          </m:ctrlPr>
                        </m:fPr>
                        <m:num>
                          <m:nary>
                            <m:naryPr>
                              <m:chr m:val="∑"/>
                              <m:subHide m:val="on"/>
                              <m:supHide m:val="on"/>
                              <m:ctrlPr>
                                <a:rPr lang="en-US" sz="2000" i="1">
                                  <a:latin typeface="Cambria Math" panose="02040503050406030204" pitchFamily="18" charset="0"/>
                                </a:rPr>
                              </m:ctrlPr>
                            </m:naryPr>
                            <m:sub/>
                            <m:sup/>
                            <m:e>
                              <m:r>
                                <a:rPr lang="en-US" sz="2000" i="1">
                                  <a:latin typeface="Cambria Math" panose="02040503050406030204" pitchFamily="18" charset="0"/>
                                </a:rPr>
                                <m:t>𝑑</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𝑗</m:t>
                                      </m:r>
                                    </m:sub>
                                  </m:sSub>
                                </m:e>
                              </m:d>
                            </m:e>
                          </m:nary>
                        </m:num>
                        <m:den>
                          <m:r>
                            <a:rPr lang="en-US" sz="2000" i="1">
                              <a:latin typeface="Cambria Math" panose="02040503050406030204" pitchFamily="18" charset="0"/>
                            </a:rPr>
                            <m:t>𝑛</m:t>
                          </m:r>
                          <m:r>
                            <a:rPr lang="en-US" sz="2000" i="1">
                              <a:latin typeface="Cambria Math" panose="02040503050406030204" pitchFamily="18" charset="0"/>
                            </a:rPr>
                            <m:t>−1</m:t>
                          </m:r>
                        </m:den>
                      </m:f>
                    </m:oMath>
                  </m:oMathPara>
                </a14:m>
                <a:endParaRPr lang="en-US" sz="2000"/>
              </a:p>
              <a:p>
                <a:r>
                  <a:rPr lang="en-US" sz="2000"/>
                  <a:t>Where n is the total number of segments in S.</a:t>
                </a:r>
              </a:p>
              <a:p>
                <a:endParaRPr lang="en-US" sz="2000"/>
              </a:p>
            </p:txBody>
          </p:sp>
        </mc:Choice>
        <mc:Fallback xmlns="">
          <p:sp>
            <p:nvSpPr>
              <p:cNvPr id="54" name="TextBox 53"/>
              <p:cNvSpPr txBox="1">
                <a:spLocks noRot="1" noChangeAspect="1" noMove="1" noResize="1" noEditPoints="1" noAdjustHandles="1" noChangeArrowheads="1" noChangeShapeType="1" noTextEdit="1"/>
              </p:cNvSpPr>
              <p:nvPr/>
            </p:nvSpPr>
            <p:spPr>
              <a:xfrm>
                <a:off x="6659244" y="1604678"/>
                <a:ext cx="4288853" cy="2889189"/>
              </a:xfrm>
              <a:prstGeom prst="rect">
                <a:avLst/>
              </a:prstGeom>
              <a:blipFill rotWithShape="0">
                <a:blip r:embed="rId20"/>
                <a:stretch>
                  <a:fillRect l="-1420" t="-10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655539" y="4383405"/>
                <a:ext cx="4431561" cy="1938992"/>
              </a:xfrm>
              <a:prstGeom prst="rect">
                <a:avLst/>
              </a:prstGeom>
              <a:noFill/>
            </p:spPr>
            <p:txBody>
              <a:bodyPr wrap="square" rtlCol="0">
                <a:spAutoFit/>
              </a:bodyPr>
              <a:lstStyle/>
              <a:p>
                <a:r>
                  <a:rPr lang="en-US" sz="2000"/>
                  <a:t>Lower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𝑁𝐷</m:t>
                        </m:r>
                      </m:e>
                      <m:sub>
                        <m:r>
                          <a:rPr lang="en-US" sz="2000" i="1">
                            <a:latin typeface="Cambria Math" panose="02040503050406030204" pitchFamily="18" charset="0"/>
                          </a:rPr>
                          <m:t>𝑖</m:t>
                        </m:r>
                      </m:sub>
                    </m:sSub>
                  </m:oMath>
                </a14:m>
                <a:r>
                  <a:rPr lang="en-US" sz="2000"/>
                  <a:t> shows higher likelihood that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r>
                      <a:rPr lang="en-US" sz="2000" i="1">
                        <a:latin typeface="Cambria Math" panose="02040503050406030204" pitchFamily="18" charset="0"/>
                      </a:rPr>
                      <m:t> </m:t>
                    </m:r>
                  </m:oMath>
                </a14:m>
                <a:r>
                  <a:rPr lang="en-US" sz="2000"/>
                  <a:t>contains user because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𝑖</m:t>
                        </m:r>
                      </m:sub>
                    </m:sSub>
                  </m:oMath>
                </a14:m>
                <a:r>
                  <a:rPr lang="en-US" sz="2000"/>
                  <a:t> is closer to certer of cloaking region and most cloaking algorithm do omnidirectional extension.</a:t>
                </a:r>
              </a:p>
              <a:p>
                <a:endParaRPr lang="en-US" sz="2000"/>
              </a:p>
            </p:txBody>
          </p:sp>
        </mc:Choice>
        <mc:Fallback xmlns="">
          <p:sp>
            <p:nvSpPr>
              <p:cNvPr id="56" name="TextBox 55"/>
              <p:cNvSpPr txBox="1">
                <a:spLocks noRot="1" noChangeAspect="1" noMove="1" noResize="1" noEditPoints="1" noAdjustHandles="1" noChangeArrowheads="1" noChangeShapeType="1" noTextEdit="1"/>
              </p:cNvSpPr>
              <p:nvPr/>
            </p:nvSpPr>
            <p:spPr>
              <a:xfrm>
                <a:off x="6655539" y="4383405"/>
                <a:ext cx="4431561" cy="1938992"/>
              </a:xfrm>
              <a:prstGeom prst="rect">
                <a:avLst/>
              </a:prstGeom>
              <a:blipFill rotWithShape="0">
                <a:blip r:embed="rId21"/>
                <a:stretch>
                  <a:fillRect l="-1513" t="-1572"/>
                </a:stretch>
              </a:blipFill>
            </p:spPr>
            <p:txBody>
              <a:bodyPr/>
              <a:lstStyle/>
              <a:p>
                <a:r>
                  <a:rPr lang="en-US">
                    <a:noFill/>
                  </a:rPr>
                  <a:t> </a:t>
                </a:r>
              </a:p>
            </p:txBody>
          </p:sp>
        </mc:Fallback>
      </mc:AlternateContent>
    </p:spTree>
    <p:extLst>
      <p:ext uri="{BB962C8B-B14F-4D97-AF65-F5344CB8AC3E}">
        <p14:creationId xmlns:p14="http://schemas.microsoft.com/office/powerpoint/2010/main" val="37519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10"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par>
                                <p:cTn id="92" presetID="10" presetClass="entr" presetSubtype="0" fill="hold"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500"/>
                                        <p:tgtEl>
                                          <p:spTgt spid="3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500"/>
                                        <p:tgtEl>
                                          <p:spTgt spid="4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1"/>
                                        </p:tgtEl>
                                        <p:attrNameLst>
                                          <p:attrName>style.visibility</p:attrName>
                                        </p:attrNameLst>
                                      </p:cBhvr>
                                      <p:to>
                                        <p:strVal val="visible"/>
                                      </p:to>
                                    </p:set>
                                    <p:animEffect transition="in" filter="fade">
                                      <p:cBhvr>
                                        <p:cTn id="121" dur="500"/>
                                        <p:tgtEl>
                                          <p:spTgt spid="4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500"/>
                                        <p:tgtEl>
                                          <p:spTgt spid="44"/>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500"/>
                                        <p:tgtEl>
                                          <p:spTgt spid="45"/>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fade">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7"/>
                                        </p:tgtEl>
                                        <p:attrNameLst>
                                          <p:attrName>style.visibility</p:attrName>
                                        </p:attrNameLst>
                                      </p:cBhvr>
                                      <p:to>
                                        <p:strVal val="visible"/>
                                      </p:to>
                                    </p:set>
                                    <p:animEffect transition="in" filter="fade">
                                      <p:cBhvr>
                                        <p:cTn id="139" dur="500"/>
                                        <p:tgtEl>
                                          <p:spTgt spid="4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8"/>
                                        </p:tgtEl>
                                        <p:attrNameLst>
                                          <p:attrName>style.visibility</p:attrName>
                                        </p:attrNameLst>
                                      </p:cBhvr>
                                      <p:to>
                                        <p:strVal val="visible"/>
                                      </p:to>
                                    </p:set>
                                    <p:animEffect transition="in" filter="fade">
                                      <p:cBhvr>
                                        <p:cTn id="142" dur="500"/>
                                        <p:tgtEl>
                                          <p:spTgt spid="48"/>
                                        </p:tgtEl>
                                      </p:cBhvr>
                                    </p:animEffect>
                                  </p:childTnLst>
                                </p:cTn>
                              </p:par>
                              <p:par>
                                <p:cTn id="143" presetID="10" presetClass="entr" presetSubtype="0" fill="hold" nodeType="withEffect">
                                  <p:stCondLst>
                                    <p:cond delay="0"/>
                                  </p:stCondLst>
                                  <p:childTnLst>
                                    <p:set>
                                      <p:cBhvr>
                                        <p:cTn id="144" dur="1" fill="hold">
                                          <p:stCondLst>
                                            <p:cond delay="0"/>
                                          </p:stCondLst>
                                        </p:cTn>
                                        <p:tgtEl>
                                          <p:spTgt spid="55"/>
                                        </p:tgtEl>
                                        <p:attrNameLst>
                                          <p:attrName>style.visibility</p:attrName>
                                        </p:attrNameLst>
                                      </p:cBhvr>
                                      <p:to>
                                        <p:strVal val="visible"/>
                                      </p:to>
                                    </p:set>
                                    <p:animEffect transition="in" filter="fade">
                                      <p:cBhvr>
                                        <p:cTn id="145" dur="500"/>
                                        <p:tgtEl>
                                          <p:spTgt spid="5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1"/>
                                        </p:tgtEl>
                                        <p:attrNameLst>
                                          <p:attrName>style.visibility</p:attrName>
                                        </p:attrNameLst>
                                      </p:cBhvr>
                                      <p:to>
                                        <p:strVal val="visible"/>
                                      </p:to>
                                    </p:set>
                                    <p:animEffect transition="in" filter="fade">
                                      <p:cBhvr>
                                        <p:cTn id="151" dur="500"/>
                                        <p:tgtEl>
                                          <p:spTgt spid="51"/>
                                        </p:tgtEl>
                                      </p:cBhvr>
                                    </p:animEffect>
                                  </p:childTnLst>
                                </p:cTn>
                              </p:par>
                              <p:par>
                                <p:cTn id="152" presetID="10" presetClass="entr" presetSubtype="0" fill="hold" nodeType="withEffect">
                                  <p:stCondLst>
                                    <p:cond delay="0"/>
                                  </p:stCondLst>
                                  <p:childTnLst>
                                    <p:set>
                                      <p:cBhvr>
                                        <p:cTn id="153" dur="1" fill="hold">
                                          <p:stCondLst>
                                            <p:cond delay="0"/>
                                          </p:stCondLst>
                                        </p:cTn>
                                        <p:tgtEl>
                                          <p:spTgt spid="50"/>
                                        </p:tgtEl>
                                        <p:attrNameLst>
                                          <p:attrName>style.visibility</p:attrName>
                                        </p:attrNameLst>
                                      </p:cBhvr>
                                      <p:to>
                                        <p:strVal val="visible"/>
                                      </p:to>
                                    </p:set>
                                    <p:animEffect transition="in" filter="fade">
                                      <p:cBhvr>
                                        <p:cTn id="154" dur="500"/>
                                        <p:tgtEl>
                                          <p:spTgt spid="50"/>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63"/>
                                        </p:tgtEl>
                                        <p:attrNameLst>
                                          <p:attrName>style.visibility</p:attrName>
                                        </p:attrNameLst>
                                      </p:cBhvr>
                                      <p:to>
                                        <p:strVal val="visible"/>
                                      </p:to>
                                    </p:set>
                                    <p:animEffect transition="in" filter="fade">
                                      <p:cBhvr>
                                        <p:cTn id="162" dur="500"/>
                                        <p:tgtEl>
                                          <p:spTgt spid="63"/>
                                        </p:tgtEl>
                                      </p:cBhvr>
                                    </p:animEffect>
                                  </p:childTnLst>
                                </p:cTn>
                              </p:par>
                              <p:par>
                                <p:cTn id="163" presetID="10" presetClass="entr" presetSubtype="0"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fade">
                                      <p:cBhvr>
                                        <p:cTn id="165" dur="500"/>
                                        <p:tgtEl>
                                          <p:spTgt spid="65"/>
                                        </p:tgtEl>
                                      </p:cBhvr>
                                    </p:animEffect>
                                  </p:childTnLst>
                                </p:cTn>
                              </p:par>
                              <p:par>
                                <p:cTn id="166" presetID="10" presetClass="entr" presetSubtype="0" fill="hold" nodeType="withEffect">
                                  <p:stCondLst>
                                    <p:cond delay="0"/>
                                  </p:stCondLst>
                                  <p:childTnLst>
                                    <p:set>
                                      <p:cBhvr>
                                        <p:cTn id="167" dur="1" fill="hold">
                                          <p:stCondLst>
                                            <p:cond delay="0"/>
                                          </p:stCondLst>
                                        </p:cTn>
                                        <p:tgtEl>
                                          <p:spTgt spid="64"/>
                                        </p:tgtEl>
                                        <p:attrNameLst>
                                          <p:attrName>style.visibility</p:attrName>
                                        </p:attrNameLst>
                                      </p:cBhvr>
                                      <p:to>
                                        <p:strVal val="visible"/>
                                      </p:to>
                                    </p:set>
                                    <p:animEffect transition="in" filter="fade">
                                      <p:cBhvr>
                                        <p:cTn id="168" dur="500"/>
                                        <p:tgtEl>
                                          <p:spTgt spid="64"/>
                                        </p:tgtEl>
                                      </p:cBhvr>
                                    </p:animEffect>
                                  </p:childTnLst>
                                </p:cTn>
                              </p:par>
                              <p:par>
                                <p:cTn id="169" presetID="10" presetClass="entr" presetSubtype="0" fill="hold" nodeType="withEffect">
                                  <p:stCondLst>
                                    <p:cond delay="0"/>
                                  </p:stCondLst>
                                  <p:childTnLst>
                                    <p:set>
                                      <p:cBhvr>
                                        <p:cTn id="170" dur="1" fill="hold">
                                          <p:stCondLst>
                                            <p:cond delay="0"/>
                                          </p:stCondLst>
                                        </p:cTn>
                                        <p:tgtEl>
                                          <p:spTgt spid="62"/>
                                        </p:tgtEl>
                                        <p:attrNameLst>
                                          <p:attrName>style.visibility</p:attrName>
                                        </p:attrNameLst>
                                      </p:cBhvr>
                                      <p:to>
                                        <p:strVal val="visible"/>
                                      </p:to>
                                    </p:set>
                                    <p:animEffect transition="in" filter="fade">
                                      <p:cBhvr>
                                        <p:cTn id="171" dur="500"/>
                                        <p:tgtEl>
                                          <p:spTgt spid="6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2"/>
                                        </p:tgtEl>
                                        <p:attrNameLst>
                                          <p:attrName>style.visibility</p:attrName>
                                        </p:attrNameLst>
                                      </p:cBhvr>
                                      <p:to>
                                        <p:strVal val="visible"/>
                                      </p:to>
                                    </p:set>
                                    <p:animEffect transition="in" filter="fade">
                                      <p:cBhvr>
                                        <p:cTn id="174" dur="500"/>
                                        <p:tgtEl>
                                          <p:spTgt spid="52"/>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54"/>
                                        </p:tgtEl>
                                        <p:attrNameLst>
                                          <p:attrName>style.visibility</p:attrName>
                                        </p:attrNameLst>
                                      </p:cBhvr>
                                      <p:to>
                                        <p:strVal val="visible"/>
                                      </p:to>
                                    </p:set>
                                    <p:animEffect transition="in" filter="fade">
                                      <p:cBhvr>
                                        <p:cTn id="179" dur="500"/>
                                        <p:tgtEl>
                                          <p:spTgt spid="54"/>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79"/>
                                        </p:tgtEl>
                                        <p:attrNameLst>
                                          <p:attrName>style.visibility</p:attrName>
                                        </p:attrNameLst>
                                      </p:cBhvr>
                                      <p:to>
                                        <p:strVal val="visible"/>
                                      </p:to>
                                    </p:set>
                                    <p:animEffect transition="in" filter="fade">
                                      <p:cBhvr>
                                        <p:cTn id="184" dur="500"/>
                                        <p:tgtEl>
                                          <p:spTgt spid="79"/>
                                        </p:tgtEl>
                                      </p:cBhvr>
                                    </p:animEffect>
                                  </p:childTnLst>
                                </p:cTn>
                              </p:par>
                              <p:par>
                                <p:cTn id="185" presetID="10" presetClass="entr" presetSubtype="0" fill="hold" nodeType="with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fade">
                                      <p:cBhvr>
                                        <p:cTn id="187" dur="500"/>
                                        <p:tgtEl>
                                          <p:spTgt spid="77"/>
                                        </p:tgtEl>
                                      </p:cBhvr>
                                    </p:animEffect>
                                  </p:childTnLst>
                                </p:cTn>
                              </p:par>
                              <p:par>
                                <p:cTn id="188" presetID="10" presetClass="entr" presetSubtype="0" fill="hold" nodeType="withEffect">
                                  <p:stCondLst>
                                    <p:cond delay="0"/>
                                  </p:stCondLst>
                                  <p:childTnLst>
                                    <p:set>
                                      <p:cBhvr>
                                        <p:cTn id="189" dur="1" fill="hold">
                                          <p:stCondLst>
                                            <p:cond delay="0"/>
                                          </p:stCondLst>
                                        </p:cTn>
                                        <p:tgtEl>
                                          <p:spTgt spid="78"/>
                                        </p:tgtEl>
                                        <p:attrNameLst>
                                          <p:attrName>style.visibility</p:attrName>
                                        </p:attrNameLst>
                                      </p:cBhvr>
                                      <p:to>
                                        <p:strVal val="visible"/>
                                      </p:to>
                                    </p:set>
                                    <p:animEffect transition="in" filter="fade">
                                      <p:cBhvr>
                                        <p:cTn id="190" dur="500"/>
                                        <p:tgtEl>
                                          <p:spTgt spid="78"/>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xit" presetSubtype="0" fill="hold" nodeType="clickEffect">
                                  <p:stCondLst>
                                    <p:cond delay="0"/>
                                  </p:stCondLst>
                                  <p:childTnLst>
                                    <p:animEffect transition="out" filter="fade">
                                      <p:cBhvr>
                                        <p:cTn id="194" dur="500"/>
                                        <p:tgtEl>
                                          <p:spTgt spid="79"/>
                                        </p:tgtEl>
                                      </p:cBhvr>
                                    </p:animEffect>
                                    <p:set>
                                      <p:cBhvr>
                                        <p:cTn id="195" dur="1" fill="hold">
                                          <p:stCondLst>
                                            <p:cond delay="499"/>
                                          </p:stCondLst>
                                        </p:cTn>
                                        <p:tgtEl>
                                          <p:spTgt spid="79"/>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77"/>
                                        </p:tgtEl>
                                      </p:cBhvr>
                                    </p:animEffect>
                                    <p:set>
                                      <p:cBhvr>
                                        <p:cTn id="198" dur="1" fill="hold">
                                          <p:stCondLst>
                                            <p:cond delay="499"/>
                                          </p:stCondLst>
                                        </p:cTn>
                                        <p:tgtEl>
                                          <p:spTgt spid="77"/>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78"/>
                                        </p:tgtEl>
                                      </p:cBhvr>
                                    </p:animEffect>
                                    <p:set>
                                      <p:cBhvr>
                                        <p:cTn id="201" dur="1" fill="hold">
                                          <p:stCondLst>
                                            <p:cond delay="499"/>
                                          </p:stCondLst>
                                        </p:cTn>
                                        <p:tgtEl>
                                          <p:spTgt spid="78"/>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88"/>
                                        </p:tgtEl>
                                        <p:attrNameLst>
                                          <p:attrName>style.visibility</p:attrName>
                                        </p:attrNameLst>
                                      </p:cBhvr>
                                      <p:to>
                                        <p:strVal val="visible"/>
                                      </p:to>
                                    </p:set>
                                    <p:animEffect transition="in" filter="fade">
                                      <p:cBhvr>
                                        <p:cTn id="206" dur="500"/>
                                        <p:tgtEl>
                                          <p:spTgt spid="88"/>
                                        </p:tgtEl>
                                      </p:cBhvr>
                                    </p:animEffect>
                                  </p:childTnLst>
                                </p:cTn>
                              </p:par>
                              <p:par>
                                <p:cTn id="207" presetID="10" presetClass="entr" presetSubtype="0" fill="hold" nodeType="withEffect">
                                  <p:stCondLst>
                                    <p:cond delay="0"/>
                                  </p:stCondLst>
                                  <p:childTnLst>
                                    <p:set>
                                      <p:cBhvr>
                                        <p:cTn id="208" dur="1" fill="hold">
                                          <p:stCondLst>
                                            <p:cond delay="0"/>
                                          </p:stCondLst>
                                        </p:cTn>
                                        <p:tgtEl>
                                          <p:spTgt spid="89"/>
                                        </p:tgtEl>
                                        <p:attrNameLst>
                                          <p:attrName>style.visibility</p:attrName>
                                        </p:attrNameLst>
                                      </p:cBhvr>
                                      <p:to>
                                        <p:strVal val="visible"/>
                                      </p:to>
                                    </p:set>
                                    <p:animEffect transition="in" filter="fade">
                                      <p:cBhvr>
                                        <p:cTn id="209" dur="500"/>
                                        <p:tgtEl>
                                          <p:spTgt spid="89"/>
                                        </p:tgtEl>
                                      </p:cBhvr>
                                    </p:animEffect>
                                  </p:childTnLst>
                                </p:cTn>
                              </p:par>
                              <p:par>
                                <p:cTn id="210" presetID="10" presetClass="entr" presetSubtype="0" fill="hold" nodeType="withEffect">
                                  <p:stCondLst>
                                    <p:cond delay="0"/>
                                  </p:stCondLst>
                                  <p:childTnLst>
                                    <p:set>
                                      <p:cBhvr>
                                        <p:cTn id="211" dur="1" fill="hold">
                                          <p:stCondLst>
                                            <p:cond delay="0"/>
                                          </p:stCondLst>
                                        </p:cTn>
                                        <p:tgtEl>
                                          <p:spTgt spid="80"/>
                                        </p:tgtEl>
                                        <p:attrNameLst>
                                          <p:attrName>style.visibility</p:attrName>
                                        </p:attrNameLst>
                                      </p:cBhvr>
                                      <p:to>
                                        <p:strVal val="visible"/>
                                      </p:to>
                                    </p:set>
                                    <p:animEffect transition="in" filter="fade">
                                      <p:cBhvr>
                                        <p:cTn id="212" dur="500"/>
                                        <p:tgtEl>
                                          <p:spTgt spid="80"/>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xit" presetSubtype="0" fill="hold" nodeType="clickEffect">
                                  <p:stCondLst>
                                    <p:cond delay="0"/>
                                  </p:stCondLst>
                                  <p:childTnLst>
                                    <p:animEffect transition="out" filter="fad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10" presetClass="exit" presetSubtype="0" fill="hold" nodeType="withEffect">
                                  <p:stCondLst>
                                    <p:cond delay="0"/>
                                  </p:stCondLst>
                                  <p:childTnLst>
                                    <p:animEffect transition="out" filter="fade">
                                      <p:cBhvr>
                                        <p:cTn id="219" dur="500"/>
                                        <p:tgtEl>
                                          <p:spTgt spid="89"/>
                                        </p:tgtEl>
                                      </p:cBhvr>
                                    </p:animEffect>
                                    <p:set>
                                      <p:cBhvr>
                                        <p:cTn id="220" dur="1" fill="hold">
                                          <p:stCondLst>
                                            <p:cond delay="499"/>
                                          </p:stCondLst>
                                        </p:cTn>
                                        <p:tgtEl>
                                          <p:spTgt spid="89"/>
                                        </p:tgtEl>
                                        <p:attrNameLst>
                                          <p:attrName>style.visibility</p:attrName>
                                        </p:attrNameLst>
                                      </p:cBhvr>
                                      <p:to>
                                        <p:strVal val="hidden"/>
                                      </p:to>
                                    </p:set>
                                  </p:childTnLst>
                                </p:cTn>
                              </p:par>
                              <p:par>
                                <p:cTn id="221" presetID="10" presetClass="exit" presetSubtype="0" fill="hold" nodeType="withEffect">
                                  <p:stCondLst>
                                    <p:cond delay="0"/>
                                  </p:stCondLst>
                                  <p:childTnLst>
                                    <p:animEffect transition="out" filter="fade">
                                      <p:cBhvr>
                                        <p:cTn id="222" dur="500"/>
                                        <p:tgtEl>
                                          <p:spTgt spid="80"/>
                                        </p:tgtEl>
                                      </p:cBhvr>
                                    </p:animEffect>
                                    <p:set>
                                      <p:cBhvr>
                                        <p:cTn id="223" dur="1" fill="hold">
                                          <p:stCondLst>
                                            <p:cond delay="499"/>
                                          </p:stCondLst>
                                        </p:cTn>
                                        <p:tgtEl>
                                          <p:spTgt spid="80"/>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0" presetClass="entr" presetSubtype="0" fill="hold" nodeType="clickEffect">
                                  <p:stCondLst>
                                    <p:cond delay="0"/>
                                  </p:stCondLst>
                                  <p:childTnLst>
                                    <p:set>
                                      <p:cBhvr>
                                        <p:cTn id="227" dur="1" fill="hold">
                                          <p:stCondLst>
                                            <p:cond delay="0"/>
                                          </p:stCondLst>
                                        </p:cTn>
                                        <p:tgtEl>
                                          <p:spTgt spid="92"/>
                                        </p:tgtEl>
                                        <p:attrNameLst>
                                          <p:attrName>style.visibility</p:attrName>
                                        </p:attrNameLst>
                                      </p:cBhvr>
                                      <p:to>
                                        <p:strVal val="visible"/>
                                      </p:to>
                                    </p:set>
                                    <p:animEffect transition="in" filter="fade">
                                      <p:cBhvr>
                                        <p:cTn id="228" dur="500"/>
                                        <p:tgtEl>
                                          <p:spTgt spid="92"/>
                                        </p:tgtEl>
                                      </p:cBhvr>
                                    </p:animEffect>
                                  </p:childTnLst>
                                </p:cTn>
                              </p:par>
                              <p:par>
                                <p:cTn id="229" presetID="10" presetClass="entr" presetSubtype="0" fill="hold" nodeType="withEffect">
                                  <p:stCondLst>
                                    <p:cond delay="0"/>
                                  </p:stCondLst>
                                  <p:childTnLst>
                                    <p:set>
                                      <p:cBhvr>
                                        <p:cTn id="230" dur="1" fill="hold">
                                          <p:stCondLst>
                                            <p:cond delay="0"/>
                                          </p:stCondLst>
                                        </p:cTn>
                                        <p:tgtEl>
                                          <p:spTgt spid="90"/>
                                        </p:tgtEl>
                                        <p:attrNameLst>
                                          <p:attrName>style.visibility</p:attrName>
                                        </p:attrNameLst>
                                      </p:cBhvr>
                                      <p:to>
                                        <p:strVal val="visible"/>
                                      </p:to>
                                    </p:set>
                                    <p:animEffect transition="in" filter="fade">
                                      <p:cBhvr>
                                        <p:cTn id="231" dur="500"/>
                                        <p:tgtEl>
                                          <p:spTgt spid="90"/>
                                        </p:tgtEl>
                                      </p:cBhvr>
                                    </p:animEffect>
                                  </p:childTnLst>
                                </p:cTn>
                              </p:par>
                              <p:par>
                                <p:cTn id="232" presetID="10" presetClass="entr" presetSubtype="0" fill="hold" nodeType="withEffect">
                                  <p:stCondLst>
                                    <p:cond delay="0"/>
                                  </p:stCondLst>
                                  <p:childTnLst>
                                    <p:set>
                                      <p:cBhvr>
                                        <p:cTn id="233" dur="1" fill="hold">
                                          <p:stCondLst>
                                            <p:cond delay="0"/>
                                          </p:stCondLst>
                                        </p:cTn>
                                        <p:tgtEl>
                                          <p:spTgt spid="91"/>
                                        </p:tgtEl>
                                        <p:attrNameLst>
                                          <p:attrName>style.visibility</p:attrName>
                                        </p:attrNameLst>
                                      </p:cBhvr>
                                      <p:to>
                                        <p:strVal val="visible"/>
                                      </p:to>
                                    </p:set>
                                    <p:animEffect transition="in" filter="fade">
                                      <p:cBhvr>
                                        <p:cTn id="234" dur="500"/>
                                        <p:tgtEl>
                                          <p:spTgt spid="91"/>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xit" presetSubtype="0" fill="hold" nodeType="clickEffect">
                                  <p:stCondLst>
                                    <p:cond delay="0"/>
                                  </p:stCondLst>
                                  <p:childTnLst>
                                    <p:animEffect transition="out" filter="fade">
                                      <p:cBhvr>
                                        <p:cTn id="238" dur="500"/>
                                        <p:tgtEl>
                                          <p:spTgt spid="92"/>
                                        </p:tgtEl>
                                      </p:cBhvr>
                                    </p:animEffect>
                                    <p:set>
                                      <p:cBhvr>
                                        <p:cTn id="239" dur="1" fill="hold">
                                          <p:stCondLst>
                                            <p:cond delay="499"/>
                                          </p:stCondLst>
                                        </p:cTn>
                                        <p:tgtEl>
                                          <p:spTgt spid="92"/>
                                        </p:tgtEl>
                                        <p:attrNameLst>
                                          <p:attrName>style.visibility</p:attrName>
                                        </p:attrNameLst>
                                      </p:cBhvr>
                                      <p:to>
                                        <p:strVal val="hidden"/>
                                      </p:to>
                                    </p:set>
                                  </p:childTnLst>
                                </p:cTn>
                              </p:par>
                              <p:par>
                                <p:cTn id="240" presetID="10" presetClass="exit" presetSubtype="0" fill="hold" nodeType="withEffect">
                                  <p:stCondLst>
                                    <p:cond delay="0"/>
                                  </p:stCondLst>
                                  <p:childTnLst>
                                    <p:animEffect transition="out" filter="fade">
                                      <p:cBhvr>
                                        <p:cTn id="241" dur="500"/>
                                        <p:tgtEl>
                                          <p:spTgt spid="90"/>
                                        </p:tgtEl>
                                      </p:cBhvr>
                                    </p:animEffect>
                                    <p:set>
                                      <p:cBhvr>
                                        <p:cTn id="242" dur="1" fill="hold">
                                          <p:stCondLst>
                                            <p:cond delay="499"/>
                                          </p:stCondLst>
                                        </p:cTn>
                                        <p:tgtEl>
                                          <p:spTgt spid="90"/>
                                        </p:tgtEl>
                                        <p:attrNameLst>
                                          <p:attrName>style.visibility</p:attrName>
                                        </p:attrNameLst>
                                      </p:cBhvr>
                                      <p:to>
                                        <p:strVal val="hidden"/>
                                      </p:to>
                                    </p:set>
                                  </p:childTnLst>
                                </p:cTn>
                              </p:par>
                              <p:par>
                                <p:cTn id="243" presetID="10" presetClass="exit" presetSubtype="0" fill="hold" nodeType="withEffect">
                                  <p:stCondLst>
                                    <p:cond delay="0"/>
                                  </p:stCondLst>
                                  <p:childTnLst>
                                    <p:animEffect transition="out" filter="fade">
                                      <p:cBhvr>
                                        <p:cTn id="244" dur="500"/>
                                        <p:tgtEl>
                                          <p:spTgt spid="91"/>
                                        </p:tgtEl>
                                      </p:cBhvr>
                                    </p:animEffect>
                                    <p:set>
                                      <p:cBhvr>
                                        <p:cTn id="245" dur="1" fill="hold">
                                          <p:stCondLst>
                                            <p:cond delay="499"/>
                                          </p:stCondLst>
                                        </p:cTn>
                                        <p:tgtEl>
                                          <p:spTgt spid="91"/>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95"/>
                                        </p:tgtEl>
                                        <p:attrNameLst>
                                          <p:attrName>style.visibility</p:attrName>
                                        </p:attrNameLst>
                                      </p:cBhvr>
                                      <p:to>
                                        <p:strVal val="visible"/>
                                      </p:to>
                                    </p:set>
                                    <p:animEffect transition="in" filter="fade">
                                      <p:cBhvr>
                                        <p:cTn id="250" dur="500"/>
                                        <p:tgtEl>
                                          <p:spTgt spid="95"/>
                                        </p:tgtEl>
                                      </p:cBhvr>
                                    </p:animEffect>
                                  </p:childTnLst>
                                </p:cTn>
                              </p:par>
                              <p:par>
                                <p:cTn id="251" presetID="10" presetClass="entr" presetSubtype="0" fill="hold" nodeType="withEffect">
                                  <p:stCondLst>
                                    <p:cond delay="0"/>
                                  </p:stCondLst>
                                  <p:childTnLst>
                                    <p:set>
                                      <p:cBhvr>
                                        <p:cTn id="252" dur="1" fill="hold">
                                          <p:stCondLst>
                                            <p:cond delay="0"/>
                                          </p:stCondLst>
                                        </p:cTn>
                                        <p:tgtEl>
                                          <p:spTgt spid="94"/>
                                        </p:tgtEl>
                                        <p:attrNameLst>
                                          <p:attrName>style.visibility</p:attrName>
                                        </p:attrNameLst>
                                      </p:cBhvr>
                                      <p:to>
                                        <p:strVal val="visible"/>
                                      </p:to>
                                    </p:set>
                                    <p:animEffect transition="in" filter="fade">
                                      <p:cBhvr>
                                        <p:cTn id="253" dur="500"/>
                                        <p:tgtEl>
                                          <p:spTgt spid="94"/>
                                        </p:tgtEl>
                                      </p:cBhvr>
                                    </p:animEffect>
                                  </p:childTnLst>
                                </p:cTn>
                              </p:par>
                              <p:par>
                                <p:cTn id="254" presetID="10" presetClass="entr" presetSubtype="0" fill="hold" nodeType="withEffect">
                                  <p:stCondLst>
                                    <p:cond delay="0"/>
                                  </p:stCondLst>
                                  <p:childTnLst>
                                    <p:set>
                                      <p:cBhvr>
                                        <p:cTn id="255" dur="1" fill="hold">
                                          <p:stCondLst>
                                            <p:cond delay="0"/>
                                          </p:stCondLst>
                                        </p:cTn>
                                        <p:tgtEl>
                                          <p:spTgt spid="93"/>
                                        </p:tgtEl>
                                        <p:attrNameLst>
                                          <p:attrName>style.visibility</p:attrName>
                                        </p:attrNameLst>
                                      </p:cBhvr>
                                      <p:to>
                                        <p:strVal val="visible"/>
                                      </p:to>
                                    </p:set>
                                    <p:animEffect transition="in" filter="fade">
                                      <p:cBhvr>
                                        <p:cTn id="256" dur="500"/>
                                        <p:tgtEl>
                                          <p:spTgt spid="93"/>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xit" presetSubtype="0" fill="hold" nodeType="clickEffect">
                                  <p:stCondLst>
                                    <p:cond delay="0"/>
                                  </p:stCondLst>
                                  <p:childTnLst>
                                    <p:animEffect transition="out" filter="fade">
                                      <p:cBhvr>
                                        <p:cTn id="260" dur="500"/>
                                        <p:tgtEl>
                                          <p:spTgt spid="95"/>
                                        </p:tgtEl>
                                      </p:cBhvr>
                                    </p:animEffect>
                                    <p:set>
                                      <p:cBhvr>
                                        <p:cTn id="261" dur="1" fill="hold">
                                          <p:stCondLst>
                                            <p:cond delay="499"/>
                                          </p:stCondLst>
                                        </p:cTn>
                                        <p:tgtEl>
                                          <p:spTgt spid="95"/>
                                        </p:tgtEl>
                                        <p:attrNameLst>
                                          <p:attrName>style.visibility</p:attrName>
                                        </p:attrNameLst>
                                      </p:cBhvr>
                                      <p:to>
                                        <p:strVal val="hidden"/>
                                      </p:to>
                                    </p:set>
                                  </p:childTnLst>
                                </p:cTn>
                              </p:par>
                              <p:par>
                                <p:cTn id="262" presetID="10" presetClass="exit" presetSubtype="0" fill="hold" nodeType="withEffect">
                                  <p:stCondLst>
                                    <p:cond delay="0"/>
                                  </p:stCondLst>
                                  <p:childTnLst>
                                    <p:animEffect transition="out" filter="fade">
                                      <p:cBhvr>
                                        <p:cTn id="263" dur="500"/>
                                        <p:tgtEl>
                                          <p:spTgt spid="94"/>
                                        </p:tgtEl>
                                      </p:cBhvr>
                                    </p:animEffect>
                                    <p:set>
                                      <p:cBhvr>
                                        <p:cTn id="264" dur="1" fill="hold">
                                          <p:stCondLst>
                                            <p:cond delay="499"/>
                                          </p:stCondLst>
                                        </p:cTn>
                                        <p:tgtEl>
                                          <p:spTgt spid="94"/>
                                        </p:tgtEl>
                                        <p:attrNameLst>
                                          <p:attrName>style.visibility</p:attrName>
                                        </p:attrNameLst>
                                      </p:cBhvr>
                                      <p:to>
                                        <p:strVal val="hidden"/>
                                      </p:to>
                                    </p:set>
                                  </p:childTnLst>
                                </p:cTn>
                              </p:par>
                              <p:par>
                                <p:cTn id="265" presetID="10" presetClass="exit" presetSubtype="0" fill="hold" nodeType="withEffect">
                                  <p:stCondLst>
                                    <p:cond delay="0"/>
                                  </p:stCondLst>
                                  <p:childTnLst>
                                    <p:animEffect transition="out" filter="fade">
                                      <p:cBhvr>
                                        <p:cTn id="266" dur="500"/>
                                        <p:tgtEl>
                                          <p:spTgt spid="93"/>
                                        </p:tgtEl>
                                      </p:cBhvr>
                                    </p:animEffect>
                                    <p:set>
                                      <p:cBhvr>
                                        <p:cTn id="267" dur="1" fill="hold">
                                          <p:stCondLst>
                                            <p:cond delay="499"/>
                                          </p:stCondLst>
                                        </p:cTn>
                                        <p:tgtEl>
                                          <p:spTgt spid="93"/>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grpId="0" nodeType="clickEffect">
                                  <p:stCondLst>
                                    <p:cond delay="0"/>
                                  </p:stCondLst>
                                  <p:childTnLst>
                                    <p:set>
                                      <p:cBhvr>
                                        <p:cTn id="271" dur="1" fill="hold">
                                          <p:stCondLst>
                                            <p:cond delay="0"/>
                                          </p:stCondLst>
                                        </p:cTn>
                                        <p:tgtEl>
                                          <p:spTgt spid="56"/>
                                        </p:tgtEl>
                                        <p:attrNameLst>
                                          <p:attrName>style.visibility</p:attrName>
                                        </p:attrNameLst>
                                      </p:cBhvr>
                                      <p:to>
                                        <p:strVal val="visible"/>
                                      </p:to>
                                    </p:set>
                                    <p:animEffect transition="in" filter="fade">
                                      <p:cBhvr>
                                        <p:cTn id="27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2" grpId="0" animBg="1"/>
      <p:bldP spid="14" grpId="0" animBg="1"/>
      <p:bldP spid="16" grpId="0" animBg="1"/>
      <p:bldP spid="17" grpId="0" animBg="1"/>
      <p:bldP spid="19" grpId="0" animBg="1"/>
      <p:bldP spid="24" grpId="0" animBg="1"/>
      <p:bldP spid="25" grpId="0" animBg="1"/>
      <p:bldP spid="28" grpId="0" animBg="1"/>
      <p:bldP spid="30" grpId="0" animBg="1"/>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51" grpId="0"/>
      <p:bldP spid="53" grpId="0"/>
      <p:bldP spid="52" grpId="0"/>
      <p:bldP spid="54" grpId="0"/>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568411" y="908221"/>
          <a:ext cx="5894173" cy="3799703"/>
        </p:xfrm>
        <a:graphic>
          <a:graphicData uri="http://schemas.openxmlformats.org/drawingml/2006/chart">
            <c:chart xmlns:c="http://schemas.openxmlformats.org/drawingml/2006/chart" xmlns:r="http://schemas.openxmlformats.org/officeDocument/2006/relationships" r:id="rId2"/>
          </a:graphicData>
        </a:graphic>
      </p:graphicFrame>
      <p:sp>
        <p:nvSpPr>
          <p:cNvPr id="5" name="标题 1"/>
          <p:cNvSpPr txBox="1">
            <a:spLocks/>
          </p:cNvSpPr>
          <p:nvPr/>
        </p:nvSpPr>
        <p:spPr>
          <a:xfrm>
            <a:off x="1444792" y="85838"/>
            <a:ext cx="9367369" cy="58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t>Network attack resilience</a:t>
            </a:r>
          </a:p>
        </p:txBody>
      </p:sp>
      <p:graphicFrame>
        <p:nvGraphicFramePr>
          <p:cNvPr id="7" name="Chart 6"/>
          <p:cNvGraphicFramePr>
            <a:graphicFrameLocks/>
          </p:cNvGraphicFramePr>
          <p:nvPr>
            <p:extLst/>
          </p:nvPr>
        </p:nvGraphicFramePr>
        <p:xfrm>
          <a:off x="6221628" y="963827"/>
          <a:ext cx="5900350" cy="402830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1143001" y="4868563"/>
            <a:ext cx="9610003" cy="1200329"/>
          </a:xfrm>
          <a:prstGeom prst="rect">
            <a:avLst/>
          </a:prstGeom>
          <a:noFill/>
        </p:spPr>
        <p:txBody>
          <a:bodyPr wrap="none" rtlCol="0">
            <a:spAutoFit/>
          </a:bodyPr>
          <a:lstStyle/>
          <a:p>
            <a:pPr marL="285750" indent="-285750">
              <a:buFont typeface="Arial" panose="020B0604020202020204" pitchFamily="34" charset="0"/>
              <a:buChar char="•"/>
            </a:pPr>
            <a:r>
              <a:rPr lang="en-US" sz="2400"/>
              <a:t>We consider 8 privacy levels, so the highest possible entropy should be 3.</a:t>
            </a:r>
          </a:p>
          <a:p>
            <a:pPr marL="285750" indent="-285750">
              <a:buFont typeface="Arial" panose="020B0604020202020204" pitchFamily="34" charset="0"/>
              <a:buChar char="•"/>
            </a:pPr>
            <a:r>
              <a:rPr lang="en-US" sz="2400"/>
              <a:t>RS has lowest entropy against network-distance for the whole range.</a:t>
            </a:r>
          </a:p>
          <a:p>
            <a:pPr marL="285750" indent="-285750">
              <a:buFont typeface="Arial" panose="020B0604020202020204" pitchFamily="34" charset="0"/>
              <a:buChar char="•"/>
            </a:pPr>
            <a:r>
              <a:rPr lang="en-US" sz="2400"/>
              <a:t>Entropy of RGE and SE is higher than RS, but lower than RPLE.</a:t>
            </a:r>
          </a:p>
        </p:txBody>
      </p:sp>
    </p:spTree>
    <p:extLst>
      <p:ext uri="{BB962C8B-B14F-4D97-AF65-F5344CB8AC3E}">
        <p14:creationId xmlns:p14="http://schemas.microsoft.com/office/powerpoint/2010/main" val="813370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Algorithms</a:t>
            </a:r>
          </a:p>
        </p:txBody>
      </p:sp>
      <p:sp>
        <p:nvSpPr>
          <p:cNvPr id="5" name="Subtitle 4"/>
          <p:cNvSpPr>
            <a:spLocks noGrp="1"/>
          </p:cNvSpPr>
          <p:nvPr>
            <p:ph type="subTitle" idx="1"/>
          </p:nvPr>
        </p:nvSpPr>
        <p:spPr/>
        <p:txBody>
          <a:bodyPr/>
          <a:lstStyle/>
          <a:p>
            <a:r>
              <a:rPr lang="en-US"/>
              <a:t>Chao Li</a:t>
            </a:r>
          </a:p>
        </p:txBody>
      </p:sp>
    </p:spTree>
    <p:extLst>
      <p:ext uri="{BB962C8B-B14F-4D97-AF65-F5344CB8AC3E}">
        <p14:creationId xmlns:p14="http://schemas.microsoft.com/office/powerpoint/2010/main" val="64513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197034" y="394561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5" name="Straight Connector 4"/>
          <p:cNvCxnSpPr>
            <a:stCxn id="8" idx="4"/>
            <a:endCxn id="4" idx="0"/>
          </p:cNvCxnSpPr>
          <p:nvPr/>
        </p:nvCxnSpPr>
        <p:spPr>
          <a:xfrm>
            <a:off x="4314072" y="3394098"/>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 name="Straight Connector 5"/>
          <p:cNvCxnSpPr>
            <a:stCxn id="4" idx="6"/>
            <a:endCxn id="9" idx="2"/>
          </p:cNvCxnSpPr>
          <p:nvPr/>
        </p:nvCxnSpPr>
        <p:spPr>
          <a:xfrm flipV="1">
            <a:off x="4431110" y="4073066"/>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7" name="Straight Connector 6"/>
          <p:cNvCxnSpPr>
            <a:stCxn id="10" idx="7"/>
            <a:endCxn id="4" idx="3"/>
          </p:cNvCxnSpPr>
          <p:nvPr/>
        </p:nvCxnSpPr>
        <p:spPr>
          <a:xfrm flipV="1">
            <a:off x="4088054" y="4163191"/>
            <a:ext cx="143260" cy="219290"/>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8" name="Oval 7"/>
          <p:cNvSpPr/>
          <p:nvPr/>
        </p:nvSpPr>
        <p:spPr>
          <a:xfrm>
            <a:off x="4197034" y="313918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9" name="Oval 8"/>
          <p:cNvSpPr/>
          <p:nvPr/>
        </p:nvSpPr>
        <p:spPr>
          <a:xfrm>
            <a:off x="5491767" y="394561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 name="Oval 9"/>
          <p:cNvSpPr/>
          <p:nvPr/>
        </p:nvSpPr>
        <p:spPr>
          <a:xfrm>
            <a:off x="3888258" y="434515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 name="Oval 10"/>
          <p:cNvSpPr/>
          <p:nvPr/>
        </p:nvSpPr>
        <p:spPr>
          <a:xfrm>
            <a:off x="2815794" y="313918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2" name="Straight Connector 11"/>
          <p:cNvCxnSpPr>
            <a:stCxn id="11" idx="6"/>
            <a:endCxn id="8" idx="2"/>
          </p:cNvCxnSpPr>
          <p:nvPr/>
        </p:nvCxnSpPr>
        <p:spPr>
          <a:xfrm>
            <a:off x="3049870" y="3266642"/>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3" name="Oval 12"/>
          <p:cNvSpPr/>
          <p:nvPr/>
        </p:nvSpPr>
        <p:spPr>
          <a:xfrm>
            <a:off x="3892169" y="489666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4" name="Straight Connector 13"/>
          <p:cNvCxnSpPr>
            <a:stCxn id="10" idx="4"/>
            <a:endCxn id="13" idx="0"/>
          </p:cNvCxnSpPr>
          <p:nvPr/>
        </p:nvCxnSpPr>
        <p:spPr>
          <a:xfrm>
            <a:off x="4005296" y="4600061"/>
            <a:ext cx="3911" cy="29660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5" name="Oval 14"/>
          <p:cNvSpPr/>
          <p:nvPr/>
        </p:nvSpPr>
        <p:spPr>
          <a:xfrm>
            <a:off x="5488578" y="313918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6" name="Straight Connector 15"/>
          <p:cNvCxnSpPr>
            <a:stCxn id="9" idx="0"/>
            <a:endCxn id="15" idx="4"/>
          </p:cNvCxnSpPr>
          <p:nvPr/>
        </p:nvCxnSpPr>
        <p:spPr>
          <a:xfrm flipH="1" flipV="1">
            <a:off x="5605616" y="3394097"/>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7" name="Oval 16"/>
          <p:cNvSpPr/>
          <p:nvPr/>
        </p:nvSpPr>
        <p:spPr>
          <a:xfrm>
            <a:off x="2815794" y="234616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8" name="Oval 17"/>
          <p:cNvSpPr/>
          <p:nvPr/>
        </p:nvSpPr>
        <p:spPr>
          <a:xfrm>
            <a:off x="6030478" y="490165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9" name="Straight Connector 18"/>
          <p:cNvCxnSpPr>
            <a:stCxn id="17" idx="4"/>
          </p:cNvCxnSpPr>
          <p:nvPr/>
        </p:nvCxnSpPr>
        <p:spPr>
          <a:xfrm>
            <a:off x="2932832" y="2601074"/>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0" name="Oval 19"/>
          <p:cNvSpPr/>
          <p:nvPr/>
        </p:nvSpPr>
        <p:spPr>
          <a:xfrm>
            <a:off x="6024355" y="198454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1" name="Straight Connector 20"/>
          <p:cNvCxnSpPr>
            <a:stCxn id="29" idx="6"/>
            <a:endCxn id="20" idx="2"/>
          </p:cNvCxnSpPr>
          <p:nvPr/>
        </p:nvCxnSpPr>
        <p:spPr>
          <a:xfrm>
            <a:off x="3049870" y="2084307"/>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 name="Straight Connector 21"/>
          <p:cNvCxnSpPr>
            <a:stCxn id="15" idx="6"/>
            <a:endCxn id="31" idx="2"/>
          </p:cNvCxnSpPr>
          <p:nvPr/>
        </p:nvCxnSpPr>
        <p:spPr>
          <a:xfrm>
            <a:off x="5722654" y="3266642"/>
            <a:ext cx="301701" cy="2364"/>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23" name="Straight Connector 22"/>
          <p:cNvCxnSpPr>
            <a:stCxn id="13" idx="6"/>
            <a:endCxn id="18" idx="2"/>
          </p:cNvCxnSpPr>
          <p:nvPr/>
        </p:nvCxnSpPr>
        <p:spPr>
          <a:xfrm>
            <a:off x="4126245" y="5024119"/>
            <a:ext cx="1904233" cy="49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a:stCxn id="25" idx="0"/>
            <a:endCxn id="26" idx="4"/>
          </p:cNvCxnSpPr>
          <p:nvPr/>
        </p:nvCxnSpPr>
        <p:spPr>
          <a:xfrm flipV="1">
            <a:off x="1914946" y="2601072"/>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5" name="Oval 24"/>
          <p:cNvSpPr/>
          <p:nvPr/>
        </p:nvSpPr>
        <p:spPr>
          <a:xfrm>
            <a:off x="1797908" y="489303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6" name="Oval 25"/>
          <p:cNvSpPr/>
          <p:nvPr/>
        </p:nvSpPr>
        <p:spPr>
          <a:xfrm>
            <a:off x="1802647" y="234616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7" name="Straight Connector 26"/>
          <p:cNvCxnSpPr>
            <a:stCxn id="25" idx="6"/>
            <a:endCxn id="13" idx="2"/>
          </p:cNvCxnSpPr>
          <p:nvPr/>
        </p:nvCxnSpPr>
        <p:spPr>
          <a:xfrm>
            <a:off x="2031984" y="5020488"/>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p:cNvCxnSpPr>
            <a:stCxn id="26" idx="6"/>
            <a:endCxn id="17" idx="2"/>
          </p:cNvCxnSpPr>
          <p:nvPr/>
        </p:nvCxnSpPr>
        <p:spPr>
          <a:xfrm>
            <a:off x="2036723" y="2473617"/>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9" name="Oval 28"/>
          <p:cNvSpPr/>
          <p:nvPr/>
        </p:nvSpPr>
        <p:spPr>
          <a:xfrm>
            <a:off x="2815794" y="195685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0" name="Straight Connector 29"/>
          <p:cNvCxnSpPr>
            <a:stCxn id="29" idx="4"/>
            <a:endCxn id="17" idx="0"/>
          </p:cNvCxnSpPr>
          <p:nvPr/>
        </p:nvCxnSpPr>
        <p:spPr>
          <a:xfrm>
            <a:off x="2932832" y="2211762"/>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1" name="Oval 30"/>
          <p:cNvSpPr/>
          <p:nvPr/>
        </p:nvSpPr>
        <p:spPr>
          <a:xfrm>
            <a:off x="6024355" y="314155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2" name="Straight Connector 31"/>
          <p:cNvCxnSpPr>
            <a:stCxn id="18" idx="0"/>
            <a:endCxn id="31" idx="4"/>
          </p:cNvCxnSpPr>
          <p:nvPr/>
        </p:nvCxnSpPr>
        <p:spPr>
          <a:xfrm flipH="1" flipV="1">
            <a:off x="6141393" y="3396461"/>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p:cNvCxnSpPr>
            <a:stCxn id="31" idx="0"/>
            <a:endCxn id="20" idx="4"/>
          </p:cNvCxnSpPr>
          <p:nvPr/>
        </p:nvCxnSpPr>
        <p:spPr>
          <a:xfrm flipV="1">
            <a:off x="6141393" y="2239457"/>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156"/>
              <p:cNvSpPr txBox="1"/>
              <p:nvPr/>
            </p:nvSpPr>
            <p:spPr>
              <a:xfrm>
                <a:off x="2099448" y="239019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34" name="TextBox 156"/>
              <p:cNvSpPr txBox="1">
                <a:spLocks noRot="1" noChangeAspect="1" noMove="1" noResize="1" noEditPoints="1" noAdjustHandles="1" noChangeArrowheads="1" noChangeShapeType="1" noTextEdit="1"/>
              </p:cNvSpPr>
              <p:nvPr/>
            </p:nvSpPr>
            <p:spPr>
              <a:xfrm>
                <a:off x="2099448" y="2390195"/>
                <a:ext cx="531364" cy="461665"/>
              </a:xfrm>
              <a:prstGeom prst="rect">
                <a:avLst/>
              </a:prstGeom>
              <a:blipFill rotWithShape="0">
                <a:blip r:embed="rId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156"/>
              <p:cNvSpPr txBox="1"/>
              <p:nvPr/>
            </p:nvSpPr>
            <p:spPr>
              <a:xfrm>
                <a:off x="2682342" y="490336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35" name="TextBox 156"/>
              <p:cNvSpPr txBox="1">
                <a:spLocks noRot="1" noChangeAspect="1" noMove="1" noResize="1" noEditPoints="1" noAdjustHandles="1" noChangeArrowheads="1" noChangeShapeType="1" noTextEdit="1"/>
              </p:cNvSpPr>
              <p:nvPr/>
            </p:nvSpPr>
            <p:spPr>
              <a:xfrm>
                <a:off x="2682342" y="4903363"/>
                <a:ext cx="531364"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156"/>
              <p:cNvSpPr txBox="1"/>
              <p:nvPr/>
            </p:nvSpPr>
            <p:spPr>
              <a:xfrm>
                <a:off x="4980536" y="491196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36" name="TextBox 156"/>
              <p:cNvSpPr txBox="1">
                <a:spLocks noRot="1" noChangeAspect="1" noMove="1" noResize="1" noEditPoints="1" noAdjustHandles="1" noChangeArrowheads="1" noChangeShapeType="1" noTextEdit="1"/>
              </p:cNvSpPr>
              <p:nvPr/>
            </p:nvSpPr>
            <p:spPr>
              <a:xfrm>
                <a:off x="4980536" y="4911968"/>
                <a:ext cx="654090"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56"/>
              <p:cNvSpPr txBox="1"/>
              <p:nvPr/>
            </p:nvSpPr>
            <p:spPr>
              <a:xfrm>
                <a:off x="2884838" y="2604672"/>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37" name="TextBox 156"/>
              <p:cNvSpPr txBox="1">
                <a:spLocks noRot="1" noChangeAspect="1" noMove="1" noResize="1" noEditPoints="1" noAdjustHandles="1" noChangeArrowheads="1" noChangeShapeType="1" noTextEdit="1"/>
              </p:cNvSpPr>
              <p:nvPr/>
            </p:nvSpPr>
            <p:spPr>
              <a:xfrm>
                <a:off x="2884838" y="2604672"/>
                <a:ext cx="525336"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2904785" y="1993711"/>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38" name="TextBox 156"/>
              <p:cNvSpPr txBox="1">
                <a:spLocks noRot="1" noChangeAspect="1" noMove="1" noResize="1" noEditPoints="1" noAdjustHandles="1" noChangeArrowheads="1" noChangeShapeType="1" noTextEdit="1"/>
              </p:cNvSpPr>
              <p:nvPr/>
            </p:nvSpPr>
            <p:spPr>
              <a:xfrm>
                <a:off x="2904785" y="1993711"/>
                <a:ext cx="531364" cy="461665"/>
              </a:xfrm>
              <a:prstGeom prst="rect">
                <a:avLst/>
              </a:prstGeom>
              <a:blipFill rotWithShape="0">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4299683" y="2022167"/>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39" name="TextBox 156"/>
              <p:cNvSpPr txBox="1">
                <a:spLocks noRot="1" noChangeAspect="1" noMove="1" noResize="1" noEditPoints="1" noAdjustHandles="1" noChangeArrowheads="1" noChangeShapeType="1" noTextEdit="1"/>
              </p:cNvSpPr>
              <p:nvPr/>
            </p:nvSpPr>
            <p:spPr>
              <a:xfrm>
                <a:off x="4299683" y="2022167"/>
                <a:ext cx="531364" cy="461665"/>
              </a:xfrm>
              <a:prstGeom prst="rect">
                <a:avLst/>
              </a:prstGeom>
              <a:blipFill rotWithShape="0">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56"/>
              <p:cNvSpPr txBox="1"/>
              <p:nvPr/>
            </p:nvSpPr>
            <p:spPr>
              <a:xfrm>
                <a:off x="3409668" y="3208187"/>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40" name="TextBox 156"/>
              <p:cNvSpPr txBox="1">
                <a:spLocks noRot="1" noChangeAspect="1" noMove="1" noResize="1" noEditPoints="1" noAdjustHandles="1" noChangeArrowheads="1" noChangeShapeType="1" noTextEdit="1"/>
              </p:cNvSpPr>
              <p:nvPr/>
            </p:nvSpPr>
            <p:spPr>
              <a:xfrm>
                <a:off x="3409668" y="3208187"/>
                <a:ext cx="531364" cy="461665"/>
              </a:xfrm>
              <a:prstGeom prst="rect">
                <a:avLst/>
              </a:prstGeom>
              <a:blipFill rotWithShape="0">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156"/>
              <p:cNvSpPr txBox="1"/>
              <p:nvPr/>
            </p:nvSpPr>
            <p:spPr>
              <a:xfrm>
                <a:off x="3217851" y="4486353"/>
                <a:ext cx="87020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41" name="TextBox 156"/>
              <p:cNvSpPr txBox="1">
                <a:spLocks noRot="1" noChangeAspect="1" noMove="1" noResize="1" noEditPoints="1" noAdjustHandles="1" noChangeArrowheads="1" noChangeShapeType="1" noTextEdit="1"/>
              </p:cNvSpPr>
              <p:nvPr/>
            </p:nvSpPr>
            <p:spPr>
              <a:xfrm>
                <a:off x="3217851" y="4486353"/>
                <a:ext cx="870203" cy="461665"/>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156"/>
              <p:cNvSpPr txBox="1"/>
              <p:nvPr/>
            </p:nvSpPr>
            <p:spPr>
              <a:xfrm>
                <a:off x="3699504" y="3843452"/>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42" name="TextBox 156"/>
              <p:cNvSpPr txBox="1">
                <a:spLocks noRot="1" noChangeAspect="1" noMove="1" noResize="1" noEditPoints="1" noAdjustHandles="1" noChangeArrowheads="1" noChangeShapeType="1" noTextEdit="1"/>
              </p:cNvSpPr>
              <p:nvPr/>
            </p:nvSpPr>
            <p:spPr>
              <a:xfrm>
                <a:off x="3699504" y="3843452"/>
                <a:ext cx="524952" cy="461665"/>
              </a:xfrm>
              <a:prstGeom prst="rect">
                <a:avLst/>
              </a:prstGeom>
              <a:blipFill rotWithShape="0">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156"/>
              <p:cNvSpPr txBox="1"/>
              <p:nvPr/>
            </p:nvSpPr>
            <p:spPr>
              <a:xfrm>
                <a:off x="4271430" y="3422712"/>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43" name="TextBox 156"/>
              <p:cNvSpPr txBox="1">
                <a:spLocks noRot="1" noChangeAspect="1" noMove="1" noResize="1" noEditPoints="1" noAdjustHandles="1" noChangeArrowheads="1" noChangeShapeType="1" noTextEdit="1"/>
              </p:cNvSpPr>
              <p:nvPr/>
            </p:nvSpPr>
            <p:spPr>
              <a:xfrm>
                <a:off x="4271430" y="3422712"/>
                <a:ext cx="531364" cy="461665"/>
              </a:xfrm>
              <a:prstGeom prst="rect">
                <a:avLst/>
              </a:prstGeom>
              <a:blipFill rotWithShape="0">
                <a:blip r:embed="rId1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156"/>
              <p:cNvSpPr txBox="1"/>
              <p:nvPr/>
            </p:nvSpPr>
            <p:spPr>
              <a:xfrm>
                <a:off x="4718548" y="4006845"/>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44" name="TextBox 156"/>
              <p:cNvSpPr txBox="1">
                <a:spLocks noRot="1" noChangeAspect="1" noMove="1" noResize="1" noEditPoints="1" noAdjustHandles="1" noChangeArrowheads="1" noChangeShapeType="1" noTextEdit="1"/>
              </p:cNvSpPr>
              <p:nvPr/>
            </p:nvSpPr>
            <p:spPr>
              <a:xfrm>
                <a:off x="4718548" y="4006845"/>
                <a:ext cx="654090" cy="461665"/>
              </a:xfrm>
              <a:prstGeom prst="rect">
                <a:avLst/>
              </a:prstGeom>
              <a:blipFill rotWithShape="0">
                <a:blip r:embed="rId1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156"/>
              <p:cNvSpPr txBox="1"/>
              <p:nvPr/>
            </p:nvSpPr>
            <p:spPr>
              <a:xfrm>
                <a:off x="5017511" y="339697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45" name="TextBox 156"/>
              <p:cNvSpPr txBox="1">
                <a:spLocks noRot="1" noChangeAspect="1" noMove="1" noResize="1" noEditPoints="1" noAdjustHandles="1" noChangeArrowheads="1" noChangeShapeType="1" noTextEdit="1"/>
              </p:cNvSpPr>
              <p:nvPr/>
            </p:nvSpPr>
            <p:spPr>
              <a:xfrm>
                <a:off x="5017511" y="3396976"/>
                <a:ext cx="654090" cy="461665"/>
              </a:xfrm>
              <a:prstGeom prst="rect">
                <a:avLst/>
              </a:prstGeom>
              <a:blipFill rotWithShape="0">
                <a:blip r:embed="rId1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156"/>
              <p:cNvSpPr txBox="1"/>
              <p:nvPr/>
            </p:nvSpPr>
            <p:spPr>
              <a:xfrm>
                <a:off x="5561452" y="275917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46" name="TextBox 156"/>
              <p:cNvSpPr txBox="1">
                <a:spLocks noRot="1" noChangeAspect="1" noMove="1" noResize="1" noEditPoints="1" noAdjustHandles="1" noChangeArrowheads="1" noChangeShapeType="1" noTextEdit="1"/>
              </p:cNvSpPr>
              <p:nvPr/>
            </p:nvSpPr>
            <p:spPr>
              <a:xfrm>
                <a:off x="5561452" y="2759179"/>
                <a:ext cx="654090" cy="461665"/>
              </a:xfrm>
              <a:prstGeom prst="rect">
                <a:avLst/>
              </a:prstGeom>
              <a:blipFill rotWithShape="0">
                <a:blip r:embed="rId1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156"/>
              <p:cNvSpPr txBox="1"/>
              <p:nvPr/>
            </p:nvSpPr>
            <p:spPr>
              <a:xfrm>
                <a:off x="6078146" y="238624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47" name="TextBox 156"/>
              <p:cNvSpPr txBox="1">
                <a:spLocks noRot="1" noChangeAspect="1" noMove="1" noResize="1" noEditPoints="1" noAdjustHandles="1" noChangeArrowheads="1" noChangeShapeType="1" noTextEdit="1"/>
              </p:cNvSpPr>
              <p:nvPr/>
            </p:nvSpPr>
            <p:spPr>
              <a:xfrm>
                <a:off x="6078146" y="2386247"/>
                <a:ext cx="654090" cy="461665"/>
              </a:xfrm>
              <a:prstGeom prst="rect">
                <a:avLst/>
              </a:prstGeom>
              <a:blipFill rotWithShape="0">
                <a:blip r:embed="rId1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56"/>
              <p:cNvSpPr txBox="1"/>
              <p:nvPr/>
            </p:nvSpPr>
            <p:spPr>
              <a:xfrm>
                <a:off x="6078146" y="383525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48" name="TextBox 156"/>
              <p:cNvSpPr txBox="1">
                <a:spLocks noRot="1" noChangeAspect="1" noMove="1" noResize="1" noEditPoints="1" noAdjustHandles="1" noChangeArrowheads="1" noChangeShapeType="1" noTextEdit="1"/>
              </p:cNvSpPr>
              <p:nvPr/>
            </p:nvSpPr>
            <p:spPr>
              <a:xfrm>
                <a:off x="6078146" y="3835258"/>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156"/>
              <p:cNvSpPr txBox="1"/>
              <p:nvPr/>
            </p:nvSpPr>
            <p:spPr>
              <a:xfrm>
                <a:off x="1840884" y="3439020"/>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49" name="TextBox 156"/>
              <p:cNvSpPr txBox="1">
                <a:spLocks noRot="1" noChangeAspect="1" noMove="1" noResize="1" noEditPoints="1" noAdjustHandles="1" noChangeArrowheads="1" noChangeShapeType="1" noTextEdit="1"/>
              </p:cNvSpPr>
              <p:nvPr/>
            </p:nvSpPr>
            <p:spPr>
              <a:xfrm>
                <a:off x="1840884" y="3439020"/>
                <a:ext cx="524246" cy="461665"/>
              </a:xfrm>
              <a:prstGeom prst="rect">
                <a:avLst/>
              </a:prstGeom>
              <a:blipFill rotWithShape="0">
                <a:blip r:embed="rId17"/>
                <a:stretch>
                  <a:fillRect b="-1316"/>
                </a:stretch>
              </a:blipFill>
            </p:spPr>
            <p:txBody>
              <a:bodyPr/>
              <a:lstStyle/>
              <a:p>
                <a:r>
                  <a:rPr lang="en-US">
                    <a:noFill/>
                  </a:rPr>
                  <a:t> </a:t>
                </a:r>
              </a:p>
            </p:txBody>
          </p:sp>
        </mc:Fallback>
      </mc:AlternateContent>
      <p:sp>
        <p:nvSpPr>
          <p:cNvPr id="50" name="标题 1"/>
          <p:cNvSpPr>
            <a:spLocks noGrp="1"/>
          </p:cNvSpPr>
          <p:nvPr>
            <p:ph type="title"/>
          </p:nvPr>
        </p:nvSpPr>
        <p:spPr>
          <a:xfrm>
            <a:off x="1444792" y="85838"/>
            <a:ext cx="9367369" cy="587375"/>
          </a:xfrm>
        </p:spPr>
        <p:txBody>
          <a:bodyPr>
            <a:normAutofit fontScale="90000"/>
          </a:bodyPr>
          <a:lstStyle/>
          <a:p>
            <a:r>
              <a:rPr lang="en-US"/>
              <a:t>Multilevel reversible location </a:t>
            </a:r>
            <a:r>
              <a:rPr lang="en-US" altLang="zh-CN"/>
              <a:t>anonymization</a:t>
            </a:r>
            <a:endParaRPr lang="zh-CN" altLang="en-US" dirty="0"/>
          </a:p>
        </p:txBody>
      </p:sp>
      <p:pic>
        <p:nvPicPr>
          <p:cNvPr id="52" name="图片 2"/>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023019" y="3837818"/>
            <a:ext cx="202454" cy="358634"/>
          </a:xfrm>
          <a:prstGeom prst="rect">
            <a:avLst/>
          </a:prstGeom>
          <a:solidFill>
            <a:srgbClr val="FF0000"/>
          </a:solidFill>
          <a:ln w="38100">
            <a:noFill/>
            <a:miter lim="800000"/>
            <a:headEnd/>
            <a:tailEnd/>
          </a:ln>
        </p:spPr>
      </p:pic>
      <p:sp>
        <p:nvSpPr>
          <p:cNvPr id="53" name="Oval 52"/>
          <p:cNvSpPr/>
          <p:nvPr/>
        </p:nvSpPr>
        <p:spPr>
          <a:xfrm>
            <a:off x="4020140" y="3870311"/>
            <a:ext cx="1654652" cy="740249"/>
          </a:xfrm>
          <a:prstGeom prst="ellipse">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54" name="Picture 5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61541" y="4103412"/>
            <a:ext cx="526110" cy="262654"/>
          </a:xfrm>
          <a:prstGeom prst="rect">
            <a:avLst/>
          </a:prstGeom>
          <a:ln w="38100">
            <a:solidFill>
              <a:srgbClr val="FFCCCC"/>
            </a:solidFill>
          </a:ln>
        </p:spPr>
      </p:pic>
      <p:sp>
        <p:nvSpPr>
          <p:cNvPr id="55" name="Oval 54"/>
          <p:cNvSpPr/>
          <p:nvPr/>
        </p:nvSpPr>
        <p:spPr>
          <a:xfrm>
            <a:off x="2597335" y="2949230"/>
            <a:ext cx="3487071" cy="2000837"/>
          </a:xfrm>
          <a:prstGeom prst="ellipse">
            <a:avLst/>
          </a:prstGeom>
          <a:noFill/>
          <a:ln w="38100">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6" name="Oval 55"/>
          <p:cNvSpPr/>
          <p:nvPr/>
        </p:nvSpPr>
        <p:spPr>
          <a:xfrm>
            <a:off x="3808620" y="3231805"/>
            <a:ext cx="2180374" cy="1444157"/>
          </a:xfrm>
          <a:prstGeom prst="ellipse">
            <a:avLst/>
          </a:prstGeom>
          <a:noFill/>
          <a:ln w="381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57" name="Picture 5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54427" y="3572604"/>
            <a:ext cx="526110" cy="262654"/>
          </a:xfrm>
          <a:prstGeom prst="rect">
            <a:avLst/>
          </a:prstGeom>
          <a:ln w="38100">
            <a:solidFill>
              <a:srgbClr val="FF7C80"/>
            </a:solidFill>
          </a:ln>
        </p:spPr>
      </p:pic>
      <p:pic>
        <p:nvPicPr>
          <p:cNvPr id="58" name="Picture 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756953" y="3066337"/>
            <a:ext cx="526110" cy="262654"/>
          </a:xfrm>
          <a:prstGeom prst="rect">
            <a:avLst/>
          </a:prstGeom>
          <a:ln w="38100">
            <a:solidFill>
              <a:srgbClr val="A50021"/>
            </a:solidFill>
          </a:ln>
        </p:spPr>
      </p:pic>
      <p:cxnSp>
        <p:nvCxnSpPr>
          <p:cNvPr id="59" name="Straight Connector 58"/>
          <p:cNvCxnSpPr/>
          <p:nvPr/>
        </p:nvCxnSpPr>
        <p:spPr>
          <a:xfrm flipH="1" flipV="1">
            <a:off x="3073810" y="3266642"/>
            <a:ext cx="1147164" cy="1"/>
          </a:xfrm>
          <a:prstGeom prst="line">
            <a:avLst/>
          </a:prstGeom>
          <a:ln w="76200">
            <a:solidFill>
              <a:srgbClr val="FFCCC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 idx="6"/>
            <a:endCxn id="9" idx="2"/>
          </p:cNvCxnSpPr>
          <p:nvPr/>
        </p:nvCxnSpPr>
        <p:spPr>
          <a:xfrm flipV="1">
            <a:off x="4431110" y="4073066"/>
            <a:ext cx="1060657" cy="1"/>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 idx="4"/>
            <a:endCxn id="4" idx="0"/>
          </p:cNvCxnSpPr>
          <p:nvPr/>
        </p:nvCxnSpPr>
        <p:spPr>
          <a:xfrm>
            <a:off x="4314072" y="3394098"/>
            <a:ext cx="0" cy="551513"/>
          </a:xfrm>
          <a:prstGeom prst="line">
            <a:avLst/>
          </a:prstGeom>
          <a:ln w="762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13" idx="0"/>
            <a:endCxn id="10" idx="4"/>
          </p:cNvCxnSpPr>
          <p:nvPr/>
        </p:nvCxnSpPr>
        <p:spPr>
          <a:xfrm flipH="1" flipV="1">
            <a:off x="4005296" y="4600061"/>
            <a:ext cx="3911" cy="296602"/>
          </a:xfrm>
          <a:prstGeom prst="line">
            <a:avLst/>
          </a:prstGeom>
          <a:ln w="76200">
            <a:solidFill>
              <a:srgbClr val="FFCCCC"/>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15" idx="4"/>
            <a:endCxn id="9" idx="0"/>
          </p:cNvCxnSpPr>
          <p:nvPr/>
        </p:nvCxnSpPr>
        <p:spPr>
          <a:xfrm>
            <a:off x="5605616" y="3394097"/>
            <a:ext cx="3189" cy="551513"/>
          </a:xfrm>
          <a:prstGeom prst="line">
            <a:avLst/>
          </a:prstGeom>
          <a:ln w="762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 idx="3"/>
            <a:endCxn id="10" idx="7"/>
          </p:cNvCxnSpPr>
          <p:nvPr/>
        </p:nvCxnSpPr>
        <p:spPr>
          <a:xfrm flipH="1">
            <a:off x="4088054" y="4163191"/>
            <a:ext cx="143260" cy="219290"/>
          </a:xfrm>
          <a:prstGeom prst="line">
            <a:avLst/>
          </a:prstGeom>
          <a:ln w="76200">
            <a:solidFill>
              <a:srgbClr val="A50021"/>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034392" y="1996793"/>
            <a:ext cx="2231765" cy="2677656"/>
          </a:xfrm>
          <a:prstGeom prst="rect">
            <a:avLst/>
          </a:prstGeom>
          <a:noFill/>
        </p:spPr>
        <p:txBody>
          <a:bodyPr wrap="none" rtlCol="0">
            <a:spAutoFit/>
          </a:bodyPr>
          <a:lstStyle/>
          <a:p>
            <a:r>
              <a:rPr lang="en-US" sz="2400"/>
              <a:t>Data user levels:</a:t>
            </a:r>
          </a:p>
          <a:p>
            <a:endParaRPr lang="en-US" sz="2400"/>
          </a:p>
          <a:p>
            <a:r>
              <a:rPr lang="en-US" sz="2400"/>
              <a:t>Level 0: </a:t>
            </a:r>
          </a:p>
          <a:p>
            <a:r>
              <a:rPr lang="en-US" sz="2400"/>
              <a:t>Level 1:</a:t>
            </a:r>
          </a:p>
          <a:p>
            <a:r>
              <a:rPr lang="en-US" sz="2400"/>
              <a:t>Level 2:</a:t>
            </a:r>
          </a:p>
          <a:p>
            <a:r>
              <a:rPr lang="en-US" sz="2400"/>
              <a:t>Level 3:</a:t>
            </a:r>
          </a:p>
          <a:p>
            <a:endParaRPr lang="en-US" sz="2400"/>
          </a:p>
        </p:txBody>
      </p:sp>
      <p:pic>
        <p:nvPicPr>
          <p:cNvPr id="88" name="Picture 8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304973" y="3204294"/>
            <a:ext cx="526110" cy="262654"/>
          </a:xfrm>
          <a:prstGeom prst="rect">
            <a:avLst/>
          </a:prstGeom>
          <a:ln w="38100">
            <a:solidFill>
              <a:srgbClr val="FFCCCC"/>
            </a:solidFill>
          </a:ln>
        </p:spPr>
      </p:pic>
      <p:pic>
        <p:nvPicPr>
          <p:cNvPr id="89" name="Picture 8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304973" y="3580798"/>
            <a:ext cx="526110" cy="262654"/>
          </a:xfrm>
          <a:prstGeom prst="rect">
            <a:avLst/>
          </a:prstGeom>
          <a:ln w="38100">
            <a:solidFill>
              <a:srgbClr val="FFCCCC"/>
            </a:solidFill>
          </a:ln>
        </p:spPr>
      </p:pic>
      <p:pic>
        <p:nvPicPr>
          <p:cNvPr id="90" name="Picture 8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03102" y="3582920"/>
            <a:ext cx="526110" cy="262654"/>
          </a:xfrm>
          <a:prstGeom prst="rect">
            <a:avLst/>
          </a:prstGeom>
          <a:ln w="38100">
            <a:solidFill>
              <a:srgbClr val="FF7C80"/>
            </a:solidFill>
          </a:ln>
        </p:spPr>
      </p:pic>
      <p:pic>
        <p:nvPicPr>
          <p:cNvPr id="91" name="Picture 9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304973" y="3953883"/>
            <a:ext cx="526110" cy="262654"/>
          </a:xfrm>
          <a:prstGeom prst="rect">
            <a:avLst/>
          </a:prstGeom>
          <a:ln w="38100">
            <a:solidFill>
              <a:srgbClr val="FFCCCC"/>
            </a:solidFill>
          </a:ln>
        </p:spPr>
      </p:pic>
      <p:pic>
        <p:nvPicPr>
          <p:cNvPr id="92"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03102" y="3953883"/>
            <a:ext cx="526110" cy="262654"/>
          </a:xfrm>
          <a:prstGeom prst="rect">
            <a:avLst/>
          </a:prstGeom>
          <a:ln w="38100">
            <a:solidFill>
              <a:srgbClr val="FF7C80"/>
            </a:solidFill>
          </a:ln>
        </p:spPr>
      </p:pic>
      <p:pic>
        <p:nvPicPr>
          <p:cNvPr id="93" name="Picture 9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701231" y="3960026"/>
            <a:ext cx="526110" cy="262654"/>
          </a:xfrm>
          <a:prstGeom prst="rect">
            <a:avLst/>
          </a:prstGeom>
          <a:ln w="38100">
            <a:solidFill>
              <a:srgbClr val="A50021"/>
            </a:solidFill>
          </a:ln>
        </p:spPr>
      </p:pic>
      <p:sp>
        <p:nvSpPr>
          <p:cNvPr id="2" name="TextBox 1"/>
          <p:cNvSpPr txBox="1"/>
          <p:nvPr/>
        </p:nvSpPr>
        <p:spPr>
          <a:xfrm>
            <a:off x="1517610" y="939046"/>
            <a:ext cx="2888932" cy="523220"/>
          </a:xfrm>
          <a:prstGeom prst="rect">
            <a:avLst/>
          </a:prstGeom>
          <a:noFill/>
        </p:spPr>
        <p:txBody>
          <a:bodyPr wrap="none" rtlCol="0">
            <a:spAutoFit/>
          </a:bodyPr>
          <a:lstStyle/>
          <a:p>
            <a:r>
              <a:rPr lang="en-US" sz="2800"/>
              <a:t>Key-based control.</a:t>
            </a:r>
          </a:p>
        </p:txBody>
      </p:sp>
    </p:spTree>
    <p:extLst>
      <p:ext uri="{BB962C8B-B14F-4D97-AF65-F5344CB8AC3E}">
        <p14:creationId xmlns:p14="http://schemas.microsoft.com/office/powerpoint/2010/main" val="130411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par>
                                <p:cTn id="92" presetID="10" presetClass="entr" presetSubtype="0" fill="hold"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fade">
                                      <p:cBhvr>
                                        <p:cTn id="118" dur="500"/>
                                        <p:tgtEl>
                                          <p:spTgt spid="4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3"/>
                                        </p:tgtEl>
                                        <p:attrNameLst>
                                          <p:attrName>style.visibility</p:attrName>
                                        </p:attrNameLst>
                                      </p:cBhvr>
                                      <p:to>
                                        <p:strVal val="visible"/>
                                      </p:to>
                                    </p:set>
                                    <p:animEffect transition="in" filter="fade">
                                      <p:cBhvr>
                                        <p:cTn id="124" dur="500"/>
                                        <p:tgtEl>
                                          <p:spTgt spid="4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500"/>
                                        <p:tgtEl>
                                          <p:spTgt spid="4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fade">
                                      <p:cBhvr>
                                        <p:cTn id="130" dur="500"/>
                                        <p:tgtEl>
                                          <p:spTgt spid="45"/>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fade">
                                      <p:cBhvr>
                                        <p:cTn id="133" dur="500"/>
                                        <p:tgtEl>
                                          <p:spTgt spid="46"/>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Effect transition="in" filter="fade">
                                      <p:cBhvr>
                                        <p:cTn id="136" dur="500"/>
                                        <p:tgtEl>
                                          <p:spTgt spid="4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500"/>
                                        <p:tgtEl>
                                          <p:spTgt spid="4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fade">
                                      <p:cBhvr>
                                        <p:cTn id="142" dur="500"/>
                                        <p:tgtEl>
                                          <p:spTgt spid="49"/>
                                        </p:tgtEl>
                                      </p:cBhvr>
                                    </p:animEffect>
                                  </p:childTnLst>
                                </p:cTn>
                              </p:par>
                              <p:par>
                                <p:cTn id="143" presetID="10" presetClass="entr" presetSubtype="0" fill="hold" nodeType="with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fade">
                                      <p:cBhvr>
                                        <p:cTn id="145" dur="500"/>
                                        <p:tgtEl>
                                          <p:spTgt spid="52"/>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60"/>
                                        </p:tgtEl>
                                        <p:attrNameLst>
                                          <p:attrName>style.visibility</p:attrName>
                                        </p:attrNameLst>
                                      </p:cBhvr>
                                      <p:to>
                                        <p:strVal val="visible"/>
                                      </p:to>
                                    </p:set>
                                    <p:animEffect transition="in" filter="fade">
                                      <p:cBhvr>
                                        <p:cTn id="155" dur="500"/>
                                        <p:tgtEl>
                                          <p:spTgt spid="60"/>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70"/>
                                        </p:tgtEl>
                                        <p:attrNameLst>
                                          <p:attrName>style.visibility</p:attrName>
                                        </p:attrNameLst>
                                      </p:cBhvr>
                                      <p:to>
                                        <p:strVal val="visible"/>
                                      </p:to>
                                    </p:set>
                                    <p:animEffect transition="in" filter="fade">
                                      <p:cBhvr>
                                        <p:cTn id="160" dur="500"/>
                                        <p:tgtEl>
                                          <p:spTgt spid="70"/>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3"/>
                                        </p:tgtEl>
                                        <p:attrNameLst>
                                          <p:attrName>style.visibility</p:attrName>
                                        </p:attrNameLst>
                                      </p:cBhvr>
                                      <p:to>
                                        <p:strVal val="visible"/>
                                      </p:to>
                                    </p:set>
                                    <p:animEffect transition="in" filter="fade">
                                      <p:cBhvr>
                                        <p:cTn id="165" dur="500"/>
                                        <p:tgtEl>
                                          <p:spTgt spid="53"/>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57"/>
                                        </p:tgtEl>
                                        <p:attrNameLst>
                                          <p:attrName>style.visibility</p:attrName>
                                        </p:attrNameLst>
                                      </p:cBhvr>
                                      <p:to>
                                        <p:strVal val="visible"/>
                                      </p:to>
                                    </p:set>
                                    <p:animEffect transition="in" filter="fade">
                                      <p:cBhvr>
                                        <p:cTn id="170" dur="500"/>
                                        <p:tgtEl>
                                          <p:spTgt spid="57"/>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69"/>
                                        </p:tgtEl>
                                        <p:attrNameLst>
                                          <p:attrName>style.visibility</p:attrName>
                                        </p:attrNameLst>
                                      </p:cBhvr>
                                      <p:to>
                                        <p:strVal val="visible"/>
                                      </p:to>
                                    </p:set>
                                    <p:animEffect transition="in" filter="fade">
                                      <p:cBhvr>
                                        <p:cTn id="175" dur="500"/>
                                        <p:tgtEl>
                                          <p:spTgt spid="69"/>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fade">
                                      <p:cBhvr>
                                        <p:cTn id="180" dur="500"/>
                                        <p:tgtEl>
                                          <p:spTgt spid="61"/>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56"/>
                                        </p:tgtEl>
                                        <p:attrNameLst>
                                          <p:attrName>style.visibility</p:attrName>
                                        </p:attrNameLst>
                                      </p:cBhvr>
                                      <p:to>
                                        <p:strVal val="visible"/>
                                      </p:to>
                                    </p:set>
                                    <p:animEffect transition="in" filter="fade">
                                      <p:cBhvr>
                                        <p:cTn id="185" dur="500"/>
                                        <p:tgtEl>
                                          <p:spTgt spid="56"/>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54"/>
                                        </p:tgtEl>
                                        <p:attrNameLst>
                                          <p:attrName>style.visibility</p:attrName>
                                        </p:attrNameLst>
                                      </p:cBhvr>
                                      <p:to>
                                        <p:strVal val="visible"/>
                                      </p:to>
                                    </p:set>
                                    <p:animEffect transition="in" filter="fade">
                                      <p:cBhvr>
                                        <p:cTn id="190" dur="500"/>
                                        <p:tgtEl>
                                          <p:spTgt spid="54"/>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59"/>
                                        </p:tgtEl>
                                        <p:attrNameLst>
                                          <p:attrName>style.visibility</p:attrName>
                                        </p:attrNameLst>
                                      </p:cBhvr>
                                      <p:to>
                                        <p:strVal val="visible"/>
                                      </p:to>
                                    </p:set>
                                    <p:animEffect transition="in" filter="fade">
                                      <p:cBhvr>
                                        <p:cTn id="195" dur="500"/>
                                        <p:tgtEl>
                                          <p:spTgt spid="59"/>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64"/>
                                        </p:tgtEl>
                                        <p:attrNameLst>
                                          <p:attrName>style.visibility</p:attrName>
                                        </p:attrNameLst>
                                      </p:cBhvr>
                                      <p:to>
                                        <p:strVal val="visible"/>
                                      </p:to>
                                    </p:set>
                                    <p:animEffect transition="in" filter="fade">
                                      <p:cBhvr>
                                        <p:cTn id="200" dur="500"/>
                                        <p:tgtEl>
                                          <p:spTgt spid="64"/>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55"/>
                                        </p:tgtEl>
                                        <p:attrNameLst>
                                          <p:attrName>style.visibility</p:attrName>
                                        </p:attrNameLst>
                                      </p:cBhvr>
                                      <p:to>
                                        <p:strVal val="visible"/>
                                      </p:to>
                                    </p:set>
                                    <p:animEffect transition="in" filter="fade">
                                      <p:cBhvr>
                                        <p:cTn id="205" dur="500"/>
                                        <p:tgtEl>
                                          <p:spTgt spid="55"/>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nodeType="clickEffect">
                                  <p:stCondLst>
                                    <p:cond delay="0"/>
                                  </p:stCondLst>
                                  <p:childTnLst>
                                    <p:set>
                                      <p:cBhvr>
                                        <p:cTn id="209" dur="1" fill="hold">
                                          <p:stCondLst>
                                            <p:cond delay="0"/>
                                          </p:stCondLst>
                                        </p:cTn>
                                        <p:tgtEl>
                                          <p:spTgt spid="86">
                                            <p:txEl>
                                              <p:pRg st="0" end="0"/>
                                            </p:txEl>
                                          </p:spTgt>
                                        </p:tgtEl>
                                        <p:attrNameLst>
                                          <p:attrName>style.visibility</p:attrName>
                                        </p:attrNameLst>
                                      </p:cBhvr>
                                      <p:to>
                                        <p:strVal val="visible"/>
                                      </p:to>
                                    </p:set>
                                    <p:animEffect transition="in" filter="fade">
                                      <p:cBhvr>
                                        <p:cTn id="210" dur="500"/>
                                        <p:tgtEl>
                                          <p:spTgt spid="86">
                                            <p:txEl>
                                              <p:pRg st="0" end="0"/>
                                            </p:txEl>
                                          </p:spTgt>
                                        </p:tgtEl>
                                      </p:cBhvr>
                                    </p:animEffect>
                                  </p:childTnLst>
                                </p:cTn>
                              </p:par>
                              <p:par>
                                <p:cTn id="211" presetID="10" presetClass="entr" presetSubtype="0" fill="hold" nodeType="withEffect">
                                  <p:stCondLst>
                                    <p:cond delay="0"/>
                                  </p:stCondLst>
                                  <p:childTnLst>
                                    <p:set>
                                      <p:cBhvr>
                                        <p:cTn id="212" dur="1" fill="hold">
                                          <p:stCondLst>
                                            <p:cond delay="0"/>
                                          </p:stCondLst>
                                        </p:cTn>
                                        <p:tgtEl>
                                          <p:spTgt spid="86">
                                            <p:txEl>
                                              <p:pRg st="2" end="2"/>
                                            </p:txEl>
                                          </p:spTgt>
                                        </p:tgtEl>
                                        <p:attrNameLst>
                                          <p:attrName>style.visibility</p:attrName>
                                        </p:attrNameLst>
                                      </p:cBhvr>
                                      <p:to>
                                        <p:strVal val="visible"/>
                                      </p:to>
                                    </p:set>
                                    <p:animEffect transition="in" filter="fade">
                                      <p:cBhvr>
                                        <p:cTn id="213" dur="500"/>
                                        <p:tgtEl>
                                          <p:spTgt spid="86">
                                            <p:txEl>
                                              <p:pRg st="2" end="2"/>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10" presetClass="entr" presetSubtype="0" fill="hold" nodeType="clickEffect">
                                  <p:stCondLst>
                                    <p:cond delay="0"/>
                                  </p:stCondLst>
                                  <p:childTnLst>
                                    <p:set>
                                      <p:cBhvr>
                                        <p:cTn id="217" dur="1" fill="hold">
                                          <p:stCondLst>
                                            <p:cond delay="0"/>
                                          </p:stCondLst>
                                        </p:cTn>
                                        <p:tgtEl>
                                          <p:spTgt spid="86">
                                            <p:txEl>
                                              <p:pRg st="3" end="3"/>
                                            </p:txEl>
                                          </p:spTgt>
                                        </p:tgtEl>
                                        <p:attrNameLst>
                                          <p:attrName>style.visibility</p:attrName>
                                        </p:attrNameLst>
                                      </p:cBhvr>
                                      <p:to>
                                        <p:strVal val="visible"/>
                                      </p:to>
                                    </p:set>
                                    <p:animEffect transition="in" filter="fade">
                                      <p:cBhvr>
                                        <p:cTn id="218" dur="500"/>
                                        <p:tgtEl>
                                          <p:spTgt spid="86">
                                            <p:txEl>
                                              <p:pRg st="3" end="3"/>
                                            </p:txEl>
                                          </p:spTgt>
                                        </p:tgtEl>
                                      </p:cBhvr>
                                    </p:animEffect>
                                  </p:childTnLst>
                                </p:cTn>
                              </p:par>
                              <p:par>
                                <p:cTn id="219" presetID="10" presetClass="entr" presetSubtype="0" fill="hold" nodeType="withEffect">
                                  <p:stCondLst>
                                    <p:cond delay="0"/>
                                  </p:stCondLst>
                                  <p:childTnLst>
                                    <p:set>
                                      <p:cBhvr>
                                        <p:cTn id="220" dur="1" fill="hold">
                                          <p:stCondLst>
                                            <p:cond delay="0"/>
                                          </p:stCondLst>
                                        </p:cTn>
                                        <p:tgtEl>
                                          <p:spTgt spid="88"/>
                                        </p:tgtEl>
                                        <p:attrNameLst>
                                          <p:attrName>style.visibility</p:attrName>
                                        </p:attrNameLst>
                                      </p:cBhvr>
                                      <p:to>
                                        <p:strVal val="visible"/>
                                      </p:to>
                                    </p:set>
                                    <p:animEffect transition="in" filter="fade">
                                      <p:cBhvr>
                                        <p:cTn id="221" dur="500"/>
                                        <p:tgtEl>
                                          <p:spTgt spid="88"/>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xit" presetSubtype="0" fill="hold" nodeType="clickEffect">
                                  <p:stCondLst>
                                    <p:cond delay="0"/>
                                  </p:stCondLst>
                                  <p:childTnLst>
                                    <p:animEffect transition="out" filter="fade">
                                      <p:cBhvr>
                                        <p:cTn id="225" dur="500"/>
                                        <p:tgtEl>
                                          <p:spTgt spid="59"/>
                                        </p:tgtEl>
                                      </p:cBhvr>
                                    </p:animEffect>
                                    <p:set>
                                      <p:cBhvr>
                                        <p:cTn id="226" dur="1" fill="hold">
                                          <p:stCondLst>
                                            <p:cond delay="499"/>
                                          </p:stCondLst>
                                        </p:cTn>
                                        <p:tgtEl>
                                          <p:spTgt spid="59"/>
                                        </p:tgtEl>
                                        <p:attrNameLst>
                                          <p:attrName>style.visibility</p:attrName>
                                        </p:attrNameLst>
                                      </p:cBhvr>
                                      <p:to>
                                        <p:strVal val="hidden"/>
                                      </p:to>
                                    </p:set>
                                  </p:childTnLst>
                                </p:cTn>
                              </p:par>
                              <p:par>
                                <p:cTn id="227" presetID="10" presetClass="exit" presetSubtype="0" fill="hold" nodeType="withEffect">
                                  <p:stCondLst>
                                    <p:cond delay="0"/>
                                  </p:stCondLst>
                                  <p:childTnLst>
                                    <p:animEffect transition="out" filter="fade">
                                      <p:cBhvr>
                                        <p:cTn id="228" dur="500"/>
                                        <p:tgtEl>
                                          <p:spTgt spid="64"/>
                                        </p:tgtEl>
                                      </p:cBhvr>
                                    </p:animEffect>
                                    <p:set>
                                      <p:cBhvr>
                                        <p:cTn id="229" dur="1" fill="hold">
                                          <p:stCondLst>
                                            <p:cond delay="499"/>
                                          </p:stCondLst>
                                        </p:cTn>
                                        <p:tgtEl>
                                          <p:spTgt spid="64"/>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55"/>
                                        </p:tgtEl>
                                      </p:cBhvr>
                                    </p:animEffect>
                                    <p:set>
                                      <p:cBhvr>
                                        <p:cTn id="232" dur="1" fill="hold">
                                          <p:stCondLst>
                                            <p:cond delay="499"/>
                                          </p:stCondLst>
                                        </p:cTn>
                                        <p:tgtEl>
                                          <p:spTgt spid="55"/>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86">
                                            <p:txEl>
                                              <p:pRg st="4" end="4"/>
                                            </p:txEl>
                                          </p:spTgt>
                                        </p:tgtEl>
                                        <p:attrNameLst>
                                          <p:attrName>style.visibility</p:attrName>
                                        </p:attrNameLst>
                                      </p:cBhvr>
                                      <p:to>
                                        <p:strVal val="visible"/>
                                      </p:to>
                                    </p:set>
                                    <p:animEffect transition="in" filter="fade">
                                      <p:cBhvr>
                                        <p:cTn id="237" dur="500"/>
                                        <p:tgtEl>
                                          <p:spTgt spid="86">
                                            <p:txEl>
                                              <p:pRg st="4" end="4"/>
                                            </p:txEl>
                                          </p:spTgt>
                                        </p:tgtEl>
                                      </p:cBhvr>
                                    </p:animEffect>
                                  </p:childTnLst>
                                </p:cTn>
                              </p:par>
                              <p:par>
                                <p:cTn id="238" presetID="10" presetClass="entr" presetSubtype="0" fill="hold" nodeType="withEffect">
                                  <p:stCondLst>
                                    <p:cond delay="0"/>
                                  </p:stCondLst>
                                  <p:childTnLst>
                                    <p:set>
                                      <p:cBhvr>
                                        <p:cTn id="239" dur="1" fill="hold">
                                          <p:stCondLst>
                                            <p:cond delay="0"/>
                                          </p:stCondLst>
                                        </p:cTn>
                                        <p:tgtEl>
                                          <p:spTgt spid="90"/>
                                        </p:tgtEl>
                                        <p:attrNameLst>
                                          <p:attrName>style.visibility</p:attrName>
                                        </p:attrNameLst>
                                      </p:cBhvr>
                                      <p:to>
                                        <p:strVal val="visible"/>
                                      </p:to>
                                    </p:set>
                                    <p:animEffect transition="in" filter="fade">
                                      <p:cBhvr>
                                        <p:cTn id="240" dur="500"/>
                                        <p:tgtEl>
                                          <p:spTgt spid="90"/>
                                        </p:tgtEl>
                                      </p:cBhvr>
                                    </p:animEffect>
                                  </p:childTnLst>
                                </p:cTn>
                              </p:par>
                              <p:par>
                                <p:cTn id="241" presetID="10" presetClass="entr" presetSubtype="0" fill="hold" nodeType="withEffect">
                                  <p:stCondLst>
                                    <p:cond delay="0"/>
                                  </p:stCondLst>
                                  <p:childTnLst>
                                    <p:set>
                                      <p:cBhvr>
                                        <p:cTn id="242" dur="1" fill="hold">
                                          <p:stCondLst>
                                            <p:cond delay="0"/>
                                          </p:stCondLst>
                                        </p:cTn>
                                        <p:tgtEl>
                                          <p:spTgt spid="89"/>
                                        </p:tgtEl>
                                        <p:attrNameLst>
                                          <p:attrName>style.visibility</p:attrName>
                                        </p:attrNameLst>
                                      </p:cBhvr>
                                      <p:to>
                                        <p:strVal val="visible"/>
                                      </p:to>
                                    </p:set>
                                    <p:animEffect transition="in" filter="fade">
                                      <p:cBhvr>
                                        <p:cTn id="243" dur="500"/>
                                        <p:tgtEl>
                                          <p:spTgt spid="89"/>
                                        </p:tgtEl>
                                      </p:cBhvr>
                                    </p:animEffect>
                                  </p:childTnLst>
                                </p:cTn>
                              </p:par>
                            </p:childTnLst>
                          </p:cTn>
                        </p:par>
                      </p:childTnLst>
                    </p:cTn>
                  </p:par>
                  <p:par>
                    <p:cTn id="244" fill="hold">
                      <p:stCondLst>
                        <p:cond delay="indefinite"/>
                      </p:stCondLst>
                      <p:childTnLst>
                        <p:par>
                          <p:cTn id="245" fill="hold">
                            <p:stCondLst>
                              <p:cond delay="0"/>
                            </p:stCondLst>
                            <p:childTnLst>
                              <p:par>
                                <p:cTn id="246" presetID="10" presetClass="exit" presetSubtype="0" fill="hold" nodeType="clickEffect">
                                  <p:stCondLst>
                                    <p:cond delay="0"/>
                                  </p:stCondLst>
                                  <p:childTnLst>
                                    <p:animEffect transition="out" filter="fade">
                                      <p:cBhvr>
                                        <p:cTn id="247" dur="500"/>
                                        <p:tgtEl>
                                          <p:spTgt spid="69"/>
                                        </p:tgtEl>
                                      </p:cBhvr>
                                    </p:animEffect>
                                    <p:set>
                                      <p:cBhvr>
                                        <p:cTn id="248" dur="1" fill="hold">
                                          <p:stCondLst>
                                            <p:cond delay="499"/>
                                          </p:stCondLst>
                                        </p:cTn>
                                        <p:tgtEl>
                                          <p:spTgt spid="69"/>
                                        </p:tgtEl>
                                        <p:attrNameLst>
                                          <p:attrName>style.visibility</p:attrName>
                                        </p:attrNameLst>
                                      </p:cBhvr>
                                      <p:to>
                                        <p:strVal val="hidden"/>
                                      </p:to>
                                    </p:set>
                                  </p:childTnLst>
                                </p:cTn>
                              </p:par>
                              <p:par>
                                <p:cTn id="249" presetID="10" presetClass="exit" presetSubtype="0" fill="hold" nodeType="withEffect">
                                  <p:stCondLst>
                                    <p:cond delay="0"/>
                                  </p:stCondLst>
                                  <p:childTnLst>
                                    <p:animEffect transition="out" filter="fade">
                                      <p:cBhvr>
                                        <p:cTn id="250" dur="500"/>
                                        <p:tgtEl>
                                          <p:spTgt spid="61"/>
                                        </p:tgtEl>
                                      </p:cBhvr>
                                    </p:animEffect>
                                    <p:set>
                                      <p:cBhvr>
                                        <p:cTn id="251" dur="1" fill="hold">
                                          <p:stCondLst>
                                            <p:cond delay="499"/>
                                          </p:stCondLst>
                                        </p:cTn>
                                        <p:tgtEl>
                                          <p:spTgt spid="61"/>
                                        </p:tgtEl>
                                        <p:attrNameLst>
                                          <p:attrName>style.visibility</p:attrName>
                                        </p:attrNameLst>
                                      </p:cBhvr>
                                      <p:to>
                                        <p:strVal val="hidden"/>
                                      </p:to>
                                    </p:set>
                                  </p:childTnLst>
                                </p:cTn>
                              </p:par>
                              <p:par>
                                <p:cTn id="252" presetID="10" presetClass="exit" presetSubtype="0" fill="hold" grpId="1" nodeType="withEffect">
                                  <p:stCondLst>
                                    <p:cond delay="0"/>
                                  </p:stCondLst>
                                  <p:childTnLst>
                                    <p:animEffect transition="out" filter="fade">
                                      <p:cBhvr>
                                        <p:cTn id="253" dur="500"/>
                                        <p:tgtEl>
                                          <p:spTgt spid="56"/>
                                        </p:tgtEl>
                                      </p:cBhvr>
                                    </p:animEffect>
                                    <p:set>
                                      <p:cBhvr>
                                        <p:cTn id="254" dur="1" fill="hold">
                                          <p:stCondLst>
                                            <p:cond delay="499"/>
                                          </p:stCondLst>
                                        </p:cTn>
                                        <p:tgtEl>
                                          <p:spTgt spid="56"/>
                                        </p:tgtEl>
                                        <p:attrNameLst>
                                          <p:attrName>style.visibility</p:attrName>
                                        </p:attrNameLst>
                                      </p:cBhvr>
                                      <p:to>
                                        <p:strVal val="hidden"/>
                                      </p:to>
                                    </p:se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nodeType="clickEffect">
                                  <p:stCondLst>
                                    <p:cond delay="0"/>
                                  </p:stCondLst>
                                  <p:childTnLst>
                                    <p:set>
                                      <p:cBhvr>
                                        <p:cTn id="258" dur="1" fill="hold">
                                          <p:stCondLst>
                                            <p:cond delay="0"/>
                                          </p:stCondLst>
                                        </p:cTn>
                                        <p:tgtEl>
                                          <p:spTgt spid="86">
                                            <p:txEl>
                                              <p:pRg st="5" end="5"/>
                                            </p:txEl>
                                          </p:spTgt>
                                        </p:tgtEl>
                                        <p:attrNameLst>
                                          <p:attrName>style.visibility</p:attrName>
                                        </p:attrNameLst>
                                      </p:cBhvr>
                                      <p:to>
                                        <p:strVal val="visible"/>
                                      </p:to>
                                    </p:set>
                                    <p:animEffect transition="in" filter="fade">
                                      <p:cBhvr>
                                        <p:cTn id="259" dur="500"/>
                                        <p:tgtEl>
                                          <p:spTgt spid="86">
                                            <p:txEl>
                                              <p:pRg st="5" end="5"/>
                                            </p:txEl>
                                          </p:spTgt>
                                        </p:tgtEl>
                                      </p:cBhvr>
                                    </p:animEffect>
                                  </p:childTnLst>
                                </p:cTn>
                              </p:par>
                              <p:par>
                                <p:cTn id="260" presetID="10" presetClass="entr" presetSubtype="0" fill="hold" nodeType="withEffect">
                                  <p:stCondLst>
                                    <p:cond delay="0"/>
                                  </p:stCondLst>
                                  <p:childTnLst>
                                    <p:set>
                                      <p:cBhvr>
                                        <p:cTn id="261" dur="1" fill="hold">
                                          <p:stCondLst>
                                            <p:cond delay="0"/>
                                          </p:stCondLst>
                                        </p:cTn>
                                        <p:tgtEl>
                                          <p:spTgt spid="91"/>
                                        </p:tgtEl>
                                        <p:attrNameLst>
                                          <p:attrName>style.visibility</p:attrName>
                                        </p:attrNameLst>
                                      </p:cBhvr>
                                      <p:to>
                                        <p:strVal val="visible"/>
                                      </p:to>
                                    </p:set>
                                    <p:animEffect transition="in" filter="fade">
                                      <p:cBhvr>
                                        <p:cTn id="262" dur="500"/>
                                        <p:tgtEl>
                                          <p:spTgt spid="91"/>
                                        </p:tgtEl>
                                      </p:cBhvr>
                                    </p:animEffect>
                                  </p:childTnLst>
                                </p:cTn>
                              </p:par>
                              <p:par>
                                <p:cTn id="263" presetID="10" presetClass="entr" presetSubtype="0" fill="hold" nodeType="withEffect">
                                  <p:stCondLst>
                                    <p:cond delay="0"/>
                                  </p:stCondLst>
                                  <p:childTnLst>
                                    <p:set>
                                      <p:cBhvr>
                                        <p:cTn id="264" dur="1" fill="hold">
                                          <p:stCondLst>
                                            <p:cond delay="0"/>
                                          </p:stCondLst>
                                        </p:cTn>
                                        <p:tgtEl>
                                          <p:spTgt spid="92"/>
                                        </p:tgtEl>
                                        <p:attrNameLst>
                                          <p:attrName>style.visibility</p:attrName>
                                        </p:attrNameLst>
                                      </p:cBhvr>
                                      <p:to>
                                        <p:strVal val="visible"/>
                                      </p:to>
                                    </p:set>
                                    <p:animEffect transition="in" filter="fade">
                                      <p:cBhvr>
                                        <p:cTn id="265" dur="500"/>
                                        <p:tgtEl>
                                          <p:spTgt spid="92"/>
                                        </p:tgtEl>
                                      </p:cBhvr>
                                    </p:animEffect>
                                  </p:childTnLst>
                                </p:cTn>
                              </p:par>
                              <p:par>
                                <p:cTn id="266" presetID="10" presetClass="entr" presetSubtype="0" fill="hold" nodeType="withEffect">
                                  <p:stCondLst>
                                    <p:cond delay="0"/>
                                  </p:stCondLst>
                                  <p:childTnLst>
                                    <p:set>
                                      <p:cBhvr>
                                        <p:cTn id="267" dur="1" fill="hold">
                                          <p:stCondLst>
                                            <p:cond delay="0"/>
                                          </p:stCondLst>
                                        </p:cTn>
                                        <p:tgtEl>
                                          <p:spTgt spid="93"/>
                                        </p:tgtEl>
                                        <p:attrNameLst>
                                          <p:attrName>style.visibility</p:attrName>
                                        </p:attrNameLst>
                                      </p:cBhvr>
                                      <p:to>
                                        <p:strVal val="visible"/>
                                      </p:to>
                                    </p:set>
                                    <p:animEffect transition="in" filter="fade">
                                      <p:cBhvr>
                                        <p:cTn id="268" dur="500"/>
                                        <p:tgtEl>
                                          <p:spTgt spid="93"/>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xit" presetSubtype="0" fill="hold" nodeType="clickEffect">
                                  <p:stCondLst>
                                    <p:cond delay="0"/>
                                  </p:stCondLst>
                                  <p:childTnLst>
                                    <p:animEffect transition="out" filter="fade">
                                      <p:cBhvr>
                                        <p:cTn id="272" dur="500"/>
                                        <p:tgtEl>
                                          <p:spTgt spid="70"/>
                                        </p:tgtEl>
                                      </p:cBhvr>
                                    </p:animEffect>
                                    <p:set>
                                      <p:cBhvr>
                                        <p:cTn id="273" dur="1" fill="hold">
                                          <p:stCondLst>
                                            <p:cond delay="499"/>
                                          </p:stCondLst>
                                        </p:cTn>
                                        <p:tgtEl>
                                          <p:spTgt spid="70"/>
                                        </p:tgtEl>
                                        <p:attrNameLst>
                                          <p:attrName>style.visibility</p:attrName>
                                        </p:attrNameLst>
                                      </p:cBhvr>
                                      <p:to>
                                        <p:strVal val="hidden"/>
                                      </p:to>
                                    </p:set>
                                  </p:childTnLst>
                                </p:cTn>
                              </p:par>
                              <p:par>
                                <p:cTn id="274" presetID="10" presetClass="exit" presetSubtype="0" fill="hold" grpId="1" nodeType="withEffect">
                                  <p:stCondLst>
                                    <p:cond delay="0"/>
                                  </p:stCondLst>
                                  <p:childTnLst>
                                    <p:animEffect transition="out" filter="fade">
                                      <p:cBhvr>
                                        <p:cTn id="275" dur="500"/>
                                        <p:tgtEl>
                                          <p:spTgt spid="53"/>
                                        </p:tgtEl>
                                      </p:cBhvr>
                                    </p:animEffect>
                                    <p:set>
                                      <p:cBhvr>
                                        <p:cTn id="276"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3" grpId="0" animBg="1"/>
      <p:bldP spid="15" grpId="0" animBg="1"/>
      <p:bldP spid="17" grpId="0" animBg="1"/>
      <p:bldP spid="18" grpId="0" animBg="1"/>
      <p:bldP spid="20" grpId="0" animBg="1"/>
      <p:bldP spid="25" grpId="0" animBg="1"/>
      <p:bldP spid="26" grpId="0" animBg="1"/>
      <p:bldP spid="29" grpId="0" animBg="1"/>
      <p:bldP spid="31" grpId="0" animBg="1"/>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3" grpId="0" animBg="1"/>
      <p:bldP spid="53" grpId="1" animBg="1"/>
      <p:bldP spid="55" grpId="0" animBg="1"/>
      <p:bldP spid="55" grpId="1" animBg="1"/>
      <p:bldP spid="56" grpId="0" animBg="1"/>
      <p:bldP spid="5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6177" y="120128"/>
            <a:ext cx="10505273" cy="587375"/>
          </a:xfrm>
        </p:spPr>
        <p:txBody>
          <a:bodyPr>
            <a:normAutofit fontScale="90000"/>
          </a:bodyPr>
          <a:lstStyle/>
          <a:p>
            <a:r>
              <a:rPr lang="en-US"/>
              <a:t>Reversible pre-assignment-based local expansion</a:t>
            </a:r>
            <a:endParaRPr lang="zh-CN" altLang="en-US" dirty="0"/>
          </a:p>
        </p:txBody>
      </p:sp>
      <p:sp>
        <p:nvSpPr>
          <p:cNvPr id="105" name="Oval 104"/>
          <p:cNvSpPr/>
          <p:nvPr/>
        </p:nvSpPr>
        <p:spPr>
          <a:xfrm>
            <a:off x="3413531" y="332518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06" name="Straight Connector 105"/>
          <p:cNvCxnSpPr>
            <a:stCxn id="110" idx="4"/>
            <a:endCxn id="105" idx="0"/>
          </p:cNvCxnSpPr>
          <p:nvPr/>
        </p:nvCxnSpPr>
        <p:spPr>
          <a:xfrm>
            <a:off x="3530569" y="2773675"/>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107" name="Straight Connector 106"/>
          <p:cNvCxnSpPr>
            <a:stCxn id="105" idx="6"/>
            <a:endCxn id="111" idx="2"/>
          </p:cNvCxnSpPr>
          <p:nvPr/>
        </p:nvCxnSpPr>
        <p:spPr>
          <a:xfrm flipV="1">
            <a:off x="3647607" y="3452643"/>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108" name="Straight Connector 107"/>
          <p:cNvCxnSpPr>
            <a:stCxn id="112" idx="7"/>
            <a:endCxn id="105" idx="3"/>
          </p:cNvCxnSpPr>
          <p:nvPr/>
        </p:nvCxnSpPr>
        <p:spPr>
          <a:xfrm flipV="1">
            <a:off x="3304551" y="3542768"/>
            <a:ext cx="143260" cy="219290"/>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10" name="Oval 109"/>
          <p:cNvSpPr/>
          <p:nvPr/>
        </p:nvSpPr>
        <p:spPr>
          <a:xfrm>
            <a:off x="3413531" y="251876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1" name="Oval 110"/>
          <p:cNvSpPr/>
          <p:nvPr/>
        </p:nvSpPr>
        <p:spPr>
          <a:xfrm>
            <a:off x="4708264" y="332518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2" name="Oval 111"/>
          <p:cNvSpPr/>
          <p:nvPr/>
        </p:nvSpPr>
        <p:spPr>
          <a:xfrm>
            <a:off x="3104755" y="372472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3" name="Oval 112"/>
          <p:cNvSpPr/>
          <p:nvPr/>
        </p:nvSpPr>
        <p:spPr>
          <a:xfrm>
            <a:off x="2032291" y="251876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14" name="Straight Connector 113"/>
          <p:cNvCxnSpPr>
            <a:stCxn id="113" idx="6"/>
            <a:endCxn id="110" idx="2"/>
          </p:cNvCxnSpPr>
          <p:nvPr/>
        </p:nvCxnSpPr>
        <p:spPr>
          <a:xfrm>
            <a:off x="2266367" y="2646219"/>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15" name="Oval 114"/>
          <p:cNvSpPr/>
          <p:nvPr/>
        </p:nvSpPr>
        <p:spPr>
          <a:xfrm>
            <a:off x="3108666" y="427624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16" name="Straight Connector 115"/>
          <p:cNvCxnSpPr>
            <a:stCxn id="112" idx="4"/>
            <a:endCxn id="115" idx="0"/>
          </p:cNvCxnSpPr>
          <p:nvPr/>
        </p:nvCxnSpPr>
        <p:spPr>
          <a:xfrm>
            <a:off x="3221793" y="3979638"/>
            <a:ext cx="3911" cy="29660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17" name="Oval 116"/>
          <p:cNvSpPr/>
          <p:nvPr/>
        </p:nvSpPr>
        <p:spPr>
          <a:xfrm>
            <a:off x="4705075" y="251876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18" name="Straight Connector 117"/>
          <p:cNvCxnSpPr>
            <a:stCxn id="111" idx="0"/>
            <a:endCxn id="117" idx="4"/>
          </p:cNvCxnSpPr>
          <p:nvPr/>
        </p:nvCxnSpPr>
        <p:spPr>
          <a:xfrm flipH="1" flipV="1">
            <a:off x="4822113" y="2773674"/>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19" name="Oval 118"/>
          <p:cNvSpPr/>
          <p:nvPr/>
        </p:nvSpPr>
        <p:spPr>
          <a:xfrm>
            <a:off x="2032291" y="172574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0" name="Oval 119"/>
          <p:cNvSpPr/>
          <p:nvPr/>
        </p:nvSpPr>
        <p:spPr>
          <a:xfrm>
            <a:off x="5246975" y="428122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21" name="Straight Connector 120"/>
          <p:cNvCxnSpPr>
            <a:stCxn id="119" idx="4"/>
          </p:cNvCxnSpPr>
          <p:nvPr/>
        </p:nvCxnSpPr>
        <p:spPr>
          <a:xfrm>
            <a:off x="2149329" y="1980651"/>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22" name="Oval 121"/>
          <p:cNvSpPr/>
          <p:nvPr/>
        </p:nvSpPr>
        <p:spPr>
          <a:xfrm>
            <a:off x="5240852" y="136412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23" name="Straight Connector 122"/>
          <p:cNvCxnSpPr>
            <a:stCxn id="131" idx="6"/>
            <a:endCxn id="122" idx="2"/>
          </p:cNvCxnSpPr>
          <p:nvPr/>
        </p:nvCxnSpPr>
        <p:spPr>
          <a:xfrm>
            <a:off x="2266367" y="1463884"/>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4" name="Straight Connector 123"/>
          <p:cNvCxnSpPr>
            <a:stCxn id="117" idx="6"/>
            <a:endCxn id="133" idx="2"/>
          </p:cNvCxnSpPr>
          <p:nvPr/>
        </p:nvCxnSpPr>
        <p:spPr>
          <a:xfrm>
            <a:off x="4939151" y="2646219"/>
            <a:ext cx="301701" cy="23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5" name="Straight Connector 124"/>
          <p:cNvCxnSpPr>
            <a:stCxn id="115" idx="6"/>
            <a:endCxn id="120" idx="2"/>
          </p:cNvCxnSpPr>
          <p:nvPr/>
        </p:nvCxnSpPr>
        <p:spPr>
          <a:xfrm>
            <a:off x="3342742" y="4403696"/>
            <a:ext cx="1904233" cy="49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6" name="Straight Connector 125"/>
          <p:cNvCxnSpPr>
            <a:stCxn id="127" idx="0"/>
            <a:endCxn id="128" idx="4"/>
          </p:cNvCxnSpPr>
          <p:nvPr/>
        </p:nvCxnSpPr>
        <p:spPr>
          <a:xfrm flipV="1">
            <a:off x="1131443" y="1980649"/>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7" name="Oval 126"/>
          <p:cNvSpPr/>
          <p:nvPr/>
        </p:nvSpPr>
        <p:spPr>
          <a:xfrm>
            <a:off x="1014405" y="427260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8" name="Oval 127"/>
          <p:cNvSpPr/>
          <p:nvPr/>
        </p:nvSpPr>
        <p:spPr>
          <a:xfrm>
            <a:off x="1019144" y="172573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29" name="Straight Connector 128"/>
          <p:cNvCxnSpPr>
            <a:stCxn id="127" idx="6"/>
            <a:endCxn id="115" idx="2"/>
          </p:cNvCxnSpPr>
          <p:nvPr/>
        </p:nvCxnSpPr>
        <p:spPr>
          <a:xfrm>
            <a:off x="1248481" y="4400065"/>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30" name="Straight Connector 129"/>
          <p:cNvCxnSpPr>
            <a:stCxn id="128" idx="6"/>
            <a:endCxn id="119" idx="2"/>
          </p:cNvCxnSpPr>
          <p:nvPr/>
        </p:nvCxnSpPr>
        <p:spPr>
          <a:xfrm>
            <a:off x="1253220" y="1853194"/>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31" name="Oval 130"/>
          <p:cNvSpPr/>
          <p:nvPr/>
        </p:nvSpPr>
        <p:spPr>
          <a:xfrm>
            <a:off x="2032291" y="133642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32" name="Straight Connector 131"/>
          <p:cNvCxnSpPr>
            <a:stCxn id="131" idx="4"/>
            <a:endCxn id="119" idx="0"/>
          </p:cNvCxnSpPr>
          <p:nvPr/>
        </p:nvCxnSpPr>
        <p:spPr>
          <a:xfrm>
            <a:off x="2149329" y="1591339"/>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33" name="Oval 132"/>
          <p:cNvSpPr/>
          <p:nvPr/>
        </p:nvSpPr>
        <p:spPr>
          <a:xfrm>
            <a:off x="5240852" y="252112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34" name="Straight Connector 133"/>
          <p:cNvCxnSpPr>
            <a:stCxn id="120" idx="0"/>
            <a:endCxn id="133" idx="4"/>
          </p:cNvCxnSpPr>
          <p:nvPr/>
        </p:nvCxnSpPr>
        <p:spPr>
          <a:xfrm flipH="1" flipV="1">
            <a:off x="5357890" y="2776038"/>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35" name="Straight Connector 134"/>
          <p:cNvCxnSpPr>
            <a:stCxn id="133" idx="0"/>
            <a:endCxn id="122" idx="4"/>
          </p:cNvCxnSpPr>
          <p:nvPr/>
        </p:nvCxnSpPr>
        <p:spPr>
          <a:xfrm flipV="1">
            <a:off x="5357890" y="1619034"/>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6" name="TextBox 156"/>
              <p:cNvSpPr txBox="1"/>
              <p:nvPr/>
            </p:nvSpPr>
            <p:spPr>
              <a:xfrm>
                <a:off x="1315945" y="1769772"/>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136" name="TextBox 156"/>
              <p:cNvSpPr txBox="1">
                <a:spLocks noRot="1" noChangeAspect="1" noMove="1" noResize="1" noEditPoints="1" noAdjustHandles="1" noChangeArrowheads="1" noChangeShapeType="1" noTextEdit="1"/>
              </p:cNvSpPr>
              <p:nvPr/>
            </p:nvSpPr>
            <p:spPr>
              <a:xfrm>
                <a:off x="1315945" y="1769772"/>
                <a:ext cx="531364" cy="461665"/>
              </a:xfrm>
              <a:prstGeom prst="rect">
                <a:avLst/>
              </a:prstGeom>
              <a:blipFill rotWithShape="0">
                <a:blip r:embed="rId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56"/>
              <p:cNvSpPr txBox="1"/>
              <p:nvPr/>
            </p:nvSpPr>
            <p:spPr>
              <a:xfrm>
                <a:off x="1898839" y="4282940"/>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137" name="TextBox 156"/>
              <p:cNvSpPr txBox="1">
                <a:spLocks noRot="1" noChangeAspect="1" noMove="1" noResize="1" noEditPoints="1" noAdjustHandles="1" noChangeArrowheads="1" noChangeShapeType="1" noTextEdit="1"/>
              </p:cNvSpPr>
              <p:nvPr/>
            </p:nvSpPr>
            <p:spPr>
              <a:xfrm>
                <a:off x="1898839" y="4282940"/>
                <a:ext cx="531364" cy="461665"/>
              </a:xfrm>
              <a:prstGeom prst="rect">
                <a:avLst/>
              </a:prstGeom>
              <a:blipFill rotWithShape="0">
                <a:blip r:embed="rId3"/>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56"/>
              <p:cNvSpPr txBox="1"/>
              <p:nvPr/>
            </p:nvSpPr>
            <p:spPr>
              <a:xfrm>
                <a:off x="4197033" y="4291545"/>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138" name="TextBox 156"/>
              <p:cNvSpPr txBox="1">
                <a:spLocks noRot="1" noChangeAspect="1" noMove="1" noResize="1" noEditPoints="1" noAdjustHandles="1" noChangeArrowheads="1" noChangeShapeType="1" noTextEdit="1"/>
              </p:cNvSpPr>
              <p:nvPr/>
            </p:nvSpPr>
            <p:spPr>
              <a:xfrm>
                <a:off x="4197033" y="4291545"/>
                <a:ext cx="654090" cy="461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56"/>
              <p:cNvSpPr txBox="1"/>
              <p:nvPr/>
            </p:nvSpPr>
            <p:spPr>
              <a:xfrm>
                <a:off x="2212395" y="1934248"/>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139" name="TextBox 156"/>
              <p:cNvSpPr txBox="1">
                <a:spLocks noRot="1" noChangeAspect="1" noMove="1" noResize="1" noEditPoints="1" noAdjustHandles="1" noChangeArrowheads="1" noChangeShapeType="1" noTextEdit="1"/>
              </p:cNvSpPr>
              <p:nvPr/>
            </p:nvSpPr>
            <p:spPr>
              <a:xfrm>
                <a:off x="2212395" y="1934248"/>
                <a:ext cx="525336"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56"/>
              <p:cNvSpPr txBox="1"/>
              <p:nvPr/>
            </p:nvSpPr>
            <p:spPr>
              <a:xfrm>
                <a:off x="2266048" y="1545115"/>
                <a:ext cx="454686"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140" name="TextBox 156"/>
              <p:cNvSpPr txBox="1">
                <a:spLocks noRot="1" noChangeAspect="1" noMove="1" noResize="1" noEditPoints="1" noAdjustHandles="1" noChangeArrowheads="1" noChangeShapeType="1" noTextEdit="1"/>
              </p:cNvSpPr>
              <p:nvPr/>
            </p:nvSpPr>
            <p:spPr>
              <a:xfrm>
                <a:off x="2266048" y="1545115"/>
                <a:ext cx="454686" cy="461665"/>
              </a:xfrm>
              <a:prstGeom prst="rect">
                <a:avLst/>
              </a:prstGeom>
              <a:blipFill rotWithShape="0">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56"/>
              <p:cNvSpPr txBox="1"/>
              <p:nvPr/>
            </p:nvSpPr>
            <p:spPr>
              <a:xfrm>
                <a:off x="3385484" y="1374360"/>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141" name="TextBox 156"/>
              <p:cNvSpPr txBox="1">
                <a:spLocks noRot="1" noChangeAspect="1" noMove="1" noResize="1" noEditPoints="1" noAdjustHandles="1" noChangeArrowheads="1" noChangeShapeType="1" noTextEdit="1"/>
              </p:cNvSpPr>
              <p:nvPr/>
            </p:nvSpPr>
            <p:spPr>
              <a:xfrm>
                <a:off x="3385484" y="1374360"/>
                <a:ext cx="531364" cy="461665"/>
              </a:xfrm>
              <a:prstGeom prst="rect">
                <a:avLst/>
              </a:prstGeom>
              <a:blipFill rotWithShape="0">
                <a:blip r:embed="rId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56"/>
              <p:cNvSpPr txBox="1"/>
              <p:nvPr/>
            </p:nvSpPr>
            <p:spPr>
              <a:xfrm>
                <a:off x="2678615" y="2220312"/>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142" name="TextBox 156"/>
              <p:cNvSpPr txBox="1">
                <a:spLocks noRot="1" noChangeAspect="1" noMove="1" noResize="1" noEditPoints="1" noAdjustHandles="1" noChangeArrowheads="1" noChangeShapeType="1" noTextEdit="1"/>
              </p:cNvSpPr>
              <p:nvPr/>
            </p:nvSpPr>
            <p:spPr>
              <a:xfrm>
                <a:off x="2678615" y="2220312"/>
                <a:ext cx="531364" cy="461665"/>
              </a:xfrm>
              <a:prstGeom prst="rect">
                <a:avLst/>
              </a:prstGeom>
              <a:blipFill rotWithShape="0">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56"/>
              <p:cNvSpPr txBox="1"/>
              <p:nvPr/>
            </p:nvSpPr>
            <p:spPr>
              <a:xfrm>
                <a:off x="3385483" y="3871963"/>
                <a:ext cx="54302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143" name="TextBox 156"/>
              <p:cNvSpPr txBox="1">
                <a:spLocks noRot="1" noChangeAspect="1" noMove="1" noResize="1" noEditPoints="1" noAdjustHandles="1" noChangeArrowheads="1" noChangeShapeType="1" noTextEdit="1"/>
              </p:cNvSpPr>
              <p:nvPr/>
            </p:nvSpPr>
            <p:spPr>
              <a:xfrm>
                <a:off x="3385483" y="3871963"/>
                <a:ext cx="543023" cy="461665"/>
              </a:xfrm>
              <a:prstGeom prst="rect">
                <a:avLst/>
              </a:prstGeom>
              <a:blipFill rotWithShape="0">
                <a:blip r:embed="rId9"/>
                <a:stretch>
                  <a:fillRect r="-1124"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56"/>
              <p:cNvSpPr txBox="1"/>
              <p:nvPr/>
            </p:nvSpPr>
            <p:spPr>
              <a:xfrm>
                <a:off x="2967686" y="3243675"/>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144" name="TextBox 156"/>
              <p:cNvSpPr txBox="1">
                <a:spLocks noRot="1" noChangeAspect="1" noMove="1" noResize="1" noEditPoints="1" noAdjustHandles="1" noChangeArrowheads="1" noChangeShapeType="1" noTextEdit="1"/>
              </p:cNvSpPr>
              <p:nvPr/>
            </p:nvSpPr>
            <p:spPr>
              <a:xfrm>
                <a:off x="2967686" y="3243675"/>
                <a:ext cx="524952" cy="461665"/>
              </a:xfrm>
              <a:prstGeom prst="rect">
                <a:avLst/>
              </a:prstGeom>
              <a:blipFill rotWithShape="0">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56"/>
              <p:cNvSpPr txBox="1"/>
              <p:nvPr/>
            </p:nvSpPr>
            <p:spPr>
              <a:xfrm>
                <a:off x="3634800" y="2756932"/>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145" name="TextBox 156"/>
              <p:cNvSpPr txBox="1">
                <a:spLocks noRot="1" noChangeAspect="1" noMove="1" noResize="1" noEditPoints="1" noAdjustHandles="1" noChangeArrowheads="1" noChangeShapeType="1" noTextEdit="1"/>
              </p:cNvSpPr>
              <p:nvPr/>
            </p:nvSpPr>
            <p:spPr>
              <a:xfrm>
                <a:off x="3634800" y="2756932"/>
                <a:ext cx="531364" cy="461665"/>
              </a:xfrm>
              <a:prstGeom prst="rect">
                <a:avLst/>
              </a:prstGeom>
              <a:blipFill rotWithShape="0">
                <a:blip r:embed="rId1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56"/>
              <p:cNvSpPr txBox="1"/>
              <p:nvPr/>
            </p:nvSpPr>
            <p:spPr>
              <a:xfrm>
                <a:off x="3944739" y="302930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146" name="TextBox 156"/>
              <p:cNvSpPr txBox="1">
                <a:spLocks noRot="1" noChangeAspect="1" noMove="1" noResize="1" noEditPoints="1" noAdjustHandles="1" noChangeArrowheads="1" noChangeShapeType="1" noTextEdit="1"/>
              </p:cNvSpPr>
              <p:nvPr/>
            </p:nvSpPr>
            <p:spPr>
              <a:xfrm>
                <a:off x="3944739" y="3029307"/>
                <a:ext cx="654090" cy="46166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56"/>
              <p:cNvSpPr txBox="1"/>
              <p:nvPr/>
            </p:nvSpPr>
            <p:spPr>
              <a:xfrm>
                <a:off x="4777949" y="286284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147" name="TextBox 156"/>
              <p:cNvSpPr txBox="1">
                <a:spLocks noRot="1" noChangeAspect="1" noMove="1" noResize="1" noEditPoints="1" noAdjustHandles="1" noChangeArrowheads="1" noChangeShapeType="1" noTextEdit="1"/>
              </p:cNvSpPr>
              <p:nvPr/>
            </p:nvSpPr>
            <p:spPr>
              <a:xfrm>
                <a:off x="4777949" y="2862840"/>
                <a:ext cx="654090" cy="461665"/>
              </a:xfrm>
              <a:prstGeom prst="rect">
                <a:avLst/>
              </a:prstGeom>
              <a:blipFill rotWithShape="0">
                <a:blip r:embed="rId1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56"/>
              <p:cNvSpPr txBox="1"/>
              <p:nvPr/>
            </p:nvSpPr>
            <p:spPr>
              <a:xfrm>
                <a:off x="4777949" y="213875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148" name="TextBox 156"/>
              <p:cNvSpPr txBox="1">
                <a:spLocks noRot="1" noChangeAspect="1" noMove="1" noResize="1" noEditPoints="1" noAdjustHandles="1" noChangeArrowheads="1" noChangeShapeType="1" noTextEdit="1"/>
              </p:cNvSpPr>
              <p:nvPr/>
            </p:nvSpPr>
            <p:spPr>
              <a:xfrm>
                <a:off x="4777949" y="2138756"/>
                <a:ext cx="654090" cy="46166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56"/>
              <p:cNvSpPr txBox="1"/>
              <p:nvPr/>
            </p:nvSpPr>
            <p:spPr>
              <a:xfrm>
                <a:off x="4822113" y="173767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149" name="TextBox 156"/>
              <p:cNvSpPr txBox="1">
                <a:spLocks noRot="1" noChangeAspect="1" noMove="1" noResize="1" noEditPoints="1" noAdjustHandles="1" noChangeArrowheads="1" noChangeShapeType="1" noTextEdit="1"/>
              </p:cNvSpPr>
              <p:nvPr/>
            </p:nvSpPr>
            <p:spPr>
              <a:xfrm>
                <a:off x="4822113" y="1737679"/>
                <a:ext cx="654090" cy="461665"/>
              </a:xfrm>
              <a:prstGeom prst="rect">
                <a:avLst/>
              </a:prstGeom>
              <a:blipFill rotWithShape="0">
                <a:blip r:embed="rId1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56"/>
              <p:cNvSpPr txBox="1"/>
              <p:nvPr/>
            </p:nvSpPr>
            <p:spPr>
              <a:xfrm>
                <a:off x="4820838" y="356067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150" name="TextBox 156"/>
              <p:cNvSpPr txBox="1">
                <a:spLocks noRot="1" noChangeAspect="1" noMove="1" noResize="1" noEditPoints="1" noAdjustHandles="1" noChangeArrowheads="1" noChangeShapeType="1" noTextEdit="1"/>
              </p:cNvSpPr>
              <p:nvPr/>
            </p:nvSpPr>
            <p:spPr>
              <a:xfrm>
                <a:off x="4820838" y="3560677"/>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6"/>
              <p:cNvSpPr txBox="1"/>
              <p:nvPr/>
            </p:nvSpPr>
            <p:spPr>
              <a:xfrm>
                <a:off x="1111153" y="2884251"/>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152" name="TextBox 156"/>
              <p:cNvSpPr txBox="1">
                <a:spLocks noRot="1" noChangeAspect="1" noMove="1" noResize="1" noEditPoints="1" noAdjustHandles="1" noChangeArrowheads="1" noChangeShapeType="1" noTextEdit="1"/>
              </p:cNvSpPr>
              <p:nvPr/>
            </p:nvSpPr>
            <p:spPr>
              <a:xfrm>
                <a:off x="1111153" y="2884251"/>
                <a:ext cx="524246" cy="461665"/>
              </a:xfrm>
              <a:prstGeom prst="rect">
                <a:avLst/>
              </a:prstGeom>
              <a:blipFill rotWithShape="0">
                <a:blip r:embed="rId17"/>
                <a:stretch>
                  <a:fillRect b="-1316"/>
                </a:stretch>
              </a:blipFill>
            </p:spPr>
            <p:txBody>
              <a:bodyPr/>
              <a:lstStyle/>
              <a:p>
                <a:r>
                  <a:rPr lang="en-US">
                    <a:noFill/>
                  </a:rPr>
                  <a:t> </a:t>
                </a:r>
              </a:p>
            </p:txBody>
          </p:sp>
        </mc:Fallback>
      </mc:AlternateContent>
      <p:graphicFrame>
        <p:nvGraphicFramePr>
          <p:cNvPr id="155" name="Table 154"/>
          <p:cNvGraphicFramePr>
            <a:graphicFrameLocks noGrp="1"/>
          </p:cNvGraphicFramePr>
          <p:nvPr>
            <p:extLst/>
          </p:nvPr>
        </p:nvGraphicFramePr>
        <p:xfrm>
          <a:off x="5765781" y="1633220"/>
          <a:ext cx="6018548" cy="2595880"/>
        </p:xfrm>
        <a:graphic>
          <a:graphicData uri="http://schemas.openxmlformats.org/drawingml/2006/table">
            <a:tbl>
              <a:tblPr firstRow="1" bandRow="1">
                <a:tableStyleId>{5940675A-B579-460E-94D1-54222C63F5DA}</a:tableStyleId>
              </a:tblPr>
              <a:tblGrid>
                <a:gridCol w="697884">
                  <a:extLst>
                    <a:ext uri="{9D8B030D-6E8A-4147-A177-3AD203B41FA5}">
                      <a16:colId xmlns:a16="http://schemas.microsoft.com/office/drawing/2014/main" val="20000"/>
                    </a:ext>
                  </a:extLst>
                </a:gridCol>
                <a:gridCol w="1274445">
                  <a:extLst>
                    <a:ext uri="{9D8B030D-6E8A-4147-A177-3AD203B41FA5}">
                      <a16:colId xmlns:a16="http://schemas.microsoft.com/office/drawing/2014/main" val="20001"/>
                    </a:ext>
                  </a:extLst>
                </a:gridCol>
                <a:gridCol w="3366135">
                  <a:extLst>
                    <a:ext uri="{9D8B030D-6E8A-4147-A177-3AD203B41FA5}">
                      <a16:colId xmlns:a16="http://schemas.microsoft.com/office/drawing/2014/main" val="20002"/>
                    </a:ext>
                  </a:extLst>
                </a:gridCol>
                <a:gridCol w="680084">
                  <a:extLst>
                    <a:ext uri="{9D8B030D-6E8A-4147-A177-3AD203B41FA5}">
                      <a16:colId xmlns:a16="http://schemas.microsoft.com/office/drawing/2014/main" val="20003"/>
                    </a:ext>
                  </a:extLst>
                </a:gridCol>
              </a:tblGrid>
              <a:tr h="370840">
                <a:tc rowSpan="2">
                  <a:txBody>
                    <a:bodyPr/>
                    <a:lstStyle/>
                    <a:p>
                      <a:pPr algn="ctr"/>
                      <a:r>
                        <a:rPr lang="en-US"/>
                        <a:t>Seg</a:t>
                      </a:r>
                    </a:p>
                  </a:txBody>
                  <a:tcPr/>
                </a:tc>
                <a:tc gridSpan="3">
                  <a:txBody>
                    <a:bodyPr/>
                    <a:lstStyle/>
                    <a:p>
                      <a:pPr algn="ctr"/>
                      <a:r>
                        <a:rPr lang="en-US"/>
                        <a:t>Adjacent Segs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vMerge="1">
                  <a:txBody>
                    <a:bodyPr/>
                    <a:lstStyle/>
                    <a:p>
                      <a:pPr algn="ctr"/>
                      <a:endParaRPr lang="en-US"/>
                    </a:p>
                  </a:txBody>
                  <a:tcPr/>
                </a:tc>
                <a:tc>
                  <a:txBody>
                    <a:bodyPr/>
                    <a:lstStyle/>
                    <a:p>
                      <a:pPr algn="ctr"/>
                      <a:r>
                        <a:rPr lang="en-US"/>
                        <a:t>hop -1</a:t>
                      </a:r>
                    </a:p>
                  </a:txBody>
                  <a:tcPr/>
                </a:tc>
                <a:tc>
                  <a:txBody>
                    <a:bodyPr/>
                    <a:lstStyle/>
                    <a:p>
                      <a:pPr algn="ctr"/>
                      <a:r>
                        <a:rPr lang="en-US"/>
                        <a:t>hop -2</a:t>
                      </a:r>
                    </a:p>
                  </a:txBody>
                  <a:tcPr/>
                </a:tc>
                <a:tc>
                  <a:txBody>
                    <a:bodyPr/>
                    <a:lstStyle/>
                    <a:p>
                      <a:pPr algn="ctr"/>
                      <a:r>
                        <a:rPr lang="en-US"/>
                        <a:t>…</a:t>
                      </a:r>
                    </a:p>
                  </a:txBody>
                  <a:tcPr/>
                </a:tc>
                <a:extLst>
                  <a:ext uri="{0D108BD9-81ED-4DB2-BD59-A6C34878D82A}">
                    <a16:rowId xmlns:a16="http://schemas.microsoft.com/office/drawing/2014/main" val="10001"/>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2"/>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3"/>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4"/>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5"/>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156" name="Rectangle 155"/>
              <p:cNvSpPr/>
              <p:nvPr/>
            </p:nvSpPr>
            <p:spPr>
              <a:xfrm>
                <a:off x="5866007" y="2381909"/>
                <a:ext cx="52281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oMath>
                  </m:oMathPara>
                </a14:m>
                <a:endParaRPr lang="en-US"/>
              </a:p>
            </p:txBody>
          </p:sp>
        </mc:Choice>
        <mc:Fallback xmlns="">
          <p:sp>
            <p:nvSpPr>
              <p:cNvPr id="156" name="Rectangle 155"/>
              <p:cNvSpPr>
                <a:spLocks noRot="1" noChangeAspect="1" noMove="1" noResize="1" noEditPoints="1" noAdjustHandles="1" noChangeArrowheads="1" noChangeShapeType="1" noTextEdit="1"/>
              </p:cNvSpPr>
              <p:nvPr/>
            </p:nvSpPr>
            <p:spPr>
              <a:xfrm>
                <a:off x="5866007" y="2381909"/>
                <a:ext cx="522811" cy="369332"/>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5860685" y="2735664"/>
                <a:ext cx="52911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m:oMathPara>
                </a14:m>
                <a:endParaRPr lang="en-US"/>
              </a:p>
            </p:txBody>
          </p:sp>
        </mc:Choice>
        <mc:Fallback xmlns="">
          <p:sp>
            <p:nvSpPr>
              <p:cNvPr id="157" name="Rectangle 156"/>
              <p:cNvSpPr>
                <a:spLocks noRot="1" noChangeAspect="1" noMove="1" noResize="1" noEditPoints="1" noAdjustHandles="1" noChangeArrowheads="1" noChangeShapeType="1" noTextEdit="1"/>
              </p:cNvSpPr>
              <p:nvPr/>
            </p:nvSpPr>
            <p:spPr>
              <a:xfrm>
                <a:off x="5860685" y="2735664"/>
                <a:ext cx="529117" cy="369332"/>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Rectangle 157"/>
              <p:cNvSpPr/>
              <p:nvPr/>
            </p:nvSpPr>
            <p:spPr>
              <a:xfrm>
                <a:off x="5860684" y="3119866"/>
                <a:ext cx="52911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a:p>
            </p:txBody>
          </p:sp>
        </mc:Choice>
        <mc:Fallback xmlns="">
          <p:sp>
            <p:nvSpPr>
              <p:cNvPr id="158" name="Rectangle 157"/>
              <p:cNvSpPr>
                <a:spLocks noRot="1" noChangeAspect="1" noMove="1" noResize="1" noEditPoints="1" noAdjustHandles="1" noChangeArrowheads="1" noChangeShapeType="1" noTextEdit="1"/>
              </p:cNvSpPr>
              <p:nvPr/>
            </p:nvSpPr>
            <p:spPr>
              <a:xfrm>
                <a:off x="5860684" y="3119866"/>
                <a:ext cx="529117" cy="369332"/>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5870746" y="3473621"/>
                <a:ext cx="52379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oMath>
                  </m:oMathPara>
                </a14:m>
                <a:endParaRPr lang="en-US"/>
              </a:p>
            </p:txBody>
          </p:sp>
        </mc:Choice>
        <mc:Fallback xmlns="">
          <p:sp>
            <p:nvSpPr>
              <p:cNvPr id="159" name="Rectangle 158"/>
              <p:cNvSpPr>
                <a:spLocks noRot="1" noChangeAspect="1" noMove="1" noResize="1" noEditPoints="1" noAdjustHandles="1" noChangeArrowheads="1" noChangeShapeType="1" noTextEdit="1"/>
              </p:cNvSpPr>
              <p:nvPr/>
            </p:nvSpPr>
            <p:spPr>
              <a:xfrm>
                <a:off x="5870746" y="3473621"/>
                <a:ext cx="523799" cy="369332"/>
              </a:xfrm>
              <a:prstGeom prst="rect">
                <a:avLst/>
              </a:prstGeom>
              <a:blipFill rotWithShape="0">
                <a:blip r:embed="rId21"/>
                <a:stretch>
                  <a:fillRect/>
                </a:stretch>
              </a:blipFill>
            </p:spPr>
            <p:txBody>
              <a:bodyPr/>
              <a:lstStyle/>
              <a:p>
                <a:r>
                  <a:rPr lang="en-US">
                    <a:noFill/>
                  </a:rPr>
                  <a:t> </a:t>
                </a:r>
              </a:p>
            </p:txBody>
          </p:sp>
        </mc:Fallback>
      </mc:AlternateContent>
      <p:sp>
        <p:nvSpPr>
          <p:cNvPr id="160" name="Rectangle 159"/>
          <p:cNvSpPr/>
          <p:nvPr/>
        </p:nvSpPr>
        <p:spPr>
          <a:xfrm>
            <a:off x="5940207" y="3817547"/>
            <a:ext cx="406751" cy="369332"/>
          </a:xfrm>
          <a:prstGeom prst="rect">
            <a:avLst/>
          </a:prstGeom>
        </p:spPr>
        <p:txBody>
          <a:bodyPr wrap="square">
            <a:spAutoFit/>
          </a:bodyPr>
          <a:lstStyle/>
          <a:p>
            <a:r>
              <a:rPr lang="en-US"/>
              <a:t>…</a:t>
            </a:r>
          </a:p>
        </p:txBody>
      </p:sp>
      <p:sp>
        <p:nvSpPr>
          <p:cNvPr id="161" name="Rectangle 160"/>
          <p:cNvSpPr/>
          <p:nvPr/>
        </p:nvSpPr>
        <p:spPr>
          <a:xfrm>
            <a:off x="9365069" y="3066111"/>
            <a:ext cx="418092" cy="369332"/>
          </a:xfrm>
          <a:prstGeom prst="rect">
            <a:avLst/>
          </a:prstGeom>
        </p:spPr>
        <p:txBody>
          <a:bodyPr wrap="square">
            <a:spAutoFit/>
          </a:bodyPr>
          <a:lstStyle/>
          <a:p>
            <a:r>
              <a:rPr lang="en-US"/>
              <a:t>…</a:t>
            </a:r>
          </a:p>
        </p:txBody>
      </p:sp>
      <p:sp>
        <p:nvSpPr>
          <p:cNvPr id="162" name="Rectangle 161"/>
          <p:cNvSpPr/>
          <p:nvPr/>
        </p:nvSpPr>
        <p:spPr>
          <a:xfrm>
            <a:off x="9370739" y="3794972"/>
            <a:ext cx="406751" cy="369332"/>
          </a:xfrm>
          <a:prstGeom prst="rect">
            <a:avLst/>
          </a:prstGeom>
        </p:spPr>
        <p:txBody>
          <a:bodyPr wrap="square">
            <a:spAutoFit/>
          </a:bodyPr>
          <a:lstStyle/>
          <a:p>
            <a:r>
              <a:rPr lang="en-US"/>
              <a:t>…</a:t>
            </a:r>
          </a:p>
        </p:txBody>
      </p:sp>
      <p:sp>
        <p:nvSpPr>
          <p:cNvPr id="163" name="Rectangle 162"/>
          <p:cNvSpPr/>
          <p:nvPr/>
        </p:nvSpPr>
        <p:spPr>
          <a:xfrm>
            <a:off x="6950980" y="3809204"/>
            <a:ext cx="406751" cy="369332"/>
          </a:xfrm>
          <a:prstGeom prst="rect">
            <a:avLst/>
          </a:prstGeom>
        </p:spPr>
        <p:txBody>
          <a:bodyPr wrap="square">
            <a:spAutoFit/>
          </a:bodyPr>
          <a:lstStyle/>
          <a:p>
            <a:r>
              <a:rPr lang="en-US"/>
              <a:t>…</a:t>
            </a:r>
          </a:p>
        </p:txBody>
      </p:sp>
      <mc:AlternateContent xmlns:mc="http://schemas.openxmlformats.org/markup-compatibility/2006" xmlns:a14="http://schemas.microsoft.com/office/drawing/2010/main">
        <mc:Choice Requires="a14">
          <p:sp>
            <p:nvSpPr>
              <p:cNvPr id="164" name="Rectangle 163"/>
              <p:cNvSpPr/>
              <p:nvPr/>
            </p:nvSpPr>
            <p:spPr>
              <a:xfrm>
                <a:off x="6724659" y="2346601"/>
                <a:ext cx="845175"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5</m:t>
                        </m:r>
                      </m:sub>
                    </m:sSub>
                  </m:oMath>
                </a14:m>
                <a:endParaRPr lang="en-US"/>
              </a:p>
            </p:txBody>
          </p:sp>
        </mc:Choice>
        <mc:Fallback xmlns="">
          <p:sp>
            <p:nvSpPr>
              <p:cNvPr id="164" name="Rectangle 163"/>
              <p:cNvSpPr>
                <a:spLocks noRot="1" noChangeAspect="1" noMove="1" noResize="1" noEditPoints="1" noAdjustHandles="1" noChangeArrowheads="1" noChangeShapeType="1" noTextEdit="1"/>
              </p:cNvSpPr>
              <p:nvPr/>
            </p:nvSpPr>
            <p:spPr>
              <a:xfrm>
                <a:off x="6724659" y="2346601"/>
                <a:ext cx="845175" cy="369332"/>
              </a:xfrm>
              <a:prstGeom prst="rect">
                <a:avLst/>
              </a:prstGeom>
              <a:blipFill rotWithShape="0">
                <a:blip r:embed="rId22"/>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Rectangle 164"/>
              <p:cNvSpPr/>
              <p:nvPr/>
            </p:nvSpPr>
            <p:spPr>
              <a:xfrm>
                <a:off x="6526160" y="2726486"/>
                <a:ext cx="121797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oMath>
                  </m:oMathPara>
                </a14:m>
                <a:endParaRPr lang="en-US"/>
              </a:p>
            </p:txBody>
          </p:sp>
        </mc:Choice>
        <mc:Fallback xmlns="">
          <p:sp>
            <p:nvSpPr>
              <p:cNvPr id="165" name="Rectangle 164"/>
              <p:cNvSpPr>
                <a:spLocks noRot="1" noChangeAspect="1" noMove="1" noResize="1" noEditPoints="1" noAdjustHandles="1" noChangeArrowheads="1" noChangeShapeType="1" noTextEdit="1"/>
              </p:cNvSpPr>
              <p:nvPr/>
            </p:nvSpPr>
            <p:spPr>
              <a:xfrm>
                <a:off x="6526160" y="2726486"/>
                <a:ext cx="1217971"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Rectangle 165"/>
              <p:cNvSpPr/>
              <p:nvPr/>
            </p:nvSpPr>
            <p:spPr>
              <a:xfrm>
                <a:off x="6638657" y="3088606"/>
                <a:ext cx="1218580"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7</m:t>
                        </m:r>
                      </m:sub>
                    </m:sSub>
                  </m:oMath>
                </a14:m>
                <a:endParaRPr lang="en-US"/>
              </a:p>
            </p:txBody>
          </p:sp>
        </mc:Choice>
        <mc:Fallback xmlns="">
          <p:sp>
            <p:nvSpPr>
              <p:cNvPr id="166" name="Rectangle 165"/>
              <p:cNvSpPr>
                <a:spLocks noRot="1" noChangeAspect="1" noMove="1" noResize="1" noEditPoints="1" noAdjustHandles="1" noChangeArrowheads="1" noChangeShapeType="1" noTextEdit="1"/>
              </p:cNvSpPr>
              <p:nvPr/>
            </p:nvSpPr>
            <p:spPr>
              <a:xfrm>
                <a:off x="6638657" y="3088606"/>
                <a:ext cx="1218580" cy="369332"/>
              </a:xfrm>
              <a:prstGeom prst="rect">
                <a:avLst/>
              </a:prstGeom>
              <a:blipFill rotWithShape="0">
                <a:blip r:embed="rId2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Rectangle 166"/>
              <p:cNvSpPr/>
              <p:nvPr/>
            </p:nvSpPr>
            <p:spPr>
              <a:xfrm>
                <a:off x="6638657" y="3453930"/>
                <a:ext cx="1223896"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6</m:t>
                        </m:r>
                      </m:sub>
                    </m:sSub>
                  </m:oMath>
                </a14:m>
                <a:endParaRPr lang="en-US"/>
              </a:p>
            </p:txBody>
          </p:sp>
        </mc:Choice>
        <mc:Fallback xmlns="">
          <p:sp>
            <p:nvSpPr>
              <p:cNvPr id="167" name="Rectangle 166"/>
              <p:cNvSpPr>
                <a:spLocks noRot="1" noChangeAspect="1" noMove="1" noResize="1" noEditPoints="1" noAdjustHandles="1" noChangeArrowheads="1" noChangeShapeType="1" noTextEdit="1"/>
              </p:cNvSpPr>
              <p:nvPr/>
            </p:nvSpPr>
            <p:spPr>
              <a:xfrm>
                <a:off x="6638657" y="3453930"/>
                <a:ext cx="1223896" cy="369332"/>
              </a:xfrm>
              <a:prstGeom prst="rect">
                <a:avLst/>
              </a:prstGeom>
              <a:blipFill rotWithShape="0">
                <a:blip r:embed="rId25"/>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Rectangle 167"/>
              <p:cNvSpPr/>
              <p:nvPr/>
            </p:nvSpPr>
            <p:spPr>
              <a:xfrm>
                <a:off x="8413316" y="2362850"/>
                <a:ext cx="2321598" cy="369332"/>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𝑠</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b="0" i="1" smtClean="0">
                            <a:latin typeface="Cambria Math" panose="02040503050406030204" pitchFamily="18" charset="0"/>
                          </a:rPr>
                          <m:t>0</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r>
                          <a:rPr lang="en-US" b="0" i="1" smtClean="0">
                            <a:latin typeface="Cambria Math" panose="02040503050406030204" pitchFamily="18" charset="0"/>
                          </a:rPr>
                          <m:t>2</m:t>
                        </m:r>
                      </m:sub>
                    </m:sSub>
                  </m:oMath>
                </a14:m>
                <a:endParaRPr lang="en-US"/>
              </a:p>
            </p:txBody>
          </p:sp>
        </mc:Choice>
        <mc:Fallback xmlns="">
          <p:sp>
            <p:nvSpPr>
              <p:cNvPr id="168" name="Rectangle 167"/>
              <p:cNvSpPr>
                <a:spLocks noRot="1" noChangeAspect="1" noMove="1" noResize="1" noEditPoints="1" noAdjustHandles="1" noChangeArrowheads="1" noChangeShapeType="1" noTextEdit="1"/>
              </p:cNvSpPr>
              <p:nvPr/>
            </p:nvSpPr>
            <p:spPr>
              <a:xfrm>
                <a:off x="8413316" y="2362850"/>
                <a:ext cx="2321598" cy="369332"/>
              </a:xfrm>
              <a:prstGeom prst="rect">
                <a:avLst/>
              </a:prstGeom>
              <a:blipFill rotWithShape="0">
                <a:blip r:embed="rId26"/>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Rectangle 168"/>
              <p:cNvSpPr/>
              <p:nvPr/>
            </p:nvSpPr>
            <p:spPr>
              <a:xfrm>
                <a:off x="8700719" y="2735664"/>
                <a:ext cx="16554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i="1">
                              <a:latin typeface="Cambria Math" panose="02040503050406030204" pitchFamily="18" charset="0"/>
                            </a:rPr>
                            <m:t>𝑠</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7</m:t>
                          </m:r>
                        </m:sub>
                      </m:sSub>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4</m:t>
                              </m:r>
                            </m:sub>
                          </m:sSub>
                          <m:r>
                            <a:rPr lang="en-US" i="1">
                              <a:latin typeface="Cambria Math" panose="02040503050406030204" pitchFamily="18" charset="0"/>
                            </a:rPr>
                            <m:t>𝑠</m:t>
                          </m:r>
                        </m:e>
                        <m:sub>
                          <m:r>
                            <a:rPr lang="en-US" b="0" i="1" smtClean="0">
                              <a:latin typeface="Cambria Math" panose="02040503050406030204" pitchFamily="18" charset="0"/>
                            </a:rPr>
                            <m:t>6</m:t>
                          </m:r>
                        </m:sub>
                      </m:sSub>
                    </m:oMath>
                  </m:oMathPara>
                </a14:m>
                <a:endParaRPr lang="en-US"/>
              </a:p>
            </p:txBody>
          </p:sp>
        </mc:Choice>
        <mc:Fallback xmlns="">
          <p:sp>
            <p:nvSpPr>
              <p:cNvPr id="169" name="Rectangle 168"/>
              <p:cNvSpPr>
                <a:spLocks noRot="1" noChangeAspect="1" noMove="1" noResize="1" noEditPoints="1" noAdjustHandles="1" noChangeArrowheads="1" noChangeShapeType="1" noTextEdit="1"/>
              </p:cNvSpPr>
              <p:nvPr/>
            </p:nvSpPr>
            <p:spPr>
              <a:xfrm>
                <a:off x="8700719" y="2735664"/>
                <a:ext cx="1655453" cy="369332"/>
              </a:xfrm>
              <a:prstGeom prst="rect">
                <a:avLst/>
              </a:prstGeom>
              <a:blipFill rotWithShape="0">
                <a:blip r:embed="rId27"/>
                <a:stretch>
                  <a:fillRect/>
                </a:stretch>
              </a:blipFill>
            </p:spPr>
            <p:txBody>
              <a:bodyPr/>
              <a:lstStyle/>
              <a:p>
                <a:r>
                  <a:rPr lang="en-US">
                    <a:noFill/>
                  </a:rPr>
                  <a:t> </a:t>
                </a:r>
              </a:p>
            </p:txBody>
          </p:sp>
        </mc:Fallback>
      </mc:AlternateContent>
      <p:sp>
        <p:nvSpPr>
          <p:cNvPr id="170" name="Rectangle 169"/>
          <p:cNvSpPr/>
          <p:nvPr/>
        </p:nvSpPr>
        <p:spPr>
          <a:xfrm>
            <a:off x="9359398" y="3431611"/>
            <a:ext cx="418092" cy="369332"/>
          </a:xfrm>
          <a:prstGeom prst="rect">
            <a:avLst/>
          </a:prstGeom>
        </p:spPr>
        <p:txBody>
          <a:bodyPr wrap="square">
            <a:spAutoFit/>
          </a:bodyPr>
          <a:lstStyle/>
          <a:p>
            <a:r>
              <a:rPr lang="en-US"/>
              <a:t>…</a:t>
            </a:r>
          </a:p>
        </p:txBody>
      </p:sp>
      <p:sp>
        <p:nvSpPr>
          <p:cNvPr id="171" name="Rectangle 170"/>
          <p:cNvSpPr/>
          <p:nvPr/>
        </p:nvSpPr>
        <p:spPr>
          <a:xfrm>
            <a:off x="11265594" y="2346601"/>
            <a:ext cx="418092" cy="369332"/>
          </a:xfrm>
          <a:prstGeom prst="rect">
            <a:avLst/>
          </a:prstGeom>
        </p:spPr>
        <p:txBody>
          <a:bodyPr wrap="square">
            <a:spAutoFit/>
          </a:bodyPr>
          <a:lstStyle/>
          <a:p>
            <a:r>
              <a:rPr lang="en-US"/>
              <a:t>…</a:t>
            </a:r>
          </a:p>
        </p:txBody>
      </p:sp>
      <p:sp>
        <p:nvSpPr>
          <p:cNvPr id="172" name="Rectangle 171"/>
          <p:cNvSpPr/>
          <p:nvPr/>
        </p:nvSpPr>
        <p:spPr>
          <a:xfrm>
            <a:off x="11265594" y="3065154"/>
            <a:ext cx="418092" cy="369332"/>
          </a:xfrm>
          <a:prstGeom prst="rect">
            <a:avLst/>
          </a:prstGeom>
        </p:spPr>
        <p:txBody>
          <a:bodyPr wrap="square">
            <a:spAutoFit/>
          </a:bodyPr>
          <a:lstStyle/>
          <a:p>
            <a:r>
              <a:rPr lang="en-US"/>
              <a:t>…</a:t>
            </a:r>
          </a:p>
        </p:txBody>
      </p:sp>
      <p:sp>
        <p:nvSpPr>
          <p:cNvPr id="173" name="Rectangle 172"/>
          <p:cNvSpPr/>
          <p:nvPr/>
        </p:nvSpPr>
        <p:spPr>
          <a:xfrm>
            <a:off x="11265594" y="2696779"/>
            <a:ext cx="418092" cy="369332"/>
          </a:xfrm>
          <a:prstGeom prst="rect">
            <a:avLst/>
          </a:prstGeom>
        </p:spPr>
        <p:txBody>
          <a:bodyPr wrap="square">
            <a:spAutoFit/>
          </a:bodyPr>
          <a:lstStyle/>
          <a:p>
            <a:r>
              <a:rPr lang="en-US"/>
              <a:t>…</a:t>
            </a:r>
          </a:p>
        </p:txBody>
      </p:sp>
      <p:sp>
        <p:nvSpPr>
          <p:cNvPr id="174" name="Rectangle 173"/>
          <p:cNvSpPr/>
          <p:nvPr/>
        </p:nvSpPr>
        <p:spPr>
          <a:xfrm>
            <a:off x="11259477" y="3428656"/>
            <a:ext cx="418092" cy="369332"/>
          </a:xfrm>
          <a:prstGeom prst="rect">
            <a:avLst/>
          </a:prstGeom>
        </p:spPr>
        <p:txBody>
          <a:bodyPr wrap="square">
            <a:spAutoFit/>
          </a:bodyPr>
          <a:lstStyle/>
          <a:p>
            <a:r>
              <a:rPr lang="en-US"/>
              <a:t>…</a:t>
            </a:r>
          </a:p>
        </p:txBody>
      </p:sp>
      <p:sp>
        <p:nvSpPr>
          <p:cNvPr id="175" name="Rectangle 174"/>
          <p:cNvSpPr/>
          <p:nvPr/>
        </p:nvSpPr>
        <p:spPr>
          <a:xfrm>
            <a:off x="11253360" y="3777877"/>
            <a:ext cx="418092" cy="369332"/>
          </a:xfrm>
          <a:prstGeom prst="rect">
            <a:avLst/>
          </a:prstGeom>
        </p:spPr>
        <p:txBody>
          <a:bodyPr wrap="square">
            <a:spAutoFit/>
          </a:bodyPr>
          <a:lstStyle/>
          <a:p>
            <a:r>
              <a:rPr lang="en-US"/>
              <a:t>…</a:t>
            </a:r>
          </a:p>
        </p:txBody>
      </p:sp>
      <p:sp>
        <p:nvSpPr>
          <p:cNvPr id="176" name="TextBox 175"/>
          <p:cNvSpPr txBox="1"/>
          <p:nvPr/>
        </p:nvSpPr>
        <p:spPr>
          <a:xfrm>
            <a:off x="1009451" y="5037579"/>
            <a:ext cx="9529009" cy="1569660"/>
          </a:xfrm>
          <a:prstGeom prst="rect">
            <a:avLst/>
          </a:prstGeom>
          <a:noFill/>
        </p:spPr>
        <p:txBody>
          <a:bodyPr wrap="square" rtlCol="0">
            <a:spAutoFit/>
          </a:bodyPr>
          <a:lstStyle/>
          <a:p>
            <a:r>
              <a:rPr lang="en-US" sz="2400"/>
              <a:t>First, it determines the size of candidate transition segments for each transition (forward and backward), denoted as N.</a:t>
            </a:r>
          </a:p>
          <a:p>
            <a:r>
              <a:rPr lang="en-US" sz="2400"/>
              <a:t>From the road network, one adjacent-segment table is extracted. For each segment in th graph, we record its adjacent segments (1-hop, 2-hop…).</a:t>
            </a:r>
          </a:p>
        </p:txBody>
      </p:sp>
      <p:cxnSp>
        <p:nvCxnSpPr>
          <p:cNvPr id="184" name="Straight Connector 183"/>
          <p:cNvCxnSpPr>
            <a:stCxn id="127" idx="0"/>
            <a:endCxn id="128" idx="4"/>
          </p:cNvCxnSpPr>
          <p:nvPr/>
        </p:nvCxnSpPr>
        <p:spPr>
          <a:xfrm flipV="1">
            <a:off x="1131443" y="1980649"/>
            <a:ext cx="4739" cy="2291960"/>
          </a:xfrm>
          <a:prstGeom prst="line">
            <a:avLst/>
          </a:prstGeom>
          <a:ln w="38100">
            <a:solidFill>
              <a:srgbClr val="A50021"/>
            </a:solidFill>
          </a:ln>
        </p:spPr>
        <p:style>
          <a:lnRef idx="1">
            <a:schemeClr val="dk1"/>
          </a:lnRef>
          <a:fillRef idx="0">
            <a:schemeClr val="dk1"/>
          </a:fillRef>
          <a:effectRef idx="0">
            <a:schemeClr val="dk1"/>
          </a:effectRef>
          <a:fontRef idx="minor">
            <a:schemeClr val="tx1"/>
          </a:fontRef>
        </p:style>
      </p:cxnSp>
      <p:cxnSp>
        <p:nvCxnSpPr>
          <p:cNvPr id="188" name="Straight Connector 187"/>
          <p:cNvCxnSpPr>
            <a:stCxn id="119" idx="2"/>
            <a:endCxn id="128" idx="6"/>
          </p:cNvCxnSpPr>
          <p:nvPr/>
        </p:nvCxnSpPr>
        <p:spPr>
          <a:xfrm flipH="1" flipV="1">
            <a:off x="1253220" y="1853194"/>
            <a:ext cx="779071" cy="2"/>
          </a:xfrm>
          <a:prstGeom prst="line">
            <a:avLst/>
          </a:prstGeom>
          <a:ln w="38100">
            <a:solidFill>
              <a:srgbClr val="FF7C80"/>
            </a:solidFill>
          </a:ln>
        </p:spPr>
        <p:style>
          <a:lnRef idx="1">
            <a:schemeClr val="dk1"/>
          </a:lnRef>
          <a:fillRef idx="0">
            <a:schemeClr val="dk1"/>
          </a:fillRef>
          <a:effectRef idx="0">
            <a:schemeClr val="dk1"/>
          </a:effectRef>
          <a:fontRef idx="minor">
            <a:schemeClr val="tx1"/>
          </a:fontRef>
        </p:style>
      </p:cxnSp>
      <p:cxnSp>
        <p:nvCxnSpPr>
          <p:cNvPr id="193" name="Straight Connector 192"/>
          <p:cNvCxnSpPr>
            <a:stCxn id="119" idx="4"/>
            <a:endCxn id="113" idx="0"/>
          </p:cNvCxnSpPr>
          <p:nvPr/>
        </p:nvCxnSpPr>
        <p:spPr>
          <a:xfrm>
            <a:off x="2149329" y="1980651"/>
            <a:ext cx="0" cy="538112"/>
          </a:xfrm>
          <a:prstGeom prst="line">
            <a:avLst/>
          </a:prstGeom>
          <a:ln w="38100">
            <a:solidFill>
              <a:srgbClr val="FFCCCC"/>
            </a:solidFill>
          </a:ln>
        </p:spPr>
        <p:style>
          <a:lnRef idx="1">
            <a:schemeClr val="dk1"/>
          </a:lnRef>
          <a:fillRef idx="0">
            <a:schemeClr val="dk1"/>
          </a:fillRef>
          <a:effectRef idx="0">
            <a:schemeClr val="dk1"/>
          </a:effectRef>
          <a:fontRef idx="minor">
            <a:schemeClr val="tx1"/>
          </a:fontRef>
        </p:style>
      </p:cxnSp>
      <p:cxnSp>
        <p:nvCxnSpPr>
          <p:cNvPr id="197" name="Straight Connector 196"/>
          <p:cNvCxnSpPr>
            <a:stCxn id="115" idx="2"/>
            <a:endCxn id="127" idx="6"/>
          </p:cNvCxnSpPr>
          <p:nvPr/>
        </p:nvCxnSpPr>
        <p:spPr>
          <a:xfrm flipH="1" flipV="1">
            <a:off x="1248481" y="4400065"/>
            <a:ext cx="1860185" cy="3631"/>
          </a:xfrm>
          <a:prstGeom prst="line">
            <a:avLst/>
          </a:prstGeom>
          <a:ln w="38100">
            <a:solidFill>
              <a:srgbClr val="FF7C80"/>
            </a:solidFill>
          </a:ln>
        </p:spPr>
        <p:style>
          <a:lnRef idx="1">
            <a:schemeClr val="dk1"/>
          </a:lnRef>
          <a:fillRef idx="0">
            <a:schemeClr val="dk1"/>
          </a:fillRef>
          <a:effectRef idx="0">
            <a:schemeClr val="dk1"/>
          </a:effectRef>
          <a:fontRef idx="minor">
            <a:schemeClr val="tx1"/>
          </a:fontRef>
        </p:style>
      </p:cxnSp>
      <p:cxnSp>
        <p:nvCxnSpPr>
          <p:cNvPr id="199" name="Straight Connector 198"/>
          <p:cNvCxnSpPr>
            <a:stCxn id="119" idx="0"/>
            <a:endCxn id="131" idx="4"/>
          </p:cNvCxnSpPr>
          <p:nvPr/>
        </p:nvCxnSpPr>
        <p:spPr>
          <a:xfrm flipV="1">
            <a:off x="2149329" y="1591339"/>
            <a:ext cx="0" cy="134401"/>
          </a:xfrm>
          <a:prstGeom prst="line">
            <a:avLst/>
          </a:prstGeom>
          <a:ln w="38100">
            <a:solidFill>
              <a:srgbClr val="FF7C80"/>
            </a:solidFill>
          </a:ln>
        </p:spPr>
        <p:style>
          <a:lnRef idx="1">
            <a:schemeClr val="dk1"/>
          </a:lnRef>
          <a:fillRef idx="0">
            <a:schemeClr val="dk1"/>
          </a:fillRef>
          <a:effectRef idx="0">
            <a:schemeClr val="dk1"/>
          </a:effectRef>
          <a:fontRef idx="minor">
            <a:schemeClr val="tx1"/>
          </a:fontRef>
        </p:style>
      </p:cxnSp>
      <p:cxnSp>
        <p:nvCxnSpPr>
          <p:cNvPr id="200" name="Straight Connector 199"/>
          <p:cNvCxnSpPr>
            <a:stCxn id="113" idx="0"/>
            <a:endCxn id="119" idx="4"/>
          </p:cNvCxnSpPr>
          <p:nvPr/>
        </p:nvCxnSpPr>
        <p:spPr>
          <a:xfrm flipV="1">
            <a:off x="2149329" y="1980651"/>
            <a:ext cx="0" cy="538112"/>
          </a:xfrm>
          <a:prstGeom prst="line">
            <a:avLst/>
          </a:prstGeom>
          <a:ln w="38100">
            <a:solidFill>
              <a:srgbClr val="FF7C80"/>
            </a:solidFill>
          </a:ln>
        </p:spPr>
        <p:style>
          <a:lnRef idx="1">
            <a:schemeClr val="dk1"/>
          </a:lnRef>
          <a:fillRef idx="0">
            <a:schemeClr val="dk1"/>
          </a:fillRef>
          <a:effectRef idx="0">
            <a:schemeClr val="dk1"/>
          </a:effectRef>
          <a:fontRef idx="minor">
            <a:schemeClr val="tx1"/>
          </a:fontRef>
        </p:style>
      </p:cxnSp>
      <p:cxnSp>
        <p:nvCxnSpPr>
          <p:cNvPr id="201" name="Straight Connector 200"/>
          <p:cNvCxnSpPr>
            <a:stCxn id="128" idx="4"/>
            <a:endCxn id="127" idx="0"/>
          </p:cNvCxnSpPr>
          <p:nvPr/>
        </p:nvCxnSpPr>
        <p:spPr>
          <a:xfrm flipH="1">
            <a:off x="1131443" y="1980649"/>
            <a:ext cx="4739" cy="2291960"/>
          </a:xfrm>
          <a:prstGeom prst="line">
            <a:avLst/>
          </a:prstGeom>
          <a:ln w="38100">
            <a:solidFill>
              <a:srgbClr val="FF7C80"/>
            </a:solidFill>
          </a:ln>
        </p:spPr>
        <p:style>
          <a:lnRef idx="1">
            <a:schemeClr val="dk1"/>
          </a:lnRef>
          <a:fillRef idx="0">
            <a:schemeClr val="dk1"/>
          </a:fillRef>
          <a:effectRef idx="0">
            <a:schemeClr val="dk1"/>
          </a:effectRef>
          <a:fontRef idx="minor">
            <a:schemeClr val="tx1"/>
          </a:fontRef>
        </p:style>
      </p:cxnSp>
      <p:cxnSp>
        <p:nvCxnSpPr>
          <p:cNvPr id="202" name="Straight Connector 201"/>
          <p:cNvCxnSpPr>
            <a:stCxn id="119" idx="2"/>
            <a:endCxn id="128" idx="6"/>
          </p:cNvCxnSpPr>
          <p:nvPr/>
        </p:nvCxnSpPr>
        <p:spPr>
          <a:xfrm flipH="1" flipV="1">
            <a:off x="1253220" y="1853194"/>
            <a:ext cx="779071" cy="2"/>
          </a:xfrm>
          <a:prstGeom prst="line">
            <a:avLst/>
          </a:prstGeom>
          <a:ln w="38100">
            <a:solidFill>
              <a:srgbClr val="FF7C80"/>
            </a:solidFill>
          </a:ln>
        </p:spPr>
        <p:style>
          <a:lnRef idx="1">
            <a:schemeClr val="dk1"/>
          </a:lnRef>
          <a:fillRef idx="0">
            <a:schemeClr val="dk1"/>
          </a:fillRef>
          <a:effectRef idx="0">
            <a:schemeClr val="dk1"/>
          </a:effectRef>
          <a:fontRef idx="minor">
            <a:schemeClr val="tx1"/>
          </a:fontRef>
        </p:style>
      </p:cxnSp>
      <p:cxnSp>
        <p:nvCxnSpPr>
          <p:cNvPr id="203" name="Straight Connector 202"/>
          <p:cNvCxnSpPr>
            <a:stCxn id="131" idx="4"/>
            <a:endCxn id="119" idx="0"/>
          </p:cNvCxnSpPr>
          <p:nvPr/>
        </p:nvCxnSpPr>
        <p:spPr>
          <a:xfrm>
            <a:off x="2149329" y="1591339"/>
            <a:ext cx="0" cy="134401"/>
          </a:xfrm>
          <a:prstGeom prst="line">
            <a:avLst/>
          </a:prstGeom>
          <a:ln w="38100">
            <a:solidFill>
              <a:srgbClr val="FFCCCC"/>
            </a:solidFill>
          </a:ln>
        </p:spPr>
        <p:style>
          <a:lnRef idx="1">
            <a:schemeClr val="dk1"/>
          </a:lnRef>
          <a:fillRef idx="0">
            <a:schemeClr val="dk1"/>
          </a:fillRef>
          <a:effectRef idx="0">
            <a:schemeClr val="dk1"/>
          </a:effectRef>
          <a:fontRef idx="minor">
            <a:schemeClr val="tx1"/>
          </a:fontRef>
        </p:style>
      </p:cxnSp>
      <p:cxnSp>
        <p:nvCxnSpPr>
          <p:cNvPr id="204" name="Straight Connector 203"/>
          <p:cNvCxnSpPr>
            <a:stCxn id="115" idx="0"/>
            <a:endCxn id="112" idx="4"/>
          </p:cNvCxnSpPr>
          <p:nvPr/>
        </p:nvCxnSpPr>
        <p:spPr>
          <a:xfrm flipH="1" flipV="1">
            <a:off x="3221793" y="3979638"/>
            <a:ext cx="3911" cy="296602"/>
          </a:xfrm>
          <a:prstGeom prst="line">
            <a:avLst/>
          </a:prstGeom>
          <a:ln w="38100">
            <a:solidFill>
              <a:srgbClr val="FFCCCC"/>
            </a:solidFill>
          </a:ln>
        </p:spPr>
        <p:style>
          <a:lnRef idx="1">
            <a:schemeClr val="dk1"/>
          </a:lnRef>
          <a:fillRef idx="0">
            <a:schemeClr val="dk1"/>
          </a:fillRef>
          <a:effectRef idx="0">
            <a:schemeClr val="dk1"/>
          </a:effectRef>
          <a:fontRef idx="minor">
            <a:schemeClr val="tx1"/>
          </a:fontRef>
        </p:style>
      </p:cxnSp>
      <p:cxnSp>
        <p:nvCxnSpPr>
          <p:cNvPr id="205" name="Straight Connector 204"/>
          <p:cNvCxnSpPr>
            <a:stCxn id="120" idx="2"/>
            <a:endCxn id="115" idx="6"/>
          </p:cNvCxnSpPr>
          <p:nvPr/>
        </p:nvCxnSpPr>
        <p:spPr>
          <a:xfrm flipH="1" flipV="1">
            <a:off x="3342742" y="4403696"/>
            <a:ext cx="1904233" cy="4988"/>
          </a:xfrm>
          <a:prstGeom prst="line">
            <a:avLst/>
          </a:prstGeom>
          <a:ln w="38100">
            <a:solidFill>
              <a:srgbClr val="FFCCCC"/>
            </a:solidFill>
          </a:ln>
        </p:spPr>
        <p:style>
          <a:lnRef idx="1">
            <a:schemeClr val="dk1"/>
          </a:lnRef>
          <a:fillRef idx="0">
            <a:schemeClr val="dk1"/>
          </a:fillRef>
          <a:effectRef idx="0">
            <a:schemeClr val="dk1"/>
          </a:effectRef>
          <a:fontRef idx="minor">
            <a:schemeClr val="tx1"/>
          </a:fontRef>
        </p:style>
      </p:cxnSp>
      <p:cxnSp>
        <p:nvCxnSpPr>
          <p:cNvPr id="206" name="Straight Connector 205"/>
          <p:cNvCxnSpPr>
            <a:stCxn id="122" idx="2"/>
            <a:endCxn id="131" idx="6"/>
          </p:cNvCxnSpPr>
          <p:nvPr/>
        </p:nvCxnSpPr>
        <p:spPr>
          <a:xfrm flipH="1" flipV="1">
            <a:off x="2266367" y="1463884"/>
            <a:ext cx="2974485" cy="27695"/>
          </a:xfrm>
          <a:prstGeom prst="line">
            <a:avLst/>
          </a:prstGeom>
          <a:ln w="38100">
            <a:solidFill>
              <a:srgbClr val="FFCCCC"/>
            </a:solidFill>
          </a:ln>
        </p:spPr>
        <p:style>
          <a:lnRef idx="1">
            <a:schemeClr val="dk1"/>
          </a:lnRef>
          <a:fillRef idx="0">
            <a:schemeClr val="dk1"/>
          </a:fillRef>
          <a:effectRef idx="0">
            <a:schemeClr val="dk1"/>
          </a:effectRef>
          <a:fontRef idx="minor">
            <a:schemeClr val="tx1"/>
          </a:fontRef>
        </p:style>
      </p:cxnSp>
      <p:cxnSp>
        <p:nvCxnSpPr>
          <p:cNvPr id="207" name="Straight Connector 206"/>
          <p:cNvCxnSpPr>
            <a:stCxn id="115" idx="2"/>
            <a:endCxn id="127" idx="6"/>
          </p:cNvCxnSpPr>
          <p:nvPr/>
        </p:nvCxnSpPr>
        <p:spPr>
          <a:xfrm flipH="1" flipV="1">
            <a:off x="1248481" y="4400065"/>
            <a:ext cx="1860185" cy="3631"/>
          </a:xfrm>
          <a:prstGeom prst="line">
            <a:avLst/>
          </a:prstGeom>
          <a:ln w="38100">
            <a:solidFill>
              <a:srgbClr val="FFCCCC"/>
            </a:solidFill>
          </a:ln>
        </p:spPr>
        <p:style>
          <a:lnRef idx="1">
            <a:schemeClr val="dk1"/>
          </a:lnRef>
          <a:fillRef idx="0">
            <a:schemeClr val="dk1"/>
          </a:fillRef>
          <a:effectRef idx="0">
            <a:schemeClr val="dk1"/>
          </a:effectRef>
          <a:fontRef idx="minor">
            <a:schemeClr val="tx1"/>
          </a:fontRef>
        </p:style>
      </p:cxnSp>
      <p:cxnSp>
        <p:nvCxnSpPr>
          <p:cNvPr id="208" name="Straight Connector 207"/>
          <p:cNvCxnSpPr>
            <a:stCxn id="110" idx="2"/>
            <a:endCxn id="113" idx="6"/>
          </p:cNvCxnSpPr>
          <p:nvPr/>
        </p:nvCxnSpPr>
        <p:spPr>
          <a:xfrm flipH="1" flipV="1">
            <a:off x="2266367" y="2646219"/>
            <a:ext cx="1147164" cy="1"/>
          </a:xfrm>
          <a:prstGeom prst="line">
            <a:avLst/>
          </a:prstGeom>
          <a:ln w="38100">
            <a:solidFill>
              <a:srgbClr val="FFCCCC"/>
            </a:solidFill>
          </a:ln>
        </p:spPr>
        <p:style>
          <a:lnRef idx="1">
            <a:schemeClr val="dk1"/>
          </a:lnRef>
          <a:fillRef idx="0">
            <a:schemeClr val="dk1"/>
          </a:fillRef>
          <a:effectRef idx="0">
            <a:schemeClr val="dk1"/>
          </a:effectRef>
          <a:fontRef idx="minor">
            <a:schemeClr val="tx1"/>
          </a:fontRef>
        </p:style>
      </p:cxnSp>
      <p:cxnSp>
        <p:nvCxnSpPr>
          <p:cNvPr id="226" name="Straight Connector 225"/>
          <p:cNvCxnSpPr>
            <a:stCxn id="119" idx="2"/>
            <a:endCxn id="128" idx="6"/>
          </p:cNvCxnSpPr>
          <p:nvPr/>
        </p:nvCxnSpPr>
        <p:spPr>
          <a:xfrm flipH="1" flipV="1">
            <a:off x="1253220" y="1853194"/>
            <a:ext cx="779071" cy="2"/>
          </a:xfrm>
          <a:prstGeom prst="line">
            <a:avLst/>
          </a:prstGeom>
          <a:ln w="38100">
            <a:solidFill>
              <a:srgbClr val="A50021"/>
            </a:solidFill>
          </a:ln>
        </p:spPr>
        <p:style>
          <a:lnRef idx="1">
            <a:schemeClr val="dk1"/>
          </a:lnRef>
          <a:fillRef idx="0">
            <a:schemeClr val="dk1"/>
          </a:fillRef>
          <a:effectRef idx="0">
            <a:schemeClr val="dk1"/>
          </a:effectRef>
          <a:fontRef idx="minor">
            <a:schemeClr val="tx1"/>
          </a:fontRef>
        </p:style>
      </p:cxnSp>
      <p:cxnSp>
        <p:nvCxnSpPr>
          <p:cNvPr id="102" name="Straight Connector 101"/>
          <p:cNvCxnSpPr>
            <a:stCxn id="119" idx="0"/>
            <a:endCxn id="131" idx="4"/>
          </p:cNvCxnSpPr>
          <p:nvPr/>
        </p:nvCxnSpPr>
        <p:spPr>
          <a:xfrm flipV="1">
            <a:off x="2149329" y="1591339"/>
            <a:ext cx="0" cy="134401"/>
          </a:xfrm>
          <a:prstGeom prst="line">
            <a:avLst/>
          </a:prstGeom>
          <a:ln w="38100">
            <a:solidFill>
              <a:srgbClr val="A50021"/>
            </a:solidFill>
          </a:ln>
        </p:spPr>
        <p:style>
          <a:lnRef idx="1">
            <a:schemeClr val="dk1"/>
          </a:lnRef>
          <a:fillRef idx="0">
            <a:schemeClr val="dk1"/>
          </a:fillRef>
          <a:effectRef idx="0">
            <a:schemeClr val="dk1"/>
          </a:effectRef>
          <a:fontRef idx="minor">
            <a:schemeClr val="tx1"/>
          </a:fontRef>
        </p:style>
      </p:cxnSp>
      <p:cxnSp>
        <p:nvCxnSpPr>
          <p:cNvPr id="109" name="Straight Connector 108"/>
          <p:cNvCxnSpPr>
            <a:stCxn id="113" idx="0"/>
            <a:endCxn id="119" idx="4"/>
          </p:cNvCxnSpPr>
          <p:nvPr/>
        </p:nvCxnSpPr>
        <p:spPr>
          <a:xfrm flipV="1">
            <a:off x="2149329" y="1980651"/>
            <a:ext cx="0" cy="538112"/>
          </a:xfrm>
          <a:prstGeom prst="line">
            <a:avLst/>
          </a:prstGeom>
          <a:ln w="38100">
            <a:solidFill>
              <a:srgbClr val="FF7C80"/>
            </a:solidFill>
          </a:ln>
        </p:spPr>
        <p:style>
          <a:lnRef idx="1">
            <a:schemeClr val="dk1"/>
          </a:lnRef>
          <a:fillRef idx="0">
            <a:schemeClr val="dk1"/>
          </a:fillRef>
          <a:effectRef idx="0">
            <a:schemeClr val="dk1"/>
          </a:effectRef>
          <a:fontRef idx="minor">
            <a:schemeClr val="tx1"/>
          </a:fontRef>
        </p:style>
      </p:cxnSp>
      <p:cxnSp>
        <p:nvCxnSpPr>
          <p:cNvPr id="151" name="Straight Connector 150"/>
          <p:cNvCxnSpPr>
            <a:stCxn id="122" idx="2"/>
            <a:endCxn id="131" idx="6"/>
          </p:cNvCxnSpPr>
          <p:nvPr/>
        </p:nvCxnSpPr>
        <p:spPr>
          <a:xfrm flipH="1" flipV="1">
            <a:off x="2266367" y="1463884"/>
            <a:ext cx="2974485" cy="27695"/>
          </a:xfrm>
          <a:prstGeom prst="line">
            <a:avLst/>
          </a:prstGeom>
          <a:ln w="38100">
            <a:solidFill>
              <a:srgbClr val="FF7C80"/>
            </a:solidFill>
          </a:ln>
        </p:spPr>
        <p:style>
          <a:lnRef idx="1">
            <a:schemeClr val="dk1"/>
          </a:lnRef>
          <a:fillRef idx="0">
            <a:schemeClr val="dk1"/>
          </a:fillRef>
          <a:effectRef idx="0">
            <a:schemeClr val="dk1"/>
          </a:effectRef>
          <a:fontRef idx="minor">
            <a:schemeClr val="tx1"/>
          </a:fontRef>
        </p:style>
      </p:cxnSp>
      <p:sp>
        <p:nvSpPr>
          <p:cNvPr id="89" name="TextBox 88"/>
          <p:cNvSpPr txBox="1"/>
          <p:nvPr/>
        </p:nvSpPr>
        <p:spPr>
          <a:xfrm>
            <a:off x="1009451" y="822394"/>
            <a:ext cx="3902735" cy="461665"/>
          </a:xfrm>
          <a:prstGeom prst="rect">
            <a:avLst/>
          </a:prstGeom>
          <a:noFill/>
        </p:spPr>
        <p:txBody>
          <a:bodyPr wrap="none" rtlCol="0">
            <a:spAutoFit/>
          </a:bodyPr>
          <a:lstStyle/>
          <a:p>
            <a:r>
              <a:rPr lang="en-US" sz="2400"/>
              <a:t>To solve collision in </a:t>
            </a:r>
            <a:r>
              <a:rPr lang="en-US" sz="2400">
                <a:solidFill>
                  <a:srgbClr val="FF0000"/>
                </a:solidFill>
              </a:rPr>
              <a:t>scheme 2</a:t>
            </a:r>
            <a:r>
              <a:rPr lang="en-US" sz="2400"/>
              <a:t>.</a:t>
            </a:r>
            <a:endParaRPr lang="en-US"/>
          </a:p>
        </p:txBody>
      </p:sp>
    </p:spTree>
    <p:extLst>
      <p:ext uri="{BB962C8B-B14F-4D97-AF65-F5344CB8AC3E}">
        <p14:creationId xmlns:p14="http://schemas.microsoft.com/office/powerpoint/2010/main" val="317108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2"/>
                                        </p:tgtEl>
                                        <p:attrNameLst>
                                          <p:attrName>style.visibility</p:attrName>
                                        </p:attrNameLst>
                                      </p:cBhvr>
                                      <p:to>
                                        <p:strVal val="visible"/>
                                      </p:to>
                                    </p:set>
                                    <p:animEffect transition="in" filter="fade">
                                      <p:cBhvr>
                                        <p:cTn id="25" dur="500"/>
                                        <p:tgtEl>
                                          <p:spTgt spid="1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par>
                                <p:cTn id="29" presetID="10"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fade">
                                      <p:cBhvr>
                                        <p:cTn id="34" dur="500"/>
                                        <p:tgtEl>
                                          <p:spTgt spid="115"/>
                                        </p:tgtEl>
                                      </p:cBhvr>
                                    </p:animEffect>
                                  </p:childTnLst>
                                </p:cTn>
                              </p:par>
                              <p:par>
                                <p:cTn id="35" presetID="10" presetClass="entr" presetSubtype="0" fill="hold"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par>
                                <p:cTn id="41" presetID="10"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animEffect transition="in" filter="fade">
                                      <p:cBhvr>
                                        <p:cTn id="43" dur="500"/>
                                        <p:tgtEl>
                                          <p:spTgt spid="1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animEffect transition="in" filter="fade">
                                      <p:cBhvr>
                                        <p:cTn id="49" dur="500"/>
                                        <p:tgtEl>
                                          <p:spTgt spid="120"/>
                                        </p:tgtEl>
                                      </p:cBhvr>
                                    </p:animEffect>
                                  </p:childTnLst>
                                </p:cTn>
                              </p:par>
                              <p:par>
                                <p:cTn id="50" presetID="10" presetClass="entr" presetSubtype="0" fill="hold" nodeType="withEffect">
                                  <p:stCondLst>
                                    <p:cond delay="0"/>
                                  </p:stCondLst>
                                  <p:childTnLst>
                                    <p:set>
                                      <p:cBhvr>
                                        <p:cTn id="51" dur="1" fill="hold">
                                          <p:stCondLst>
                                            <p:cond delay="0"/>
                                          </p:stCondLst>
                                        </p:cTn>
                                        <p:tgtEl>
                                          <p:spTgt spid="121"/>
                                        </p:tgtEl>
                                        <p:attrNameLst>
                                          <p:attrName>style.visibility</p:attrName>
                                        </p:attrNameLst>
                                      </p:cBhvr>
                                      <p:to>
                                        <p:strVal val="visible"/>
                                      </p:to>
                                    </p:set>
                                    <p:animEffect transition="in" filter="fade">
                                      <p:cBhvr>
                                        <p:cTn id="52" dur="500"/>
                                        <p:tgtEl>
                                          <p:spTgt spid="1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fade">
                                      <p:cBhvr>
                                        <p:cTn id="55" dur="500"/>
                                        <p:tgtEl>
                                          <p:spTgt spid="122"/>
                                        </p:tgtEl>
                                      </p:cBhvr>
                                    </p:animEffect>
                                  </p:childTnLst>
                                </p:cTn>
                              </p:par>
                              <p:par>
                                <p:cTn id="56" presetID="10" presetClass="entr" presetSubtype="0" fill="hold" nodeType="with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fade">
                                      <p:cBhvr>
                                        <p:cTn id="58" dur="500"/>
                                        <p:tgtEl>
                                          <p:spTgt spid="123"/>
                                        </p:tgtEl>
                                      </p:cBhvr>
                                    </p:animEffect>
                                  </p:childTnLst>
                                </p:cTn>
                              </p:par>
                              <p:par>
                                <p:cTn id="59" presetID="10" presetClass="entr" presetSubtype="0" fill="hold" nodeType="withEffect">
                                  <p:stCondLst>
                                    <p:cond delay="0"/>
                                  </p:stCondLst>
                                  <p:childTnLst>
                                    <p:set>
                                      <p:cBhvr>
                                        <p:cTn id="60" dur="1" fill="hold">
                                          <p:stCondLst>
                                            <p:cond delay="0"/>
                                          </p:stCondLst>
                                        </p:cTn>
                                        <p:tgtEl>
                                          <p:spTgt spid="124"/>
                                        </p:tgtEl>
                                        <p:attrNameLst>
                                          <p:attrName>style.visibility</p:attrName>
                                        </p:attrNameLst>
                                      </p:cBhvr>
                                      <p:to>
                                        <p:strVal val="visible"/>
                                      </p:to>
                                    </p:set>
                                    <p:animEffect transition="in" filter="fade">
                                      <p:cBhvr>
                                        <p:cTn id="61" dur="500"/>
                                        <p:tgtEl>
                                          <p:spTgt spid="124"/>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fade">
                                      <p:cBhvr>
                                        <p:cTn id="73" dur="500"/>
                                        <p:tgtEl>
                                          <p:spTgt spid="128"/>
                                        </p:tgtEl>
                                      </p:cBhvr>
                                    </p:animEffect>
                                  </p:childTnLst>
                                </p:cTn>
                              </p:par>
                              <p:par>
                                <p:cTn id="74" presetID="10" presetClass="entr" presetSubtype="0" fill="hold" nodeType="withEffect">
                                  <p:stCondLst>
                                    <p:cond delay="0"/>
                                  </p:stCondLst>
                                  <p:childTnLst>
                                    <p:set>
                                      <p:cBhvr>
                                        <p:cTn id="75" dur="1" fill="hold">
                                          <p:stCondLst>
                                            <p:cond delay="0"/>
                                          </p:stCondLst>
                                        </p:cTn>
                                        <p:tgtEl>
                                          <p:spTgt spid="129"/>
                                        </p:tgtEl>
                                        <p:attrNameLst>
                                          <p:attrName>style.visibility</p:attrName>
                                        </p:attrNameLst>
                                      </p:cBhvr>
                                      <p:to>
                                        <p:strVal val="visible"/>
                                      </p:to>
                                    </p:set>
                                    <p:animEffect transition="in" filter="fade">
                                      <p:cBhvr>
                                        <p:cTn id="76" dur="500"/>
                                        <p:tgtEl>
                                          <p:spTgt spid="129"/>
                                        </p:tgtEl>
                                      </p:cBhvr>
                                    </p:animEffect>
                                  </p:childTnLst>
                                </p:cTn>
                              </p:par>
                              <p:par>
                                <p:cTn id="77" presetID="10" presetClass="entr" presetSubtype="0" fill="hold" nodeType="with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fade">
                                      <p:cBhvr>
                                        <p:cTn id="79" dur="500"/>
                                        <p:tgtEl>
                                          <p:spTgt spid="1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1"/>
                                        </p:tgtEl>
                                        <p:attrNameLst>
                                          <p:attrName>style.visibility</p:attrName>
                                        </p:attrNameLst>
                                      </p:cBhvr>
                                      <p:to>
                                        <p:strVal val="visible"/>
                                      </p:to>
                                    </p:set>
                                    <p:animEffect transition="in" filter="fade">
                                      <p:cBhvr>
                                        <p:cTn id="82" dur="500"/>
                                        <p:tgtEl>
                                          <p:spTgt spid="131"/>
                                        </p:tgtEl>
                                      </p:cBhvr>
                                    </p:animEffect>
                                  </p:childTnLst>
                                </p:cTn>
                              </p:par>
                              <p:par>
                                <p:cTn id="83" presetID="10" presetClass="entr" presetSubtype="0" fill="hold"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fade">
                                      <p:cBhvr>
                                        <p:cTn id="85" dur="500"/>
                                        <p:tgtEl>
                                          <p:spTgt spid="1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3"/>
                                        </p:tgtEl>
                                        <p:attrNameLst>
                                          <p:attrName>style.visibility</p:attrName>
                                        </p:attrNameLst>
                                      </p:cBhvr>
                                      <p:to>
                                        <p:strVal val="visible"/>
                                      </p:to>
                                    </p:set>
                                    <p:animEffect transition="in" filter="fade">
                                      <p:cBhvr>
                                        <p:cTn id="88" dur="500"/>
                                        <p:tgtEl>
                                          <p:spTgt spid="133"/>
                                        </p:tgtEl>
                                      </p:cBhvr>
                                    </p:animEffect>
                                  </p:childTnLst>
                                </p:cTn>
                              </p:par>
                              <p:par>
                                <p:cTn id="89" presetID="10" presetClass="entr" presetSubtype="0" fill="hold" nodeType="withEffect">
                                  <p:stCondLst>
                                    <p:cond delay="0"/>
                                  </p:stCondLst>
                                  <p:childTnLst>
                                    <p:set>
                                      <p:cBhvr>
                                        <p:cTn id="90" dur="1" fill="hold">
                                          <p:stCondLst>
                                            <p:cond delay="0"/>
                                          </p:stCondLst>
                                        </p:cTn>
                                        <p:tgtEl>
                                          <p:spTgt spid="134"/>
                                        </p:tgtEl>
                                        <p:attrNameLst>
                                          <p:attrName>style.visibility</p:attrName>
                                        </p:attrNameLst>
                                      </p:cBhvr>
                                      <p:to>
                                        <p:strVal val="visible"/>
                                      </p:to>
                                    </p:set>
                                    <p:animEffect transition="in" filter="fade">
                                      <p:cBhvr>
                                        <p:cTn id="91" dur="500"/>
                                        <p:tgtEl>
                                          <p:spTgt spid="134"/>
                                        </p:tgtEl>
                                      </p:cBhvr>
                                    </p:animEffect>
                                  </p:childTnLst>
                                </p:cTn>
                              </p:par>
                              <p:par>
                                <p:cTn id="92" presetID="10" presetClass="entr" presetSubtype="0" fill="hold" nodeType="withEffect">
                                  <p:stCondLst>
                                    <p:cond delay="0"/>
                                  </p:stCondLst>
                                  <p:childTnLst>
                                    <p:set>
                                      <p:cBhvr>
                                        <p:cTn id="93" dur="1" fill="hold">
                                          <p:stCondLst>
                                            <p:cond delay="0"/>
                                          </p:stCondLst>
                                        </p:cTn>
                                        <p:tgtEl>
                                          <p:spTgt spid="135"/>
                                        </p:tgtEl>
                                        <p:attrNameLst>
                                          <p:attrName>style.visibility</p:attrName>
                                        </p:attrNameLst>
                                      </p:cBhvr>
                                      <p:to>
                                        <p:strVal val="visible"/>
                                      </p:to>
                                    </p:set>
                                    <p:animEffect transition="in" filter="fade">
                                      <p:cBhvr>
                                        <p:cTn id="94" dur="500"/>
                                        <p:tgtEl>
                                          <p:spTgt spid="1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500"/>
                                        <p:tgtEl>
                                          <p:spTgt spid="1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37"/>
                                        </p:tgtEl>
                                        <p:attrNameLst>
                                          <p:attrName>style.visibility</p:attrName>
                                        </p:attrNameLst>
                                      </p:cBhvr>
                                      <p:to>
                                        <p:strVal val="visible"/>
                                      </p:to>
                                    </p:set>
                                    <p:animEffect transition="in" filter="fade">
                                      <p:cBhvr>
                                        <p:cTn id="100" dur="500"/>
                                        <p:tgtEl>
                                          <p:spTgt spid="1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8"/>
                                        </p:tgtEl>
                                        <p:attrNameLst>
                                          <p:attrName>style.visibility</p:attrName>
                                        </p:attrNameLst>
                                      </p:cBhvr>
                                      <p:to>
                                        <p:strVal val="visible"/>
                                      </p:to>
                                    </p:set>
                                    <p:animEffect transition="in" filter="fade">
                                      <p:cBhvr>
                                        <p:cTn id="103" dur="500"/>
                                        <p:tgtEl>
                                          <p:spTgt spid="13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9"/>
                                        </p:tgtEl>
                                        <p:attrNameLst>
                                          <p:attrName>style.visibility</p:attrName>
                                        </p:attrNameLst>
                                      </p:cBhvr>
                                      <p:to>
                                        <p:strVal val="visible"/>
                                      </p:to>
                                    </p:set>
                                    <p:animEffect transition="in" filter="fade">
                                      <p:cBhvr>
                                        <p:cTn id="106" dur="500"/>
                                        <p:tgtEl>
                                          <p:spTgt spid="1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40"/>
                                        </p:tgtEl>
                                        <p:attrNameLst>
                                          <p:attrName>style.visibility</p:attrName>
                                        </p:attrNameLst>
                                      </p:cBhvr>
                                      <p:to>
                                        <p:strVal val="visible"/>
                                      </p:to>
                                    </p:set>
                                    <p:animEffect transition="in" filter="fade">
                                      <p:cBhvr>
                                        <p:cTn id="109" dur="500"/>
                                        <p:tgtEl>
                                          <p:spTgt spid="14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41"/>
                                        </p:tgtEl>
                                        <p:attrNameLst>
                                          <p:attrName>style.visibility</p:attrName>
                                        </p:attrNameLst>
                                      </p:cBhvr>
                                      <p:to>
                                        <p:strVal val="visible"/>
                                      </p:to>
                                    </p:set>
                                    <p:animEffect transition="in" filter="fade">
                                      <p:cBhvr>
                                        <p:cTn id="112" dur="500"/>
                                        <p:tgtEl>
                                          <p:spTgt spid="1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42"/>
                                        </p:tgtEl>
                                        <p:attrNameLst>
                                          <p:attrName>style.visibility</p:attrName>
                                        </p:attrNameLst>
                                      </p:cBhvr>
                                      <p:to>
                                        <p:strVal val="visible"/>
                                      </p:to>
                                    </p:set>
                                    <p:animEffect transition="in" filter="fade">
                                      <p:cBhvr>
                                        <p:cTn id="115" dur="500"/>
                                        <p:tgtEl>
                                          <p:spTgt spid="14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43"/>
                                        </p:tgtEl>
                                        <p:attrNameLst>
                                          <p:attrName>style.visibility</p:attrName>
                                        </p:attrNameLst>
                                      </p:cBhvr>
                                      <p:to>
                                        <p:strVal val="visible"/>
                                      </p:to>
                                    </p:set>
                                    <p:animEffect transition="in" filter="fade">
                                      <p:cBhvr>
                                        <p:cTn id="118" dur="500"/>
                                        <p:tgtEl>
                                          <p:spTgt spid="14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44"/>
                                        </p:tgtEl>
                                        <p:attrNameLst>
                                          <p:attrName>style.visibility</p:attrName>
                                        </p:attrNameLst>
                                      </p:cBhvr>
                                      <p:to>
                                        <p:strVal val="visible"/>
                                      </p:to>
                                    </p:set>
                                    <p:animEffect transition="in" filter="fade">
                                      <p:cBhvr>
                                        <p:cTn id="121" dur="500"/>
                                        <p:tgtEl>
                                          <p:spTgt spid="14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45"/>
                                        </p:tgtEl>
                                        <p:attrNameLst>
                                          <p:attrName>style.visibility</p:attrName>
                                        </p:attrNameLst>
                                      </p:cBhvr>
                                      <p:to>
                                        <p:strVal val="visible"/>
                                      </p:to>
                                    </p:set>
                                    <p:animEffect transition="in" filter="fade">
                                      <p:cBhvr>
                                        <p:cTn id="124" dur="500"/>
                                        <p:tgtEl>
                                          <p:spTgt spid="14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6"/>
                                        </p:tgtEl>
                                        <p:attrNameLst>
                                          <p:attrName>style.visibility</p:attrName>
                                        </p:attrNameLst>
                                      </p:cBhvr>
                                      <p:to>
                                        <p:strVal val="visible"/>
                                      </p:to>
                                    </p:set>
                                    <p:animEffect transition="in" filter="fade">
                                      <p:cBhvr>
                                        <p:cTn id="127" dur="500"/>
                                        <p:tgtEl>
                                          <p:spTgt spid="14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47"/>
                                        </p:tgtEl>
                                        <p:attrNameLst>
                                          <p:attrName>style.visibility</p:attrName>
                                        </p:attrNameLst>
                                      </p:cBhvr>
                                      <p:to>
                                        <p:strVal val="visible"/>
                                      </p:to>
                                    </p:set>
                                    <p:animEffect transition="in" filter="fade">
                                      <p:cBhvr>
                                        <p:cTn id="130" dur="500"/>
                                        <p:tgtEl>
                                          <p:spTgt spid="14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48"/>
                                        </p:tgtEl>
                                        <p:attrNameLst>
                                          <p:attrName>style.visibility</p:attrName>
                                        </p:attrNameLst>
                                      </p:cBhvr>
                                      <p:to>
                                        <p:strVal val="visible"/>
                                      </p:to>
                                    </p:set>
                                    <p:animEffect transition="in" filter="fade">
                                      <p:cBhvr>
                                        <p:cTn id="133" dur="500"/>
                                        <p:tgtEl>
                                          <p:spTgt spid="14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500"/>
                                        <p:tgtEl>
                                          <p:spTgt spid="14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50"/>
                                        </p:tgtEl>
                                        <p:attrNameLst>
                                          <p:attrName>style.visibility</p:attrName>
                                        </p:attrNameLst>
                                      </p:cBhvr>
                                      <p:to>
                                        <p:strVal val="visible"/>
                                      </p:to>
                                    </p:set>
                                    <p:animEffect transition="in" filter="fade">
                                      <p:cBhvr>
                                        <p:cTn id="139" dur="500"/>
                                        <p:tgtEl>
                                          <p:spTgt spid="15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52"/>
                                        </p:tgtEl>
                                        <p:attrNameLst>
                                          <p:attrName>style.visibility</p:attrName>
                                        </p:attrNameLst>
                                      </p:cBhvr>
                                      <p:to>
                                        <p:strVal val="visible"/>
                                      </p:to>
                                    </p:set>
                                    <p:animEffect transition="in" filter="fade">
                                      <p:cBhvr>
                                        <p:cTn id="142" dur="500"/>
                                        <p:tgtEl>
                                          <p:spTgt spid="15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76">
                                            <p:txEl>
                                              <p:pRg st="0" end="0"/>
                                            </p:txEl>
                                          </p:spTgt>
                                        </p:tgtEl>
                                        <p:attrNameLst>
                                          <p:attrName>style.visibility</p:attrName>
                                        </p:attrNameLst>
                                      </p:cBhvr>
                                      <p:to>
                                        <p:strVal val="visible"/>
                                      </p:to>
                                    </p:set>
                                    <p:animEffect transition="in" filter="fade">
                                      <p:cBhvr>
                                        <p:cTn id="147" dur="500"/>
                                        <p:tgtEl>
                                          <p:spTgt spid="176">
                                            <p:txEl>
                                              <p:pRg st="0" end="0"/>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76">
                                            <p:txEl>
                                              <p:pRg st="1" end="1"/>
                                            </p:txEl>
                                          </p:spTgt>
                                        </p:tgtEl>
                                        <p:attrNameLst>
                                          <p:attrName>style.visibility</p:attrName>
                                        </p:attrNameLst>
                                      </p:cBhvr>
                                      <p:to>
                                        <p:strVal val="visible"/>
                                      </p:to>
                                    </p:set>
                                    <p:animEffect transition="in" filter="fade">
                                      <p:cBhvr>
                                        <p:cTn id="152" dur="500"/>
                                        <p:tgtEl>
                                          <p:spTgt spid="176">
                                            <p:txEl>
                                              <p:pRg st="1" end="1"/>
                                            </p:txEl>
                                          </p:spTgt>
                                        </p:tgtEl>
                                      </p:cBhvr>
                                    </p:animEffect>
                                  </p:childTnLst>
                                </p:cTn>
                              </p:par>
                              <p:par>
                                <p:cTn id="153" presetID="10" presetClass="entr" presetSubtype="0" fill="hold" nodeType="withEffect">
                                  <p:stCondLst>
                                    <p:cond delay="0"/>
                                  </p:stCondLst>
                                  <p:childTnLst>
                                    <p:set>
                                      <p:cBhvr>
                                        <p:cTn id="154" dur="1" fill="hold">
                                          <p:stCondLst>
                                            <p:cond delay="0"/>
                                          </p:stCondLst>
                                        </p:cTn>
                                        <p:tgtEl>
                                          <p:spTgt spid="155"/>
                                        </p:tgtEl>
                                        <p:attrNameLst>
                                          <p:attrName>style.visibility</p:attrName>
                                        </p:attrNameLst>
                                      </p:cBhvr>
                                      <p:to>
                                        <p:strVal val="visible"/>
                                      </p:to>
                                    </p:set>
                                    <p:animEffect transition="in" filter="fade">
                                      <p:cBhvr>
                                        <p:cTn id="155" dur="500"/>
                                        <p:tgtEl>
                                          <p:spTgt spid="155"/>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56"/>
                                        </p:tgtEl>
                                        <p:attrNameLst>
                                          <p:attrName>style.visibility</p:attrName>
                                        </p:attrNameLst>
                                      </p:cBhvr>
                                      <p:to>
                                        <p:strVal val="visible"/>
                                      </p:to>
                                    </p:set>
                                    <p:animEffect transition="in" filter="fade">
                                      <p:cBhvr>
                                        <p:cTn id="160" dur="500"/>
                                        <p:tgtEl>
                                          <p:spTgt spid="156"/>
                                        </p:tgtEl>
                                      </p:cBhvr>
                                    </p:animEffect>
                                  </p:childTnLst>
                                </p:cTn>
                              </p:par>
                              <p:par>
                                <p:cTn id="161" presetID="10" presetClass="entr" presetSubtype="0" fill="hold" nodeType="withEffect">
                                  <p:stCondLst>
                                    <p:cond delay="0"/>
                                  </p:stCondLst>
                                  <p:childTnLst>
                                    <p:set>
                                      <p:cBhvr>
                                        <p:cTn id="162" dur="1" fill="hold">
                                          <p:stCondLst>
                                            <p:cond delay="0"/>
                                          </p:stCondLst>
                                        </p:cTn>
                                        <p:tgtEl>
                                          <p:spTgt spid="184"/>
                                        </p:tgtEl>
                                        <p:attrNameLst>
                                          <p:attrName>style.visibility</p:attrName>
                                        </p:attrNameLst>
                                      </p:cBhvr>
                                      <p:to>
                                        <p:strVal val="visible"/>
                                      </p:to>
                                    </p:set>
                                    <p:animEffect transition="in" filter="fade">
                                      <p:cBhvr>
                                        <p:cTn id="163" dur="500"/>
                                        <p:tgtEl>
                                          <p:spTgt spid="184"/>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164"/>
                                        </p:tgtEl>
                                        <p:attrNameLst>
                                          <p:attrName>style.visibility</p:attrName>
                                        </p:attrNameLst>
                                      </p:cBhvr>
                                      <p:to>
                                        <p:strVal val="visible"/>
                                      </p:to>
                                    </p:set>
                                    <p:animEffect transition="in" filter="fade">
                                      <p:cBhvr>
                                        <p:cTn id="168" dur="500"/>
                                        <p:tgtEl>
                                          <p:spTgt spid="164"/>
                                        </p:tgtEl>
                                      </p:cBhvr>
                                    </p:animEffect>
                                  </p:childTnLst>
                                </p:cTn>
                              </p:par>
                              <p:par>
                                <p:cTn id="169" presetID="10" presetClass="entr" presetSubtype="0" fill="hold" nodeType="withEffect">
                                  <p:stCondLst>
                                    <p:cond delay="0"/>
                                  </p:stCondLst>
                                  <p:childTnLst>
                                    <p:set>
                                      <p:cBhvr>
                                        <p:cTn id="170" dur="1" fill="hold">
                                          <p:stCondLst>
                                            <p:cond delay="0"/>
                                          </p:stCondLst>
                                        </p:cTn>
                                        <p:tgtEl>
                                          <p:spTgt spid="197"/>
                                        </p:tgtEl>
                                        <p:attrNameLst>
                                          <p:attrName>style.visibility</p:attrName>
                                        </p:attrNameLst>
                                      </p:cBhvr>
                                      <p:to>
                                        <p:strVal val="visible"/>
                                      </p:to>
                                    </p:set>
                                    <p:animEffect transition="in" filter="fade">
                                      <p:cBhvr>
                                        <p:cTn id="171" dur="500"/>
                                        <p:tgtEl>
                                          <p:spTgt spid="197"/>
                                        </p:tgtEl>
                                      </p:cBhvr>
                                    </p:animEffect>
                                  </p:childTnLst>
                                </p:cTn>
                              </p:par>
                              <p:par>
                                <p:cTn id="172" presetID="10" presetClass="entr" presetSubtype="0" fill="hold" nodeType="withEffect">
                                  <p:stCondLst>
                                    <p:cond delay="0"/>
                                  </p:stCondLst>
                                  <p:childTnLst>
                                    <p:set>
                                      <p:cBhvr>
                                        <p:cTn id="173" dur="1" fill="hold">
                                          <p:stCondLst>
                                            <p:cond delay="0"/>
                                          </p:stCondLst>
                                        </p:cTn>
                                        <p:tgtEl>
                                          <p:spTgt spid="188"/>
                                        </p:tgtEl>
                                        <p:attrNameLst>
                                          <p:attrName>style.visibility</p:attrName>
                                        </p:attrNameLst>
                                      </p:cBhvr>
                                      <p:to>
                                        <p:strVal val="visible"/>
                                      </p:to>
                                    </p:set>
                                    <p:animEffect transition="in" filter="fade">
                                      <p:cBhvr>
                                        <p:cTn id="174" dur="500"/>
                                        <p:tgtEl>
                                          <p:spTgt spid="188"/>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205"/>
                                        </p:tgtEl>
                                        <p:attrNameLst>
                                          <p:attrName>style.visibility</p:attrName>
                                        </p:attrNameLst>
                                      </p:cBhvr>
                                      <p:to>
                                        <p:strVal val="visible"/>
                                      </p:to>
                                    </p:set>
                                    <p:animEffect transition="in" filter="fade">
                                      <p:cBhvr>
                                        <p:cTn id="179" dur="500"/>
                                        <p:tgtEl>
                                          <p:spTgt spid="205"/>
                                        </p:tgtEl>
                                      </p:cBhvr>
                                    </p:animEffect>
                                  </p:childTnLst>
                                </p:cTn>
                              </p:par>
                              <p:par>
                                <p:cTn id="180" presetID="10" presetClass="entr" presetSubtype="0" fill="hold" nodeType="withEffect">
                                  <p:stCondLst>
                                    <p:cond delay="0"/>
                                  </p:stCondLst>
                                  <p:childTnLst>
                                    <p:set>
                                      <p:cBhvr>
                                        <p:cTn id="181" dur="1" fill="hold">
                                          <p:stCondLst>
                                            <p:cond delay="0"/>
                                          </p:stCondLst>
                                        </p:cTn>
                                        <p:tgtEl>
                                          <p:spTgt spid="204"/>
                                        </p:tgtEl>
                                        <p:attrNameLst>
                                          <p:attrName>style.visibility</p:attrName>
                                        </p:attrNameLst>
                                      </p:cBhvr>
                                      <p:to>
                                        <p:strVal val="visible"/>
                                      </p:to>
                                    </p:set>
                                    <p:animEffect transition="in" filter="fade">
                                      <p:cBhvr>
                                        <p:cTn id="182" dur="500"/>
                                        <p:tgtEl>
                                          <p:spTgt spid="204"/>
                                        </p:tgtEl>
                                      </p:cBhvr>
                                    </p:animEffect>
                                  </p:childTnLst>
                                </p:cTn>
                              </p:par>
                              <p:par>
                                <p:cTn id="183" presetID="10" presetClass="entr" presetSubtype="0" fill="hold" nodeType="withEffect">
                                  <p:stCondLst>
                                    <p:cond delay="0"/>
                                  </p:stCondLst>
                                  <p:childTnLst>
                                    <p:set>
                                      <p:cBhvr>
                                        <p:cTn id="184" dur="1" fill="hold">
                                          <p:stCondLst>
                                            <p:cond delay="0"/>
                                          </p:stCondLst>
                                        </p:cTn>
                                        <p:tgtEl>
                                          <p:spTgt spid="193"/>
                                        </p:tgtEl>
                                        <p:attrNameLst>
                                          <p:attrName>style.visibility</p:attrName>
                                        </p:attrNameLst>
                                      </p:cBhvr>
                                      <p:to>
                                        <p:strVal val="visible"/>
                                      </p:to>
                                    </p:set>
                                    <p:animEffect transition="in" filter="fade">
                                      <p:cBhvr>
                                        <p:cTn id="185" dur="500"/>
                                        <p:tgtEl>
                                          <p:spTgt spid="193"/>
                                        </p:tgtEl>
                                      </p:cBhvr>
                                    </p:animEffect>
                                  </p:childTnLst>
                                </p:cTn>
                              </p:par>
                              <p:par>
                                <p:cTn id="186" presetID="10" presetClass="entr" presetSubtype="0" fill="hold" nodeType="withEffect">
                                  <p:stCondLst>
                                    <p:cond delay="0"/>
                                  </p:stCondLst>
                                  <p:childTnLst>
                                    <p:set>
                                      <p:cBhvr>
                                        <p:cTn id="187" dur="1" fill="hold">
                                          <p:stCondLst>
                                            <p:cond delay="0"/>
                                          </p:stCondLst>
                                        </p:cTn>
                                        <p:tgtEl>
                                          <p:spTgt spid="203"/>
                                        </p:tgtEl>
                                        <p:attrNameLst>
                                          <p:attrName>style.visibility</p:attrName>
                                        </p:attrNameLst>
                                      </p:cBhvr>
                                      <p:to>
                                        <p:strVal val="visible"/>
                                      </p:to>
                                    </p:set>
                                    <p:animEffect transition="in" filter="fade">
                                      <p:cBhvr>
                                        <p:cTn id="188" dur="500"/>
                                        <p:tgtEl>
                                          <p:spTgt spid="203"/>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68"/>
                                        </p:tgtEl>
                                        <p:attrNameLst>
                                          <p:attrName>style.visibility</p:attrName>
                                        </p:attrNameLst>
                                      </p:cBhvr>
                                      <p:to>
                                        <p:strVal val="visible"/>
                                      </p:to>
                                    </p:set>
                                    <p:animEffect transition="in" filter="fade">
                                      <p:cBhvr>
                                        <p:cTn id="191" dur="500"/>
                                        <p:tgtEl>
                                          <p:spTgt spid="168"/>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171"/>
                                        </p:tgtEl>
                                        <p:attrNameLst>
                                          <p:attrName>style.visibility</p:attrName>
                                        </p:attrNameLst>
                                      </p:cBhvr>
                                      <p:to>
                                        <p:strVal val="visible"/>
                                      </p:to>
                                    </p:set>
                                    <p:animEffect transition="in" filter="fade">
                                      <p:cBhvr>
                                        <p:cTn id="196" dur="500"/>
                                        <p:tgtEl>
                                          <p:spTgt spid="171"/>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xit" presetSubtype="0" fill="hold" nodeType="clickEffect">
                                  <p:stCondLst>
                                    <p:cond delay="0"/>
                                  </p:stCondLst>
                                  <p:childTnLst>
                                    <p:animEffect transition="out" filter="fade">
                                      <p:cBhvr>
                                        <p:cTn id="200" dur="500"/>
                                        <p:tgtEl>
                                          <p:spTgt spid="184"/>
                                        </p:tgtEl>
                                      </p:cBhvr>
                                    </p:animEffect>
                                    <p:set>
                                      <p:cBhvr>
                                        <p:cTn id="201" dur="1" fill="hold">
                                          <p:stCondLst>
                                            <p:cond delay="499"/>
                                          </p:stCondLst>
                                        </p:cTn>
                                        <p:tgtEl>
                                          <p:spTgt spid="184"/>
                                        </p:tgtEl>
                                        <p:attrNameLst>
                                          <p:attrName>style.visibility</p:attrName>
                                        </p:attrNameLst>
                                      </p:cBhvr>
                                      <p:to>
                                        <p:strVal val="hidden"/>
                                      </p:to>
                                    </p:set>
                                  </p:childTnLst>
                                </p:cTn>
                              </p:par>
                              <p:par>
                                <p:cTn id="202" presetID="10" presetClass="exit" presetSubtype="0" fill="hold" nodeType="withEffect">
                                  <p:stCondLst>
                                    <p:cond delay="0"/>
                                  </p:stCondLst>
                                  <p:childTnLst>
                                    <p:animEffect transition="out" filter="fade">
                                      <p:cBhvr>
                                        <p:cTn id="203" dur="500"/>
                                        <p:tgtEl>
                                          <p:spTgt spid="197"/>
                                        </p:tgtEl>
                                      </p:cBhvr>
                                    </p:animEffect>
                                    <p:set>
                                      <p:cBhvr>
                                        <p:cTn id="204" dur="1" fill="hold">
                                          <p:stCondLst>
                                            <p:cond delay="499"/>
                                          </p:stCondLst>
                                        </p:cTn>
                                        <p:tgtEl>
                                          <p:spTgt spid="197"/>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188"/>
                                        </p:tgtEl>
                                      </p:cBhvr>
                                    </p:animEffect>
                                    <p:set>
                                      <p:cBhvr>
                                        <p:cTn id="207" dur="1" fill="hold">
                                          <p:stCondLst>
                                            <p:cond delay="499"/>
                                          </p:stCondLst>
                                        </p:cTn>
                                        <p:tgtEl>
                                          <p:spTgt spid="188"/>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205"/>
                                        </p:tgtEl>
                                      </p:cBhvr>
                                    </p:animEffect>
                                    <p:set>
                                      <p:cBhvr>
                                        <p:cTn id="210" dur="1" fill="hold">
                                          <p:stCondLst>
                                            <p:cond delay="499"/>
                                          </p:stCondLst>
                                        </p:cTn>
                                        <p:tgtEl>
                                          <p:spTgt spid="205"/>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500"/>
                                        <p:tgtEl>
                                          <p:spTgt spid="204"/>
                                        </p:tgtEl>
                                      </p:cBhvr>
                                    </p:animEffect>
                                    <p:set>
                                      <p:cBhvr>
                                        <p:cTn id="213" dur="1" fill="hold">
                                          <p:stCondLst>
                                            <p:cond delay="499"/>
                                          </p:stCondLst>
                                        </p:cTn>
                                        <p:tgtEl>
                                          <p:spTgt spid="204"/>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193"/>
                                        </p:tgtEl>
                                      </p:cBhvr>
                                    </p:animEffect>
                                    <p:set>
                                      <p:cBhvr>
                                        <p:cTn id="216" dur="1" fill="hold">
                                          <p:stCondLst>
                                            <p:cond delay="499"/>
                                          </p:stCondLst>
                                        </p:cTn>
                                        <p:tgtEl>
                                          <p:spTgt spid="193"/>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03"/>
                                        </p:tgtEl>
                                      </p:cBhvr>
                                    </p:animEffect>
                                    <p:set>
                                      <p:cBhvr>
                                        <p:cTn id="219" dur="1" fill="hold">
                                          <p:stCondLst>
                                            <p:cond delay="499"/>
                                          </p:stCondLst>
                                        </p:cTn>
                                        <p:tgtEl>
                                          <p:spTgt spid="203"/>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grpId="0" nodeType="clickEffect">
                                  <p:stCondLst>
                                    <p:cond delay="0"/>
                                  </p:stCondLst>
                                  <p:childTnLst>
                                    <p:set>
                                      <p:cBhvr>
                                        <p:cTn id="223" dur="1" fill="hold">
                                          <p:stCondLst>
                                            <p:cond delay="0"/>
                                          </p:stCondLst>
                                        </p:cTn>
                                        <p:tgtEl>
                                          <p:spTgt spid="157"/>
                                        </p:tgtEl>
                                        <p:attrNameLst>
                                          <p:attrName>style.visibility</p:attrName>
                                        </p:attrNameLst>
                                      </p:cBhvr>
                                      <p:to>
                                        <p:strVal val="visible"/>
                                      </p:to>
                                    </p:set>
                                    <p:animEffect transition="in" filter="fade">
                                      <p:cBhvr>
                                        <p:cTn id="224" dur="500"/>
                                        <p:tgtEl>
                                          <p:spTgt spid="157"/>
                                        </p:tgtEl>
                                      </p:cBhvr>
                                    </p:animEffect>
                                  </p:childTnLst>
                                </p:cTn>
                              </p:par>
                              <p:par>
                                <p:cTn id="225" presetID="10" presetClass="entr" presetSubtype="0" fill="hold" nodeType="withEffect">
                                  <p:stCondLst>
                                    <p:cond delay="0"/>
                                  </p:stCondLst>
                                  <p:childTnLst>
                                    <p:set>
                                      <p:cBhvr>
                                        <p:cTn id="226" dur="1" fill="hold">
                                          <p:stCondLst>
                                            <p:cond delay="0"/>
                                          </p:stCondLst>
                                        </p:cTn>
                                        <p:tgtEl>
                                          <p:spTgt spid="226"/>
                                        </p:tgtEl>
                                        <p:attrNameLst>
                                          <p:attrName>style.visibility</p:attrName>
                                        </p:attrNameLst>
                                      </p:cBhvr>
                                      <p:to>
                                        <p:strVal val="visible"/>
                                      </p:to>
                                    </p:set>
                                    <p:animEffect transition="in" filter="fade">
                                      <p:cBhvr>
                                        <p:cTn id="227" dur="500"/>
                                        <p:tgtEl>
                                          <p:spTgt spid="226"/>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199"/>
                                        </p:tgtEl>
                                        <p:attrNameLst>
                                          <p:attrName>style.visibility</p:attrName>
                                        </p:attrNameLst>
                                      </p:cBhvr>
                                      <p:to>
                                        <p:strVal val="visible"/>
                                      </p:to>
                                    </p:set>
                                    <p:animEffect transition="in" filter="fade">
                                      <p:cBhvr>
                                        <p:cTn id="232" dur="500"/>
                                        <p:tgtEl>
                                          <p:spTgt spid="199"/>
                                        </p:tgtEl>
                                      </p:cBhvr>
                                    </p:animEffect>
                                  </p:childTnLst>
                                </p:cTn>
                              </p:par>
                              <p:par>
                                <p:cTn id="233" presetID="10" presetClass="entr" presetSubtype="0" fill="hold" nodeType="withEffect">
                                  <p:stCondLst>
                                    <p:cond delay="0"/>
                                  </p:stCondLst>
                                  <p:childTnLst>
                                    <p:set>
                                      <p:cBhvr>
                                        <p:cTn id="234" dur="1" fill="hold">
                                          <p:stCondLst>
                                            <p:cond delay="0"/>
                                          </p:stCondLst>
                                        </p:cTn>
                                        <p:tgtEl>
                                          <p:spTgt spid="200"/>
                                        </p:tgtEl>
                                        <p:attrNameLst>
                                          <p:attrName>style.visibility</p:attrName>
                                        </p:attrNameLst>
                                      </p:cBhvr>
                                      <p:to>
                                        <p:strVal val="visible"/>
                                      </p:to>
                                    </p:set>
                                    <p:animEffect transition="in" filter="fade">
                                      <p:cBhvr>
                                        <p:cTn id="235" dur="500"/>
                                        <p:tgtEl>
                                          <p:spTgt spid="200"/>
                                        </p:tgtEl>
                                      </p:cBhvr>
                                    </p:animEffect>
                                  </p:childTnLst>
                                </p:cTn>
                              </p:par>
                              <p:par>
                                <p:cTn id="236" presetID="10" presetClass="entr" presetSubtype="0" fill="hold" nodeType="withEffect">
                                  <p:stCondLst>
                                    <p:cond delay="0"/>
                                  </p:stCondLst>
                                  <p:childTnLst>
                                    <p:set>
                                      <p:cBhvr>
                                        <p:cTn id="237" dur="1" fill="hold">
                                          <p:stCondLst>
                                            <p:cond delay="0"/>
                                          </p:stCondLst>
                                        </p:cTn>
                                        <p:tgtEl>
                                          <p:spTgt spid="201"/>
                                        </p:tgtEl>
                                        <p:attrNameLst>
                                          <p:attrName>style.visibility</p:attrName>
                                        </p:attrNameLst>
                                      </p:cBhvr>
                                      <p:to>
                                        <p:strVal val="visible"/>
                                      </p:to>
                                    </p:set>
                                    <p:animEffect transition="in" filter="fade">
                                      <p:cBhvr>
                                        <p:cTn id="238" dur="500"/>
                                        <p:tgtEl>
                                          <p:spTgt spid="201"/>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65"/>
                                        </p:tgtEl>
                                        <p:attrNameLst>
                                          <p:attrName>style.visibility</p:attrName>
                                        </p:attrNameLst>
                                      </p:cBhvr>
                                      <p:to>
                                        <p:strVal val="visible"/>
                                      </p:to>
                                    </p:set>
                                    <p:animEffect transition="in" filter="fade">
                                      <p:cBhvr>
                                        <p:cTn id="241" dur="500"/>
                                        <p:tgtEl>
                                          <p:spTgt spid="165"/>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208"/>
                                        </p:tgtEl>
                                        <p:attrNameLst>
                                          <p:attrName>style.visibility</p:attrName>
                                        </p:attrNameLst>
                                      </p:cBhvr>
                                      <p:to>
                                        <p:strVal val="visible"/>
                                      </p:to>
                                    </p:set>
                                    <p:animEffect transition="in" filter="fade">
                                      <p:cBhvr>
                                        <p:cTn id="246" dur="500"/>
                                        <p:tgtEl>
                                          <p:spTgt spid="208"/>
                                        </p:tgtEl>
                                      </p:cBhvr>
                                    </p:animEffect>
                                  </p:childTnLst>
                                </p:cTn>
                              </p:par>
                              <p:par>
                                <p:cTn id="247" presetID="10" presetClass="entr" presetSubtype="0" fill="hold" nodeType="withEffect">
                                  <p:stCondLst>
                                    <p:cond delay="0"/>
                                  </p:stCondLst>
                                  <p:childTnLst>
                                    <p:set>
                                      <p:cBhvr>
                                        <p:cTn id="248" dur="1" fill="hold">
                                          <p:stCondLst>
                                            <p:cond delay="0"/>
                                          </p:stCondLst>
                                        </p:cTn>
                                        <p:tgtEl>
                                          <p:spTgt spid="206"/>
                                        </p:tgtEl>
                                        <p:attrNameLst>
                                          <p:attrName>style.visibility</p:attrName>
                                        </p:attrNameLst>
                                      </p:cBhvr>
                                      <p:to>
                                        <p:strVal val="visible"/>
                                      </p:to>
                                    </p:set>
                                    <p:animEffect transition="in" filter="fade">
                                      <p:cBhvr>
                                        <p:cTn id="249" dur="500"/>
                                        <p:tgtEl>
                                          <p:spTgt spid="206"/>
                                        </p:tgtEl>
                                      </p:cBhvr>
                                    </p:animEffect>
                                  </p:childTnLst>
                                </p:cTn>
                              </p:par>
                              <p:par>
                                <p:cTn id="250" presetID="10" presetClass="entr" presetSubtype="0" fill="hold" nodeType="withEffect">
                                  <p:stCondLst>
                                    <p:cond delay="0"/>
                                  </p:stCondLst>
                                  <p:childTnLst>
                                    <p:set>
                                      <p:cBhvr>
                                        <p:cTn id="251" dur="1" fill="hold">
                                          <p:stCondLst>
                                            <p:cond delay="0"/>
                                          </p:stCondLst>
                                        </p:cTn>
                                        <p:tgtEl>
                                          <p:spTgt spid="207"/>
                                        </p:tgtEl>
                                        <p:attrNameLst>
                                          <p:attrName>style.visibility</p:attrName>
                                        </p:attrNameLst>
                                      </p:cBhvr>
                                      <p:to>
                                        <p:strVal val="visible"/>
                                      </p:to>
                                    </p:set>
                                    <p:animEffect transition="in" filter="fade">
                                      <p:cBhvr>
                                        <p:cTn id="252" dur="500"/>
                                        <p:tgtEl>
                                          <p:spTgt spid="207"/>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69"/>
                                        </p:tgtEl>
                                        <p:attrNameLst>
                                          <p:attrName>style.visibility</p:attrName>
                                        </p:attrNameLst>
                                      </p:cBhvr>
                                      <p:to>
                                        <p:strVal val="visible"/>
                                      </p:to>
                                    </p:set>
                                    <p:animEffect transition="in" filter="fade">
                                      <p:cBhvr>
                                        <p:cTn id="255" dur="500"/>
                                        <p:tgtEl>
                                          <p:spTgt spid="169"/>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grpId="0" nodeType="clickEffect">
                                  <p:stCondLst>
                                    <p:cond delay="0"/>
                                  </p:stCondLst>
                                  <p:childTnLst>
                                    <p:set>
                                      <p:cBhvr>
                                        <p:cTn id="259" dur="1" fill="hold">
                                          <p:stCondLst>
                                            <p:cond delay="0"/>
                                          </p:stCondLst>
                                        </p:cTn>
                                        <p:tgtEl>
                                          <p:spTgt spid="173"/>
                                        </p:tgtEl>
                                        <p:attrNameLst>
                                          <p:attrName>style.visibility</p:attrName>
                                        </p:attrNameLst>
                                      </p:cBhvr>
                                      <p:to>
                                        <p:strVal val="visible"/>
                                      </p:to>
                                    </p:set>
                                    <p:animEffect transition="in" filter="fade">
                                      <p:cBhvr>
                                        <p:cTn id="260" dur="500"/>
                                        <p:tgtEl>
                                          <p:spTgt spid="173"/>
                                        </p:tgtEl>
                                      </p:cBhvr>
                                    </p:animEffect>
                                  </p:childTnLst>
                                </p:cTn>
                              </p:par>
                            </p:childTnLst>
                          </p:cTn>
                        </p:par>
                      </p:childTnLst>
                    </p:cTn>
                  </p:par>
                  <p:par>
                    <p:cTn id="261" fill="hold">
                      <p:stCondLst>
                        <p:cond delay="indefinite"/>
                      </p:stCondLst>
                      <p:childTnLst>
                        <p:par>
                          <p:cTn id="262" fill="hold">
                            <p:stCondLst>
                              <p:cond delay="0"/>
                            </p:stCondLst>
                            <p:childTnLst>
                              <p:par>
                                <p:cTn id="263" presetID="10" presetClass="exit" presetSubtype="0" fill="hold" nodeType="clickEffect">
                                  <p:stCondLst>
                                    <p:cond delay="0"/>
                                  </p:stCondLst>
                                  <p:childTnLst>
                                    <p:animEffect transition="out" filter="fade">
                                      <p:cBhvr>
                                        <p:cTn id="264" dur="500"/>
                                        <p:tgtEl>
                                          <p:spTgt spid="226"/>
                                        </p:tgtEl>
                                      </p:cBhvr>
                                    </p:animEffect>
                                    <p:set>
                                      <p:cBhvr>
                                        <p:cTn id="265" dur="1" fill="hold">
                                          <p:stCondLst>
                                            <p:cond delay="499"/>
                                          </p:stCondLst>
                                        </p:cTn>
                                        <p:tgtEl>
                                          <p:spTgt spid="226"/>
                                        </p:tgtEl>
                                        <p:attrNameLst>
                                          <p:attrName>style.visibility</p:attrName>
                                        </p:attrNameLst>
                                      </p:cBhvr>
                                      <p:to>
                                        <p:strVal val="hidden"/>
                                      </p:to>
                                    </p:set>
                                  </p:childTnLst>
                                </p:cTn>
                              </p:par>
                              <p:par>
                                <p:cTn id="266" presetID="10" presetClass="exit" presetSubtype="0" fill="hold" nodeType="withEffect">
                                  <p:stCondLst>
                                    <p:cond delay="0"/>
                                  </p:stCondLst>
                                  <p:childTnLst>
                                    <p:animEffect transition="out" filter="fade">
                                      <p:cBhvr>
                                        <p:cTn id="267" dur="500"/>
                                        <p:tgtEl>
                                          <p:spTgt spid="199"/>
                                        </p:tgtEl>
                                      </p:cBhvr>
                                    </p:animEffect>
                                    <p:set>
                                      <p:cBhvr>
                                        <p:cTn id="268" dur="1" fill="hold">
                                          <p:stCondLst>
                                            <p:cond delay="499"/>
                                          </p:stCondLst>
                                        </p:cTn>
                                        <p:tgtEl>
                                          <p:spTgt spid="199"/>
                                        </p:tgtEl>
                                        <p:attrNameLst>
                                          <p:attrName>style.visibility</p:attrName>
                                        </p:attrNameLst>
                                      </p:cBhvr>
                                      <p:to>
                                        <p:strVal val="hidden"/>
                                      </p:to>
                                    </p:set>
                                  </p:childTnLst>
                                </p:cTn>
                              </p:par>
                              <p:par>
                                <p:cTn id="269" presetID="10" presetClass="exit" presetSubtype="0" fill="hold" nodeType="withEffect">
                                  <p:stCondLst>
                                    <p:cond delay="0"/>
                                  </p:stCondLst>
                                  <p:childTnLst>
                                    <p:animEffect transition="out" filter="fade">
                                      <p:cBhvr>
                                        <p:cTn id="270" dur="500"/>
                                        <p:tgtEl>
                                          <p:spTgt spid="200"/>
                                        </p:tgtEl>
                                      </p:cBhvr>
                                    </p:animEffect>
                                    <p:set>
                                      <p:cBhvr>
                                        <p:cTn id="271" dur="1" fill="hold">
                                          <p:stCondLst>
                                            <p:cond delay="499"/>
                                          </p:stCondLst>
                                        </p:cTn>
                                        <p:tgtEl>
                                          <p:spTgt spid="200"/>
                                        </p:tgtEl>
                                        <p:attrNameLst>
                                          <p:attrName>style.visibility</p:attrName>
                                        </p:attrNameLst>
                                      </p:cBhvr>
                                      <p:to>
                                        <p:strVal val="hidden"/>
                                      </p:to>
                                    </p:set>
                                  </p:childTnLst>
                                </p:cTn>
                              </p:par>
                              <p:par>
                                <p:cTn id="272" presetID="10" presetClass="exit" presetSubtype="0" fill="hold" nodeType="withEffect">
                                  <p:stCondLst>
                                    <p:cond delay="0"/>
                                  </p:stCondLst>
                                  <p:childTnLst>
                                    <p:animEffect transition="out" filter="fade">
                                      <p:cBhvr>
                                        <p:cTn id="273" dur="500"/>
                                        <p:tgtEl>
                                          <p:spTgt spid="201"/>
                                        </p:tgtEl>
                                      </p:cBhvr>
                                    </p:animEffect>
                                    <p:set>
                                      <p:cBhvr>
                                        <p:cTn id="274" dur="1" fill="hold">
                                          <p:stCondLst>
                                            <p:cond delay="499"/>
                                          </p:stCondLst>
                                        </p:cTn>
                                        <p:tgtEl>
                                          <p:spTgt spid="201"/>
                                        </p:tgtEl>
                                        <p:attrNameLst>
                                          <p:attrName>style.visibility</p:attrName>
                                        </p:attrNameLst>
                                      </p:cBhvr>
                                      <p:to>
                                        <p:strVal val="hidden"/>
                                      </p:to>
                                    </p:set>
                                  </p:childTnLst>
                                </p:cTn>
                              </p:par>
                              <p:par>
                                <p:cTn id="275" presetID="10" presetClass="exit" presetSubtype="0" fill="hold" nodeType="withEffect">
                                  <p:stCondLst>
                                    <p:cond delay="0"/>
                                  </p:stCondLst>
                                  <p:childTnLst>
                                    <p:animEffect transition="out" filter="fade">
                                      <p:cBhvr>
                                        <p:cTn id="276" dur="500"/>
                                        <p:tgtEl>
                                          <p:spTgt spid="208"/>
                                        </p:tgtEl>
                                      </p:cBhvr>
                                    </p:animEffect>
                                    <p:set>
                                      <p:cBhvr>
                                        <p:cTn id="277" dur="1" fill="hold">
                                          <p:stCondLst>
                                            <p:cond delay="499"/>
                                          </p:stCondLst>
                                        </p:cTn>
                                        <p:tgtEl>
                                          <p:spTgt spid="208"/>
                                        </p:tgtEl>
                                        <p:attrNameLst>
                                          <p:attrName>style.visibility</p:attrName>
                                        </p:attrNameLst>
                                      </p:cBhvr>
                                      <p:to>
                                        <p:strVal val="hidden"/>
                                      </p:to>
                                    </p:set>
                                  </p:childTnLst>
                                </p:cTn>
                              </p:par>
                              <p:par>
                                <p:cTn id="278" presetID="10" presetClass="exit" presetSubtype="0" fill="hold" nodeType="withEffect">
                                  <p:stCondLst>
                                    <p:cond delay="0"/>
                                  </p:stCondLst>
                                  <p:childTnLst>
                                    <p:animEffect transition="out" filter="fade">
                                      <p:cBhvr>
                                        <p:cTn id="279" dur="500"/>
                                        <p:tgtEl>
                                          <p:spTgt spid="206"/>
                                        </p:tgtEl>
                                      </p:cBhvr>
                                    </p:animEffect>
                                    <p:set>
                                      <p:cBhvr>
                                        <p:cTn id="280" dur="1" fill="hold">
                                          <p:stCondLst>
                                            <p:cond delay="499"/>
                                          </p:stCondLst>
                                        </p:cTn>
                                        <p:tgtEl>
                                          <p:spTgt spid="206"/>
                                        </p:tgtEl>
                                        <p:attrNameLst>
                                          <p:attrName>style.visibility</p:attrName>
                                        </p:attrNameLst>
                                      </p:cBhvr>
                                      <p:to>
                                        <p:strVal val="hidden"/>
                                      </p:to>
                                    </p:set>
                                  </p:childTnLst>
                                </p:cTn>
                              </p:par>
                              <p:par>
                                <p:cTn id="281" presetID="10" presetClass="exit" presetSubtype="0" fill="hold" nodeType="withEffect">
                                  <p:stCondLst>
                                    <p:cond delay="0"/>
                                  </p:stCondLst>
                                  <p:childTnLst>
                                    <p:animEffect transition="out" filter="fade">
                                      <p:cBhvr>
                                        <p:cTn id="282" dur="500"/>
                                        <p:tgtEl>
                                          <p:spTgt spid="207"/>
                                        </p:tgtEl>
                                      </p:cBhvr>
                                    </p:animEffect>
                                    <p:set>
                                      <p:cBhvr>
                                        <p:cTn id="283" dur="1" fill="hold">
                                          <p:stCondLst>
                                            <p:cond delay="499"/>
                                          </p:stCondLst>
                                        </p:cTn>
                                        <p:tgtEl>
                                          <p:spTgt spid="207"/>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10" presetClass="entr" presetSubtype="0" fill="hold" grpId="0" nodeType="clickEffect">
                                  <p:stCondLst>
                                    <p:cond delay="0"/>
                                  </p:stCondLst>
                                  <p:childTnLst>
                                    <p:set>
                                      <p:cBhvr>
                                        <p:cTn id="287" dur="1" fill="hold">
                                          <p:stCondLst>
                                            <p:cond delay="0"/>
                                          </p:stCondLst>
                                        </p:cTn>
                                        <p:tgtEl>
                                          <p:spTgt spid="158"/>
                                        </p:tgtEl>
                                        <p:attrNameLst>
                                          <p:attrName>style.visibility</p:attrName>
                                        </p:attrNameLst>
                                      </p:cBhvr>
                                      <p:to>
                                        <p:strVal val="visible"/>
                                      </p:to>
                                    </p:set>
                                    <p:animEffect transition="in" filter="fade">
                                      <p:cBhvr>
                                        <p:cTn id="288" dur="500"/>
                                        <p:tgtEl>
                                          <p:spTgt spid="158"/>
                                        </p:tgtEl>
                                      </p:cBhvr>
                                    </p:animEffect>
                                  </p:childTnLst>
                                </p:cTn>
                              </p:par>
                              <p:par>
                                <p:cTn id="289" presetID="10" presetClass="entr" presetSubtype="0" fill="hold" nodeType="withEffect">
                                  <p:stCondLst>
                                    <p:cond delay="0"/>
                                  </p:stCondLst>
                                  <p:childTnLst>
                                    <p:set>
                                      <p:cBhvr>
                                        <p:cTn id="290" dur="1" fill="hold">
                                          <p:stCondLst>
                                            <p:cond delay="0"/>
                                          </p:stCondLst>
                                        </p:cTn>
                                        <p:tgtEl>
                                          <p:spTgt spid="102"/>
                                        </p:tgtEl>
                                        <p:attrNameLst>
                                          <p:attrName>style.visibility</p:attrName>
                                        </p:attrNameLst>
                                      </p:cBhvr>
                                      <p:to>
                                        <p:strVal val="visible"/>
                                      </p:to>
                                    </p:set>
                                    <p:animEffect transition="in" filter="fade">
                                      <p:cBhvr>
                                        <p:cTn id="291" dur="500"/>
                                        <p:tgtEl>
                                          <p:spTgt spid="102"/>
                                        </p:tgtEl>
                                      </p:cBhvr>
                                    </p:animEffect>
                                  </p:childTnLst>
                                </p:cTn>
                              </p:par>
                            </p:childTnLst>
                          </p:cTn>
                        </p:par>
                      </p:childTnLst>
                    </p:cTn>
                  </p:par>
                  <p:par>
                    <p:cTn id="292" fill="hold">
                      <p:stCondLst>
                        <p:cond delay="indefinite"/>
                      </p:stCondLst>
                      <p:childTnLst>
                        <p:par>
                          <p:cTn id="293" fill="hold">
                            <p:stCondLst>
                              <p:cond delay="0"/>
                            </p:stCondLst>
                            <p:childTnLst>
                              <p:par>
                                <p:cTn id="294" presetID="10" presetClass="entr" presetSubtype="0" fill="hold" nodeType="clickEffect">
                                  <p:stCondLst>
                                    <p:cond delay="0"/>
                                  </p:stCondLst>
                                  <p:childTnLst>
                                    <p:set>
                                      <p:cBhvr>
                                        <p:cTn id="295" dur="1" fill="hold">
                                          <p:stCondLst>
                                            <p:cond delay="0"/>
                                          </p:stCondLst>
                                        </p:cTn>
                                        <p:tgtEl>
                                          <p:spTgt spid="202"/>
                                        </p:tgtEl>
                                        <p:attrNameLst>
                                          <p:attrName>style.visibility</p:attrName>
                                        </p:attrNameLst>
                                      </p:cBhvr>
                                      <p:to>
                                        <p:strVal val="visible"/>
                                      </p:to>
                                    </p:set>
                                    <p:animEffect transition="in" filter="fade">
                                      <p:cBhvr>
                                        <p:cTn id="296" dur="500"/>
                                        <p:tgtEl>
                                          <p:spTgt spid="202"/>
                                        </p:tgtEl>
                                      </p:cBhvr>
                                    </p:animEffect>
                                  </p:childTnLst>
                                </p:cTn>
                              </p:par>
                              <p:par>
                                <p:cTn id="297" presetID="10" presetClass="entr" presetSubtype="0" fill="hold" nodeType="withEffect">
                                  <p:stCondLst>
                                    <p:cond delay="0"/>
                                  </p:stCondLst>
                                  <p:childTnLst>
                                    <p:set>
                                      <p:cBhvr>
                                        <p:cTn id="298" dur="1" fill="hold">
                                          <p:stCondLst>
                                            <p:cond delay="0"/>
                                          </p:stCondLst>
                                        </p:cTn>
                                        <p:tgtEl>
                                          <p:spTgt spid="109"/>
                                        </p:tgtEl>
                                        <p:attrNameLst>
                                          <p:attrName>style.visibility</p:attrName>
                                        </p:attrNameLst>
                                      </p:cBhvr>
                                      <p:to>
                                        <p:strVal val="visible"/>
                                      </p:to>
                                    </p:set>
                                    <p:animEffect transition="in" filter="fade">
                                      <p:cBhvr>
                                        <p:cTn id="299" dur="500"/>
                                        <p:tgtEl>
                                          <p:spTgt spid="109"/>
                                        </p:tgtEl>
                                      </p:cBhvr>
                                    </p:animEffect>
                                  </p:childTnLst>
                                </p:cTn>
                              </p:par>
                              <p:par>
                                <p:cTn id="300" presetID="10" presetClass="entr" presetSubtype="0" fill="hold" nodeType="withEffect">
                                  <p:stCondLst>
                                    <p:cond delay="0"/>
                                  </p:stCondLst>
                                  <p:childTnLst>
                                    <p:set>
                                      <p:cBhvr>
                                        <p:cTn id="301" dur="1" fill="hold">
                                          <p:stCondLst>
                                            <p:cond delay="0"/>
                                          </p:stCondLst>
                                        </p:cTn>
                                        <p:tgtEl>
                                          <p:spTgt spid="151"/>
                                        </p:tgtEl>
                                        <p:attrNameLst>
                                          <p:attrName>style.visibility</p:attrName>
                                        </p:attrNameLst>
                                      </p:cBhvr>
                                      <p:to>
                                        <p:strVal val="visible"/>
                                      </p:to>
                                    </p:set>
                                    <p:animEffect transition="in" filter="fade">
                                      <p:cBhvr>
                                        <p:cTn id="302" dur="500"/>
                                        <p:tgtEl>
                                          <p:spTgt spid="151"/>
                                        </p:tgtEl>
                                      </p:cBhvr>
                                    </p:animEffect>
                                  </p:childTnLst>
                                </p:cTn>
                              </p:par>
                              <p:par>
                                <p:cTn id="303" presetID="10" presetClass="entr" presetSubtype="0" fill="hold" grpId="0" nodeType="withEffect">
                                  <p:stCondLst>
                                    <p:cond delay="0"/>
                                  </p:stCondLst>
                                  <p:childTnLst>
                                    <p:set>
                                      <p:cBhvr>
                                        <p:cTn id="304" dur="1" fill="hold">
                                          <p:stCondLst>
                                            <p:cond delay="0"/>
                                          </p:stCondLst>
                                        </p:cTn>
                                        <p:tgtEl>
                                          <p:spTgt spid="166"/>
                                        </p:tgtEl>
                                        <p:attrNameLst>
                                          <p:attrName>style.visibility</p:attrName>
                                        </p:attrNameLst>
                                      </p:cBhvr>
                                      <p:to>
                                        <p:strVal val="visible"/>
                                      </p:to>
                                    </p:set>
                                    <p:animEffect transition="in" filter="fade">
                                      <p:cBhvr>
                                        <p:cTn id="305" dur="500"/>
                                        <p:tgtEl>
                                          <p:spTgt spid="166"/>
                                        </p:tgtEl>
                                      </p:cBhvr>
                                    </p:animEffect>
                                  </p:childTnLst>
                                </p:cTn>
                              </p:par>
                            </p:childTnLst>
                          </p:cTn>
                        </p:par>
                      </p:childTnLst>
                    </p:cTn>
                  </p:par>
                  <p:par>
                    <p:cTn id="306" fill="hold">
                      <p:stCondLst>
                        <p:cond delay="indefinite"/>
                      </p:stCondLst>
                      <p:childTnLst>
                        <p:par>
                          <p:cTn id="307" fill="hold">
                            <p:stCondLst>
                              <p:cond delay="0"/>
                            </p:stCondLst>
                            <p:childTnLst>
                              <p:par>
                                <p:cTn id="308" presetID="10" presetClass="exit" presetSubtype="0" fill="hold" nodeType="clickEffect">
                                  <p:stCondLst>
                                    <p:cond delay="0"/>
                                  </p:stCondLst>
                                  <p:childTnLst>
                                    <p:animEffect transition="out" filter="fade">
                                      <p:cBhvr>
                                        <p:cTn id="309" dur="500"/>
                                        <p:tgtEl>
                                          <p:spTgt spid="102"/>
                                        </p:tgtEl>
                                      </p:cBhvr>
                                    </p:animEffect>
                                    <p:set>
                                      <p:cBhvr>
                                        <p:cTn id="310" dur="1" fill="hold">
                                          <p:stCondLst>
                                            <p:cond delay="499"/>
                                          </p:stCondLst>
                                        </p:cTn>
                                        <p:tgtEl>
                                          <p:spTgt spid="102"/>
                                        </p:tgtEl>
                                        <p:attrNameLst>
                                          <p:attrName>style.visibility</p:attrName>
                                        </p:attrNameLst>
                                      </p:cBhvr>
                                      <p:to>
                                        <p:strVal val="hidden"/>
                                      </p:to>
                                    </p:set>
                                  </p:childTnLst>
                                </p:cTn>
                              </p:par>
                              <p:par>
                                <p:cTn id="311" presetID="10" presetClass="exit" presetSubtype="0" fill="hold" nodeType="withEffect">
                                  <p:stCondLst>
                                    <p:cond delay="0"/>
                                  </p:stCondLst>
                                  <p:childTnLst>
                                    <p:animEffect transition="out" filter="fade">
                                      <p:cBhvr>
                                        <p:cTn id="312" dur="500"/>
                                        <p:tgtEl>
                                          <p:spTgt spid="202"/>
                                        </p:tgtEl>
                                      </p:cBhvr>
                                    </p:animEffect>
                                    <p:set>
                                      <p:cBhvr>
                                        <p:cTn id="313" dur="1" fill="hold">
                                          <p:stCondLst>
                                            <p:cond delay="499"/>
                                          </p:stCondLst>
                                        </p:cTn>
                                        <p:tgtEl>
                                          <p:spTgt spid="202"/>
                                        </p:tgtEl>
                                        <p:attrNameLst>
                                          <p:attrName>style.visibility</p:attrName>
                                        </p:attrNameLst>
                                      </p:cBhvr>
                                      <p:to>
                                        <p:strVal val="hidden"/>
                                      </p:to>
                                    </p:set>
                                  </p:childTnLst>
                                </p:cTn>
                              </p:par>
                              <p:par>
                                <p:cTn id="314" presetID="10" presetClass="exit" presetSubtype="0" fill="hold" nodeType="withEffect">
                                  <p:stCondLst>
                                    <p:cond delay="0"/>
                                  </p:stCondLst>
                                  <p:childTnLst>
                                    <p:animEffect transition="out" filter="fade">
                                      <p:cBhvr>
                                        <p:cTn id="315" dur="500"/>
                                        <p:tgtEl>
                                          <p:spTgt spid="109"/>
                                        </p:tgtEl>
                                      </p:cBhvr>
                                    </p:animEffect>
                                    <p:set>
                                      <p:cBhvr>
                                        <p:cTn id="316" dur="1" fill="hold">
                                          <p:stCondLst>
                                            <p:cond delay="499"/>
                                          </p:stCondLst>
                                        </p:cTn>
                                        <p:tgtEl>
                                          <p:spTgt spid="109"/>
                                        </p:tgtEl>
                                        <p:attrNameLst>
                                          <p:attrName>style.visibility</p:attrName>
                                        </p:attrNameLst>
                                      </p:cBhvr>
                                      <p:to>
                                        <p:strVal val="hidden"/>
                                      </p:to>
                                    </p:set>
                                  </p:childTnLst>
                                </p:cTn>
                              </p:par>
                              <p:par>
                                <p:cTn id="317" presetID="10" presetClass="exit" presetSubtype="0" fill="hold" nodeType="withEffect">
                                  <p:stCondLst>
                                    <p:cond delay="0"/>
                                  </p:stCondLst>
                                  <p:childTnLst>
                                    <p:animEffect transition="out" filter="fade">
                                      <p:cBhvr>
                                        <p:cTn id="318" dur="500"/>
                                        <p:tgtEl>
                                          <p:spTgt spid="151"/>
                                        </p:tgtEl>
                                      </p:cBhvr>
                                    </p:animEffect>
                                    <p:set>
                                      <p:cBhvr>
                                        <p:cTn id="319" dur="1" fill="hold">
                                          <p:stCondLst>
                                            <p:cond delay="499"/>
                                          </p:stCondLst>
                                        </p:cTn>
                                        <p:tgtEl>
                                          <p:spTgt spid="151"/>
                                        </p:tgtEl>
                                        <p:attrNameLst>
                                          <p:attrName>style.visibility</p:attrName>
                                        </p:attrNameLst>
                                      </p:cBhvr>
                                      <p:to>
                                        <p:strVal val="hidden"/>
                                      </p:to>
                                    </p:set>
                                  </p:childTnLst>
                                </p:cTn>
                              </p:par>
                            </p:childTnLst>
                          </p:cTn>
                        </p:par>
                      </p:childTnLst>
                    </p:cTn>
                  </p:par>
                  <p:par>
                    <p:cTn id="320" fill="hold">
                      <p:stCondLst>
                        <p:cond delay="indefinite"/>
                      </p:stCondLst>
                      <p:childTnLst>
                        <p:par>
                          <p:cTn id="321" fill="hold">
                            <p:stCondLst>
                              <p:cond delay="0"/>
                            </p:stCondLst>
                            <p:childTnLst>
                              <p:par>
                                <p:cTn id="322" presetID="10" presetClass="entr" presetSubtype="0" fill="hold" grpId="0" nodeType="clickEffect">
                                  <p:stCondLst>
                                    <p:cond delay="0"/>
                                  </p:stCondLst>
                                  <p:childTnLst>
                                    <p:set>
                                      <p:cBhvr>
                                        <p:cTn id="323" dur="1" fill="hold">
                                          <p:stCondLst>
                                            <p:cond delay="0"/>
                                          </p:stCondLst>
                                        </p:cTn>
                                        <p:tgtEl>
                                          <p:spTgt spid="161"/>
                                        </p:tgtEl>
                                        <p:attrNameLst>
                                          <p:attrName>style.visibility</p:attrName>
                                        </p:attrNameLst>
                                      </p:cBhvr>
                                      <p:to>
                                        <p:strVal val="visible"/>
                                      </p:to>
                                    </p:set>
                                    <p:animEffect transition="in" filter="fade">
                                      <p:cBhvr>
                                        <p:cTn id="324" dur="500"/>
                                        <p:tgtEl>
                                          <p:spTgt spid="161"/>
                                        </p:tgtEl>
                                      </p:cBhvr>
                                    </p:animEffect>
                                  </p:childTnLst>
                                </p:cTn>
                              </p:par>
                              <p:par>
                                <p:cTn id="325" presetID="10" presetClass="entr" presetSubtype="0" fill="hold" grpId="0" nodeType="withEffect">
                                  <p:stCondLst>
                                    <p:cond delay="0"/>
                                  </p:stCondLst>
                                  <p:childTnLst>
                                    <p:set>
                                      <p:cBhvr>
                                        <p:cTn id="326" dur="1" fill="hold">
                                          <p:stCondLst>
                                            <p:cond delay="0"/>
                                          </p:stCondLst>
                                        </p:cTn>
                                        <p:tgtEl>
                                          <p:spTgt spid="172"/>
                                        </p:tgtEl>
                                        <p:attrNameLst>
                                          <p:attrName>style.visibility</p:attrName>
                                        </p:attrNameLst>
                                      </p:cBhvr>
                                      <p:to>
                                        <p:strVal val="visible"/>
                                      </p:to>
                                    </p:set>
                                    <p:animEffect transition="in" filter="fade">
                                      <p:cBhvr>
                                        <p:cTn id="327" dur="500"/>
                                        <p:tgtEl>
                                          <p:spTgt spid="172"/>
                                        </p:tgtEl>
                                      </p:cBhvr>
                                    </p:animEffect>
                                  </p:childTnLst>
                                </p:cTn>
                              </p:par>
                              <p:par>
                                <p:cTn id="328" presetID="10" presetClass="entr" presetSubtype="0" fill="hold" grpId="0" nodeType="withEffect">
                                  <p:stCondLst>
                                    <p:cond delay="0"/>
                                  </p:stCondLst>
                                  <p:childTnLst>
                                    <p:set>
                                      <p:cBhvr>
                                        <p:cTn id="329" dur="1" fill="hold">
                                          <p:stCondLst>
                                            <p:cond delay="0"/>
                                          </p:stCondLst>
                                        </p:cTn>
                                        <p:tgtEl>
                                          <p:spTgt spid="159"/>
                                        </p:tgtEl>
                                        <p:attrNameLst>
                                          <p:attrName>style.visibility</p:attrName>
                                        </p:attrNameLst>
                                      </p:cBhvr>
                                      <p:to>
                                        <p:strVal val="visible"/>
                                      </p:to>
                                    </p:set>
                                    <p:animEffect transition="in" filter="fade">
                                      <p:cBhvr>
                                        <p:cTn id="330" dur="500"/>
                                        <p:tgtEl>
                                          <p:spTgt spid="159"/>
                                        </p:tgtEl>
                                      </p:cBhvr>
                                    </p:animEffect>
                                  </p:childTnLst>
                                </p:cTn>
                              </p:par>
                              <p:par>
                                <p:cTn id="331" presetID="10" presetClass="entr" presetSubtype="0" fill="hold" grpId="0" nodeType="withEffect">
                                  <p:stCondLst>
                                    <p:cond delay="0"/>
                                  </p:stCondLst>
                                  <p:childTnLst>
                                    <p:set>
                                      <p:cBhvr>
                                        <p:cTn id="332" dur="1" fill="hold">
                                          <p:stCondLst>
                                            <p:cond delay="0"/>
                                          </p:stCondLst>
                                        </p:cTn>
                                        <p:tgtEl>
                                          <p:spTgt spid="167"/>
                                        </p:tgtEl>
                                        <p:attrNameLst>
                                          <p:attrName>style.visibility</p:attrName>
                                        </p:attrNameLst>
                                      </p:cBhvr>
                                      <p:to>
                                        <p:strVal val="visible"/>
                                      </p:to>
                                    </p:set>
                                    <p:animEffect transition="in" filter="fade">
                                      <p:cBhvr>
                                        <p:cTn id="333" dur="500"/>
                                        <p:tgtEl>
                                          <p:spTgt spid="167"/>
                                        </p:tgtEl>
                                      </p:cBhvr>
                                    </p:animEffect>
                                  </p:childTnLst>
                                </p:cTn>
                              </p:par>
                              <p:par>
                                <p:cTn id="334" presetID="10" presetClass="entr" presetSubtype="0" fill="hold" grpId="0" nodeType="withEffect">
                                  <p:stCondLst>
                                    <p:cond delay="0"/>
                                  </p:stCondLst>
                                  <p:childTnLst>
                                    <p:set>
                                      <p:cBhvr>
                                        <p:cTn id="335" dur="1" fill="hold">
                                          <p:stCondLst>
                                            <p:cond delay="0"/>
                                          </p:stCondLst>
                                        </p:cTn>
                                        <p:tgtEl>
                                          <p:spTgt spid="170"/>
                                        </p:tgtEl>
                                        <p:attrNameLst>
                                          <p:attrName>style.visibility</p:attrName>
                                        </p:attrNameLst>
                                      </p:cBhvr>
                                      <p:to>
                                        <p:strVal val="visible"/>
                                      </p:to>
                                    </p:set>
                                    <p:animEffect transition="in" filter="fade">
                                      <p:cBhvr>
                                        <p:cTn id="336" dur="500"/>
                                        <p:tgtEl>
                                          <p:spTgt spid="170"/>
                                        </p:tgtEl>
                                      </p:cBhvr>
                                    </p:animEffect>
                                  </p:childTnLst>
                                </p:cTn>
                              </p:par>
                              <p:par>
                                <p:cTn id="337" presetID="10" presetClass="entr" presetSubtype="0" fill="hold" grpId="0" nodeType="withEffect">
                                  <p:stCondLst>
                                    <p:cond delay="0"/>
                                  </p:stCondLst>
                                  <p:childTnLst>
                                    <p:set>
                                      <p:cBhvr>
                                        <p:cTn id="338" dur="1" fill="hold">
                                          <p:stCondLst>
                                            <p:cond delay="0"/>
                                          </p:stCondLst>
                                        </p:cTn>
                                        <p:tgtEl>
                                          <p:spTgt spid="174"/>
                                        </p:tgtEl>
                                        <p:attrNameLst>
                                          <p:attrName>style.visibility</p:attrName>
                                        </p:attrNameLst>
                                      </p:cBhvr>
                                      <p:to>
                                        <p:strVal val="visible"/>
                                      </p:to>
                                    </p:set>
                                    <p:animEffect transition="in" filter="fade">
                                      <p:cBhvr>
                                        <p:cTn id="339" dur="500"/>
                                        <p:tgtEl>
                                          <p:spTgt spid="174"/>
                                        </p:tgtEl>
                                      </p:cBhvr>
                                    </p:animEffect>
                                  </p:childTnLst>
                                </p:cTn>
                              </p:par>
                              <p:par>
                                <p:cTn id="340" presetID="10" presetClass="entr" presetSubtype="0" fill="hold" grpId="0" nodeType="withEffect">
                                  <p:stCondLst>
                                    <p:cond delay="0"/>
                                  </p:stCondLst>
                                  <p:childTnLst>
                                    <p:set>
                                      <p:cBhvr>
                                        <p:cTn id="341" dur="1" fill="hold">
                                          <p:stCondLst>
                                            <p:cond delay="0"/>
                                          </p:stCondLst>
                                        </p:cTn>
                                        <p:tgtEl>
                                          <p:spTgt spid="175"/>
                                        </p:tgtEl>
                                        <p:attrNameLst>
                                          <p:attrName>style.visibility</p:attrName>
                                        </p:attrNameLst>
                                      </p:cBhvr>
                                      <p:to>
                                        <p:strVal val="visible"/>
                                      </p:to>
                                    </p:set>
                                    <p:animEffect transition="in" filter="fade">
                                      <p:cBhvr>
                                        <p:cTn id="342" dur="500"/>
                                        <p:tgtEl>
                                          <p:spTgt spid="175"/>
                                        </p:tgtEl>
                                      </p:cBhvr>
                                    </p:animEffect>
                                  </p:childTnLst>
                                </p:cTn>
                              </p:par>
                              <p:par>
                                <p:cTn id="343" presetID="10" presetClass="entr" presetSubtype="0" fill="hold" grpId="0" nodeType="withEffect">
                                  <p:stCondLst>
                                    <p:cond delay="0"/>
                                  </p:stCondLst>
                                  <p:childTnLst>
                                    <p:set>
                                      <p:cBhvr>
                                        <p:cTn id="344" dur="1" fill="hold">
                                          <p:stCondLst>
                                            <p:cond delay="0"/>
                                          </p:stCondLst>
                                        </p:cTn>
                                        <p:tgtEl>
                                          <p:spTgt spid="162"/>
                                        </p:tgtEl>
                                        <p:attrNameLst>
                                          <p:attrName>style.visibility</p:attrName>
                                        </p:attrNameLst>
                                      </p:cBhvr>
                                      <p:to>
                                        <p:strVal val="visible"/>
                                      </p:to>
                                    </p:set>
                                    <p:animEffect transition="in" filter="fade">
                                      <p:cBhvr>
                                        <p:cTn id="345" dur="500"/>
                                        <p:tgtEl>
                                          <p:spTgt spid="162"/>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163"/>
                                        </p:tgtEl>
                                        <p:attrNameLst>
                                          <p:attrName>style.visibility</p:attrName>
                                        </p:attrNameLst>
                                      </p:cBhvr>
                                      <p:to>
                                        <p:strVal val="visible"/>
                                      </p:to>
                                    </p:set>
                                    <p:animEffect transition="in" filter="fade">
                                      <p:cBhvr>
                                        <p:cTn id="348" dur="500"/>
                                        <p:tgtEl>
                                          <p:spTgt spid="163"/>
                                        </p:tgtEl>
                                      </p:cBhvr>
                                    </p:animEffect>
                                  </p:childTnLst>
                                </p:cTn>
                              </p:par>
                              <p:par>
                                <p:cTn id="349" presetID="10" presetClass="entr" presetSubtype="0" fill="hold" grpId="0" nodeType="withEffect">
                                  <p:stCondLst>
                                    <p:cond delay="0"/>
                                  </p:stCondLst>
                                  <p:childTnLst>
                                    <p:set>
                                      <p:cBhvr>
                                        <p:cTn id="350" dur="1" fill="hold">
                                          <p:stCondLst>
                                            <p:cond delay="0"/>
                                          </p:stCondLst>
                                        </p:cTn>
                                        <p:tgtEl>
                                          <p:spTgt spid="160"/>
                                        </p:tgtEl>
                                        <p:attrNameLst>
                                          <p:attrName>style.visibility</p:attrName>
                                        </p:attrNameLst>
                                      </p:cBhvr>
                                      <p:to>
                                        <p:strVal val="visible"/>
                                      </p:to>
                                    </p:set>
                                    <p:animEffect transition="in" filter="fade">
                                      <p:cBhvr>
                                        <p:cTn id="351"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10" grpId="0" animBg="1"/>
      <p:bldP spid="111" grpId="0" animBg="1"/>
      <p:bldP spid="112" grpId="0" animBg="1"/>
      <p:bldP spid="113" grpId="0" animBg="1"/>
      <p:bldP spid="115" grpId="0" animBg="1"/>
      <p:bldP spid="117" grpId="0" animBg="1"/>
      <p:bldP spid="119" grpId="0" animBg="1"/>
      <p:bldP spid="120" grpId="0" animBg="1"/>
      <p:bldP spid="122" grpId="0" animBg="1"/>
      <p:bldP spid="127" grpId="0" animBg="1"/>
      <p:bldP spid="128" grpId="0" animBg="1"/>
      <p:bldP spid="131" grpId="0" animBg="1"/>
      <p:bldP spid="133" grpId="0" animBg="1"/>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2"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171" grpId="0"/>
      <p:bldP spid="172" grpId="0"/>
      <p:bldP spid="173" grpId="0"/>
      <p:bldP spid="174" grpId="0"/>
      <p:bldP spid="17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4792" y="85838"/>
            <a:ext cx="9367369" cy="587375"/>
          </a:xfrm>
        </p:spPr>
        <p:txBody>
          <a:bodyPr>
            <a:normAutofit fontScale="90000"/>
          </a:bodyPr>
          <a:lstStyle/>
          <a:p>
            <a:r>
              <a:rPr lang="en-US"/>
              <a:t>Reversible global expansion</a:t>
            </a:r>
            <a:endParaRPr lang="zh-CN" altLang="en-US" dirty="0"/>
          </a:p>
        </p:txBody>
      </p:sp>
      <p:sp>
        <p:nvSpPr>
          <p:cNvPr id="3" name="TextBox 2"/>
          <p:cNvSpPr txBox="1"/>
          <p:nvPr/>
        </p:nvSpPr>
        <p:spPr>
          <a:xfrm>
            <a:off x="1444792" y="834390"/>
            <a:ext cx="9818370" cy="830997"/>
          </a:xfrm>
          <a:prstGeom prst="rect">
            <a:avLst/>
          </a:prstGeom>
          <a:noFill/>
        </p:spPr>
        <p:txBody>
          <a:bodyPr wrap="square" rtlCol="0">
            <a:spAutoFit/>
          </a:bodyPr>
          <a:lstStyle/>
          <a:p>
            <a:r>
              <a:rPr lang="en-US" sz="2400"/>
              <a:t>Previous example is a simple case with |C| = |R|. What may happen when |C|&gt;|R| or |C|&lt;|R|?</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564550" y="2433435"/>
              <a:ext cx="3036024" cy="1997915"/>
            </p:xfrm>
            <a:graphic>
              <a:graphicData uri="http://schemas.openxmlformats.org/drawingml/2006/table">
                <a:tbl>
                  <a:tblPr firstRow="1" bandRow="1">
                    <a:tableStyleId>{5940675A-B579-460E-94D1-54222C63F5DA}</a:tableStyleId>
                  </a:tblPr>
                  <a:tblGrid>
                    <a:gridCol w="570505">
                      <a:extLst>
                        <a:ext uri="{9D8B030D-6E8A-4147-A177-3AD203B41FA5}">
                          <a16:colId xmlns:a16="http://schemas.microsoft.com/office/drawing/2014/main" val="20000"/>
                        </a:ext>
                      </a:extLst>
                    </a:gridCol>
                    <a:gridCol w="638716">
                      <a:extLst>
                        <a:ext uri="{9D8B030D-6E8A-4147-A177-3AD203B41FA5}">
                          <a16:colId xmlns:a16="http://schemas.microsoft.com/office/drawing/2014/main" val="20001"/>
                        </a:ext>
                      </a:extLst>
                    </a:gridCol>
                    <a:gridCol w="630473">
                      <a:extLst>
                        <a:ext uri="{9D8B030D-6E8A-4147-A177-3AD203B41FA5}">
                          <a16:colId xmlns:a16="http://schemas.microsoft.com/office/drawing/2014/main" val="20002"/>
                        </a:ext>
                      </a:extLst>
                    </a:gridCol>
                    <a:gridCol w="598165">
                      <a:extLst>
                        <a:ext uri="{9D8B030D-6E8A-4147-A177-3AD203B41FA5}">
                          <a16:colId xmlns:a16="http://schemas.microsoft.com/office/drawing/2014/main" val="20003"/>
                        </a:ext>
                      </a:extLst>
                    </a:gridCol>
                    <a:gridCol w="598165">
                      <a:extLst>
                        <a:ext uri="{9D8B030D-6E8A-4147-A177-3AD203B41FA5}">
                          <a16:colId xmlns:a16="http://schemas.microsoft.com/office/drawing/2014/main" val="20004"/>
                        </a:ext>
                      </a:extLst>
                    </a:gridCol>
                  </a:tblGrid>
                  <a:tr h="659861">
                    <a:tc>
                      <a:txBody>
                        <a:bodyPr/>
                        <a:lstStyle/>
                        <a:p>
                          <a:pPr algn="ctr"/>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2</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3</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4</m:t>
                                    </m:r>
                                  </m:sub>
                                </m:sSub>
                              </m:oMath>
                            </m:oMathPara>
                          </a14:m>
                          <a:endParaRPr lang="en-US" sz="2800"/>
                        </a:p>
                      </a:txBody>
                      <a:tcPr/>
                    </a:tc>
                    <a:extLst>
                      <a:ext uri="{0D108BD9-81ED-4DB2-BD59-A6C34878D82A}">
                        <a16:rowId xmlns:a16="http://schemas.microsoft.com/office/drawing/2014/main" val="10000"/>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𝑎</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1"/>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𝑏</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nvPr>
            </p:nvGraphicFramePr>
            <p:xfrm>
              <a:off x="1564550" y="2433435"/>
              <a:ext cx="3036024" cy="1997915"/>
            </p:xfrm>
            <a:graphic>
              <a:graphicData uri="http://schemas.openxmlformats.org/drawingml/2006/table">
                <a:tbl>
                  <a:tblPr firstRow="1" bandRow="1">
                    <a:tableStyleId>{5940675A-B579-460E-94D1-54222C63F5DA}</a:tableStyleId>
                  </a:tblPr>
                  <a:tblGrid>
                    <a:gridCol w="570505"/>
                    <a:gridCol w="638716"/>
                    <a:gridCol w="630473"/>
                    <a:gridCol w="598165"/>
                    <a:gridCol w="598165"/>
                  </a:tblGrid>
                  <a:tr h="659861">
                    <a:tc>
                      <a:txBody>
                        <a:bodyPr/>
                        <a:lstStyle/>
                        <a:p>
                          <a:pPr algn="ctr"/>
                          <a:endParaRPr lang="en-US" sz="2800"/>
                        </a:p>
                      </a:txBody>
                      <a:tcPr/>
                    </a:tc>
                    <a:tc>
                      <a:txBody>
                        <a:bodyPr/>
                        <a:lstStyle/>
                        <a:p>
                          <a:endParaRPr lang="en-US"/>
                        </a:p>
                      </a:txBody>
                      <a:tcPr>
                        <a:blipFill rotWithShape="0">
                          <a:blip r:embed="rId2"/>
                          <a:stretch>
                            <a:fillRect l="-90476" t="-926" r="-287619" b="-206481"/>
                          </a:stretch>
                        </a:blipFill>
                      </a:tcPr>
                    </a:tc>
                    <a:tc>
                      <a:txBody>
                        <a:bodyPr/>
                        <a:lstStyle/>
                        <a:p>
                          <a:endParaRPr lang="en-US"/>
                        </a:p>
                      </a:txBody>
                      <a:tcPr>
                        <a:blipFill rotWithShape="0">
                          <a:blip r:embed="rId2"/>
                          <a:stretch>
                            <a:fillRect l="-194175" t="-926" r="-193204" b="-206481"/>
                          </a:stretch>
                        </a:blipFill>
                      </a:tcPr>
                    </a:tc>
                    <a:tc>
                      <a:txBody>
                        <a:bodyPr/>
                        <a:lstStyle/>
                        <a:p>
                          <a:endParaRPr lang="en-US"/>
                        </a:p>
                      </a:txBody>
                      <a:tcPr>
                        <a:blipFill rotWithShape="0">
                          <a:blip r:embed="rId2"/>
                          <a:stretch>
                            <a:fillRect l="-306061" t="-926" r="-101010" b="-206481"/>
                          </a:stretch>
                        </a:blipFill>
                      </a:tcPr>
                    </a:tc>
                    <a:tc>
                      <a:txBody>
                        <a:bodyPr/>
                        <a:lstStyle/>
                        <a:p>
                          <a:endParaRPr lang="en-US"/>
                        </a:p>
                      </a:txBody>
                      <a:tcPr>
                        <a:blipFill rotWithShape="0">
                          <a:blip r:embed="rId2"/>
                          <a:stretch>
                            <a:fillRect l="-410204" t="-926" r="-2041" b="-206481"/>
                          </a:stretch>
                        </a:blipFill>
                      </a:tcPr>
                    </a:tc>
                  </a:tr>
                  <a:tr h="669027">
                    <a:tc>
                      <a:txBody>
                        <a:bodyPr/>
                        <a:lstStyle/>
                        <a:p>
                          <a:endParaRPr lang="en-US"/>
                        </a:p>
                      </a:txBody>
                      <a:tcPr>
                        <a:blipFill rotWithShape="0">
                          <a:blip r:embed="rId2"/>
                          <a:stretch>
                            <a:fillRect l="-1064" t="-99091" r="-432979" b="-102727"/>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r h="669027">
                    <a:tc>
                      <a:txBody>
                        <a:bodyPr/>
                        <a:lstStyle/>
                        <a:p>
                          <a:endParaRPr lang="en-US"/>
                        </a:p>
                      </a:txBody>
                      <a:tcPr>
                        <a:blipFill rotWithShape="0">
                          <a:blip r:embed="rId2"/>
                          <a:stretch>
                            <a:fillRect l="-1064" t="-199091" r="-432979" b="-2727"/>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bl>
              </a:graphicData>
            </a:graphic>
          </p:graphicFrame>
        </mc:Fallback>
      </mc:AlternateContent>
      <p:sp>
        <p:nvSpPr>
          <p:cNvPr id="6" name="TextBox 5"/>
          <p:cNvSpPr txBox="1"/>
          <p:nvPr/>
        </p:nvSpPr>
        <p:spPr>
          <a:xfrm>
            <a:off x="1444792" y="1748790"/>
            <a:ext cx="1370888" cy="461665"/>
          </a:xfrm>
          <a:prstGeom prst="rect">
            <a:avLst/>
          </a:prstGeom>
          <a:noFill/>
        </p:spPr>
        <p:txBody>
          <a:bodyPr wrap="none" rtlCol="0">
            <a:spAutoFit/>
          </a:bodyPr>
          <a:lstStyle/>
          <a:p>
            <a:r>
              <a:rPr lang="en-US" sz="2400"/>
              <a:t>|C| &gt; |R|</a:t>
            </a:r>
          </a:p>
        </p:txBody>
      </p:sp>
      <p:sp>
        <p:nvSpPr>
          <p:cNvPr id="7" name="TextBox 6"/>
          <p:cNvSpPr txBox="1"/>
          <p:nvPr/>
        </p:nvSpPr>
        <p:spPr>
          <a:xfrm>
            <a:off x="5192960" y="1748790"/>
            <a:ext cx="1370888" cy="461665"/>
          </a:xfrm>
          <a:prstGeom prst="rect">
            <a:avLst/>
          </a:prstGeom>
          <a:noFill/>
        </p:spPr>
        <p:txBody>
          <a:bodyPr wrap="none" rtlCol="0">
            <a:spAutoFit/>
          </a:bodyPr>
          <a:lstStyle/>
          <a:p>
            <a:r>
              <a:rPr lang="en-US" sz="2400"/>
              <a:t>|C| &lt; |R|</a:t>
            </a:r>
          </a:p>
        </p:txBody>
      </p:sp>
      <p:sp>
        <p:nvSpPr>
          <p:cNvPr id="8" name="TextBox 7"/>
          <p:cNvSpPr txBox="1"/>
          <p:nvPr/>
        </p:nvSpPr>
        <p:spPr>
          <a:xfrm>
            <a:off x="2130236" y="4454276"/>
            <a:ext cx="2278781"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(cId+rId) mod |C|</a:t>
            </a:r>
          </a:p>
        </p:txBody>
      </p:sp>
      <p:sp>
        <p:nvSpPr>
          <p:cNvPr id="9" name="TextBox 8"/>
          <p:cNvSpPr txBox="1"/>
          <p:nvPr/>
        </p:nvSpPr>
        <p:spPr>
          <a:xfrm>
            <a:off x="2254086" y="3170783"/>
            <a:ext cx="385042" cy="523220"/>
          </a:xfrm>
          <a:prstGeom prst="rect">
            <a:avLst/>
          </a:prstGeom>
          <a:noFill/>
        </p:spPr>
        <p:txBody>
          <a:bodyPr wrap="none" rtlCol="0">
            <a:spAutoFit/>
          </a:bodyPr>
          <a:lstStyle/>
          <a:p>
            <a:r>
              <a:rPr lang="en-US" sz="2800"/>
              <a:t>0</a:t>
            </a:r>
          </a:p>
        </p:txBody>
      </p:sp>
      <p:sp>
        <p:nvSpPr>
          <p:cNvPr id="10" name="TextBox 9"/>
          <p:cNvSpPr txBox="1"/>
          <p:nvPr/>
        </p:nvSpPr>
        <p:spPr>
          <a:xfrm>
            <a:off x="2924053" y="3170783"/>
            <a:ext cx="367408" cy="523220"/>
          </a:xfrm>
          <a:prstGeom prst="rect">
            <a:avLst/>
          </a:prstGeom>
          <a:noFill/>
        </p:spPr>
        <p:txBody>
          <a:bodyPr wrap="none" rtlCol="0">
            <a:spAutoFit/>
          </a:bodyPr>
          <a:lstStyle/>
          <a:p>
            <a:r>
              <a:rPr lang="en-US" sz="2800"/>
              <a:t>1</a:t>
            </a:r>
          </a:p>
        </p:txBody>
      </p:sp>
      <p:sp>
        <p:nvSpPr>
          <p:cNvPr id="11" name="TextBox 10"/>
          <p:cNvSpPr txBox="1"/>
          <p:nvPr/>
        </p:nvSpPr>
        <p:spPr>
          <a:xfrm>
            <a:off x="3519496" y="3170783"/>
            <a:ext cx="367408" cy="523220"/>
          </a:xfrm>
          <a:prstGeom prst="rect">
            <a:avLst/>
          </a:prstGeom>
          <a:noFill/>
        </p:spPr>
        <p:txBody>
          <a:bodyPr wrap="none" rtlCol="0">
            <a:spAutoFit/>
          </a:bodyPr>
          <a:lstStyle/>
          <a:p>
            <a:r>
              <a:rPr lang="en-US" sz="2800"/>
              <a:t>2</a:t>
            </a:r>
          </a:p>
        </p:txBody>
      </p:sp>
      <p:sp>
        <p:nvSpPr>
          <p:cNvPr id="12" name="TextBox 11"/>
          <p:cNvSpPr txBox="1"/>
          <p:nvPr/>
        </p:nvSpPr>
        <p:spPr>
          <a:xfrm>
            <a:off x="4140687" y="3160780"/>
            <a:ext cx="367408" cy="523220"/>
          </a:xfrm>
          <a:prstGeom prst="rect">
            <a:avLst/>
          </a:prstGeom>
          <a:noFill/>
        </p:spPr>
        <p:txBody>
          <a:bodyPr wrap="none" rtlCol="0">
            <a:spAutoFit/>
          </a:bodyPr>
          <a:lstStyle/>
          <a:p>
            <a:r>
              <a:rPr lang="en-US" sz="2800"/>
              <a:t>3</a:t>
            </a:r>
          </a:p>
        </p:txBody>
      </p:sp>
      <p:sp>
        <p:nvSpPr>
          <p:cNvPr id="13" name="TextBox 12"/>
          <p:cNvSpPr txBox="1"/>
          <p:nvPr/>
        </p:nvSpPr>
        <p:spPr>
          <a:xfrm>
            <a:off x="2915236" y="3819869"/>
            <a:ext cx="367408" cy="523220"/>
          </a:xfrm>
          <a:prstGeom prst="rect">
            <a:avLst/>
          </a:prstGeom>
          <a:noFill/>
        </p:spPr>
        <p:txBody>
          <a:bodyPr wrap="none" rtlCol="0">
            <a:spAutoFit/>
          </a:bodyPr>
          <a:lstStyle/>
          <a:p>
            <a:r>
              <a:rPr lang="en-US" sz="2800"/>
              <a:t>2</a:t>
            </a:r>
          </a:p>
        </p:txBody>
      </p:sp>
      <p:sp>
        <p:nvSpPr>
          <p:cNvPr id="14" name="TextBox 13"/>
          <p:cNvSpPr txBox="1"/>
          <p:nvPr/>
        </p:nvSpPr>
        <p:spPr>
          <a:xfrm>
            <a:off x="2254086" y="3819869"/>
            <a:ext cx="367408" cy="523220"/>
          </a:xfrm>
          <a:prstGeom prst="rect">
            <a:avLst/>
          </a:prstGeom>
          <a:noFill/>
        </p:spPr>
        <p:txBody>
          <a:bodyPr wrap="none" rtlCol="0">
            <a:spAutoFit/>
          </a:bodyPr>
          <a:lstStyle/>
          <a:p>
            <a:r>
              <a:rPr lang="en-US" sz="2800"/>
              <a:t>1</a:t>
            </a:r>
          </a:p>
        </p:txBody>
      </p:sp>
      <p:sp>
        <p:nvSpPr>
          <p:cNvPr id="15" name="TextBox 14"/>
          <p:cNvSpPr txBox="1"/>
          <p:nvPr/>
        </p:nvSpPr>
        <p:spPr>
          <a:xfrm>
            <a:off x="3531052" y="3819869"/>
            <a:ext cx="367408" cy="523220"/>
          </a:xfrm>
          <a:prstGeom prst="rect">
            <a:avLst/>
          </a:prstGeom>
          <a:noFill/>
        </p:spPr>
        <p:txBody>
          <a:bodyPr wrap="none" rtlCol="0">
            <a:spAutoFit/>
          </a:bodyPr>
          <a:lstStyle/>
          <a:p>
            <a:r>
              <a:rPr lang="en-US" sz="2800"/>
              <a:t>3</a:t>
            </a:r>
          </a:p>
        </p:txBody>
      </p:sp>
      <p:sp>
        <p:nvSpPr>
          <p:cNvPr id="16" name="TextBox 15"/>
          <p:cNvSpPr txBox="1"/>
          <p:nvPr/>
        </p:nvSpPr>
        <p:spPr>
          <a:xfrm>
            <a:off x="4143784" y="3819869"/>
            <a:ext cx="385042" cy="523220"/>
          </a:xfrm>
          <a:prstGeom prst="rect">
            <a:avLst/>
          </a:prstGeom>
          <a:noFill/>
        </p:spPr>
        <p:txBody>
          <a:bodyPr wrap="none" rtlCol="0">
            <a:spAutoFit/>
          </a:bodyPr>
          <a:lstStyle/>
          <a:p>
            <a:r>
              <a:rPr lang="en-US" sz="2800"/>
              <a:t>0</a:t>
            </a:r>
          </a:p>
        </p:txBody>
      </p:sp>
      <mc:AlternateContent xmlns:mc="http://schemas.openxmlformats.org/markup-compatibility/2006" xmlns:a14="http://schemas.microsoft.com/office/drawing/2010/main">
        <mc:Choice Requires="a14">
          <p:graphicFrame>
            <p:nvGraphicFramePr>
              <p:cNvPr id="17" name="Table 16"/>
              <p:cNvGraphicFramePr>
                <a:graphicFrameLocks noGrp="1"/>
              </p:cNvGraphicFramePr>
              <p:nvPr>
                <p:extLst/>
              </p:nvPr>
            </p:nvGraphicFramePr>
            <p:xfrm>
              <a:off x="5327567" y="2408107"/>
              <a:ext cx="2437859" cy="3335969"/>
            </p:xfrm>
            <a:graphic>
              <a:graphicData uri="http://schemas.openxmlformats.org/drawingml/2006/table">
                <a:tbl>
                  <a:tblPr firstRow="1" bandRow="1">
                    <a:tableStyleId>{5940675A-B579-460E-94D1-54222C63F5DA}</a:tableStyleId>
                  </a:tblPr>
                  <a:tblGrid>
                    <a:gridCol w="570505">
                      <a:extLst>
                        <a:ext uri="{9D8B030D-6E8A-4147-A177-3AD203B41FA5}">
                          <a16:colId xmlns:a16="http://schemas.microsoft.com/office/drawing/2014/main" val="20000"/>
                        </a:ext>
                      </a:extLst>
                    </a:gridCol>
                    <a:gridCol w="638716">
                      <a:extLst>
                        <a:ext uri="{9D8B030D-6E8A-4147-A177-3AD203B41FA5}">
                          <a16:colId xmlns:a16="http://schemas.microsoft.com/office/drawing/2014/main" val="20001"/>
                        </a:ext>
                      </a:extLst>
                    </a:gridCol>
                    <a:gridCol w="630473">
                      <a:extLst>
                        <a:ext uri="{9D8B030D-6E8A-4147-A177-3AD203B41FA5}">
                          <a16:colId xmlns:a16="http://schemas.microsoft.com/office/drawing/2014/main" val="20002"/>
                        </a:ext>
                      </a:extLst>
                    </a:gridCol>
                    <a:gridCol w="598165">
                      <a:extLst>
                        <a:ext uri="{9D8B030D-6E8A-4147-A177-3AD203B41FA5}">
                          <a16:colId xmlns:a16="http://schemas.microsoft.com/office/drawing/2014/main" val="20003"/>
                        </a:ext>
                      </a:extLst>
                    </a:gridCol>
                  </a:tblGrid>
                  <a:tr h="659861">
                    <a:tc>
                      <a:txBody>
                        <a:bodyPr/>
                        <a:lstStyle/>
                        <a:p>
                          <a:pPr algn="ctr"/>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2</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3</m:t>
                                    </m:r>
                                  </m:sub>
                                </m:sSub>
                              </m:oMath>
                            </m:oMathPara>
                          </a14:m>
                          <a:endParaRPr lang="en-US" sz="2800"/>
                        </a:p>
                      </a:txBody>
                      <a:tcPr/>
                    </a:tc>
                    <a:extLst>
                      <a:ext uri="{0D108BD9-81ED-4DB2-BD59-A6C34878D82A}">
                        <a16:rowId xmlns:a16="http://schemas.microsoft.com/office/drawing/2014/main" val="10000"/>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𝑎</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1"/>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𝑏</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2"/>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𝑐</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3"/>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𝑑</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4"/>
                      </a:ext>
                    </a:extLst>
                  </a:tr>
                </a:tbl>
              </a:graphicData>
            </a:graphic>
          </p:graphicFrame>
        </mc:Choice>
        <mc:Fallback xmlns="">
          <p:graphicFrame>
            <p:nvGraphicFramePr>
              <p:cNvPr id="17" name="Table 16"/>
              <p:cNvGraphicFramePr>
                <a:graphicFrameLocks noGrp="1"/>
              </p:cNvGraphicFramePr>
              <p:nvPr>
                <p:extLst/>
              </p:nvPr>
            </p:nvGraphicFramePr>
            <p:xfrm>
              <a:off x="5327567" y="2408107"/>
              <a:ext cx="2437859" cy="3335969"/>
            </p:xfrm>
            <a:graphic>
              <a:graphicData uri="http://schemas.openxmlformats.org/drawingml/2006/table">
                <a:tbl>
                  <a:tblPr firstRow="1" bandRow="1">
                    <a:tableStyleId>{5940675A-B579-460E-94D1-54222C63F5DA}</a:tableStyleId>
                  </a:tblPr>
                  <a:tblGrid>
                    <a:gridCol w="570505"/>
                    <a:gridCol w="638716"/>
                    <a:gridCol w="630473"/>
                    <a:gridCol w="598165"/>
                  </a:tblGrid>
                  <a:tr h="659861">
                    <a:tc>
                      <a:txBody>
                        <a:bodyPr/>
                        <a:lstStyle/>
                        <a:p>
                          <a:pPr algn="ctr"/>
                          <a:endParaRPr lang="en-US" sz="2800"/>
                        </a:p>
                      </a:txBody>
                      <a:tcPr/>
                    </a:tc>
                    <a:tc>
                      <a:txBody>
                        <a:bodyPr/>
                        <a:lstStyle/>
                        <a:p>
                          <a:endParaRPr lang="en-US"/>
                        </a:p>
                      </a:txBody>
                      <a:tcPr>
                        <a:blipFill rotWithShape="0">
                          <a:blip r:embed="rId3"/>
                          <a:stretch>
                            <a:fillRect l="-90476" t="-1852" r="-194286" b="-409259"/>
                          </a:stretch>
                        </a:blipFill>
                      </a:tcPr>
                    </a:tc>
                    <a:tc>
                      <a:txBody>
                        <a:bodyPr/>
                        <a:lstStyle/>
                        <a:p>
                          <a:endParaRPr lang="en-US"/>
                        </a:p>
                      </a:txBody>
                      <a:tcPr>
                        <a:blipFill rotWithShape="0">
                          <a:blip r:embed="rId3"/>
                          <a:stretch>
                            <a:fillRect l="-192308" t="-1852" r="-96154" b="-409259"/>
                          </a:stretch>
                        </a:blipFill>
                      </a:tcPr>
                    </a:tc>
                    <a:tc>
                      <a:txBody>
                        <a:bodyPr/>
                        <a:lstStyle/>
                        <a:p>
                          <a:endParaRPr lang="en-US"/>
                        </a:p>
                      </a:txBody>
                      <a:tcPr>
                        <a:blipFill rotWithShape="0">
                          <a:blip r:embed="rId3"/>
                          <a:stretch>
                            <a:fillRect l="-310204" t="-1852" r="-2041" b="-409259"/>
                          </a:stretch>
                        </a:blipFill>
                      </a:tcPr>
                    </a:tc>
                  </a:tr>
                  <a:tr h="669027">
                    <a:tc>
                      <a:txBody>
                        <a:bodyPr/>
                        <a:lstStyle/>
                        <a:p>
                          <a:endParaRPr lang="en-US"/>
                        </a:p>
                      </a:txBody>
                      <a:tcPr>
                        <a:blipFill rotWithShape="0">
                          <a:blip r:embed="rId3"/>
                          <a:stretch>
                            <a:fillRect l="-1064" t="-100000" r="-328723" b="-301818"/>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r h="669027">
                    <a:tc>
                      <a:txBody>
                        <a:bodyPr/>
                        <a:lstStyle/>
                        <a:p>
                          <a:endParaRPr lang="en-US"/>
                        </a:p>
                      </a:txBody>
                      <a:tcPr>
                        <a:blipFill rotWithShape="0">
                          <a:blip r:embed="rId3"/>
                          <a:stretch>
                            <a:fillRect l="-1064" t="-200000" r="-328723" b="-201818"/>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r h="669027">
                    <a:tc>
                      <a:txBody>
                        <a:bodyPr/>
                        <a:lstStyle/>
                        <a:p>
                          <a:endParaRPr lang="en-US"/>
                        </a:p>
                      </a:txBody>
                      <a:tcPr>
                        <a:blipFill rotWithShape="0">
                          <a:blip r:embed="rId3"/>
                          <a:stretch>
                            <a:fillRect l="-1064" t="-300000" r="-328723" b="-101818"/>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r h="669027">
                    <a:tc>
                      <a:txBody>
                        <a:bodyPr/>
                        <a:lstStyle/>
                        <a:p>
                          <a:endParaRPr lang="en-US"/>
                        </a:p>
                      </a:txBody>
                      <a:tcPr>
                        <a:blipFill rotWithShape="0">
                          <a:blip r:embed="rId3"/>
                          <a:stretch>
                            <a:fillRect l="-1064" t="-400000" r="-328723" b="-1818"/>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bl>
              </a:graphicData>
            </a:graphic>
          </p:graphicFrame>
        </mc:Fallback>
      </mc:AlternateContent>
      <mc:AlternateContent xmlns:mc="http://schemas.openxmlformats.org/markup-compatibility/2006" xmlns:a14="http://schemas.microsoft.com/office/drawing/2010/main">
        <mc:Choice Requires="a14">
          <p:sp>
            <p:nvSpPr>
              <p:cNvPr id="18" name="TextBox 17"/>
              <p:cNvSpPr txBox="1"/>
              <p:nvPr/>
            </p:nvSpPr>
            <p:spPr>
              <a:xfrm>
                <a:off x="1398788" y="4823425"/>
                <a:ext cx="3698708" cy="1569660"/>
              </a:xfrm>
              <a:prstGeom prst="rect">
                <a:avLst/>
              </a:prstGeom>
              <a:noFill/>
            </p:spPr>
            <p:txBody>
              <a:bodyPr wrap="square" rtlCol="0">
                <a:spAutoFit/>
              </a:bodyPr>
              <a:lstStyle/>
              <a:p>
                <a:r>
                  <a:rPr lang="en-US" sz="2400"/>
                  <a:t>No repeated transition values in rows and columns.</a:t>
                </a:r>
              </a:p>
              <a:p>
                <a:endParaRPr lang="en-US" sz="2400"/>
              </a:p>
              <a:p>
                <a:r>
                  <a:rPr lang="en-US" sz="2400">
                    <a:ea typeface="Cambria Math" panose="02040503050406030204" pitchFamily="18" charset="0"/>
                  </a:rPr>
                  <a:t>|C|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a:t> |R|  ok!</a:t>
                </a:r>
              </a:p>
            </p:txBody>
          </p:sp>
        </mc:Choice>
        <mc:Fallback xmlns="">
          <p:sp>
            <p:nvSpPr>
              <p:cNvPr id="18" name="TextBox 17"/>
              <p:cNvSpPr txBox="1">
                <a:spLocks noRot="1" noChangeAspect="1" noMove="1" noResize="1" noEditPoints="1" noAdjustHandles="1" noChangeArrowheads="1" noChangeShapeType="1" noTextEdit="1"/>
              </p:cNvSpPr>
              <p:nvPr/>
            </p:nvSpPr>
            <p:spPr>
              <a:xfrm>
                <a:off x="1398788" y="4823425"/>
                <a:ext cx="3698708" cy="1569660"/>
              </a:xfrm>
              <a:prstGeom prst="rect">
                <a:avLst/>
              </a:prstGeom>
              <a:blipFill rotWithShape="0">
                <a:blip r:embed="rId4"/>
                <a:stretch>
                  <a:fillRect l="-2471" t="-3101" r="-1153" b="-7752"/>
                </a:stretch>
              </a:blipFill>
            </p:spPr>
            <p:txBody>
              <a:bodyPr/>
              <a:lstStyle/>
              <a:p>
                <a:r>
                  <a:rPr lang="en-US">
                    <a:noFill/>
                  </a:rPr>
                  <a:t> </a:t>
                </a:r>
              </a:p>
            </p:txBody>
          </p:sp>
        </mc:Fallback>
      </mc:AlternateContent>
      <p:sp>
        <p:nvSpPr>
          <p:cNvPr id="19" name="TextBox 18"/>
          <p:cNvSpPr txBox="1"/>
          <p:nvPr/>
        </p:nvSpPr>
        <p:spPr>
          <a:xfrm>
            <a:off x="6045678" y="3122956"/>
            <a:ext cx="385042" cy="523220"/>
          </a:xfrm>
          <a:prstGeom prst="rect">
            <a:avLst/>
          </a:prstGeom>
          <a:noFill/>
        </p:spPr>
        <p:txBody>
          <a:bodyPr wrap="none" rtlCol="0">
            <a:spAutoFit/>
          </a:bodyPr>
          <a:lstStyle/>
          <a:p>
            <a:r>
              <a:rPr lang="en-US" sz="2800"/>
              <a:t>0</a:t>
            </a:r>
          </a:p>
        </p:txBody>
      </p:sp>
      <p:sp>
        <p:nvSpPr>
          <p:cNvPr id="20" name="TextBox 19"/>
          <p:cNvSpPr txBox="1"/>
          <p:nvPr/>
        </p:nvSpPr>
        <p:spPr>
          <a:xfrm>
            <a:off x="6683853" y="3122956"/>
            <a:ext cx="367408" cy="523220"/>
          </a:xfrm>
          <a:prstGeom prst="rect">
            <a:avLst/>
          </a:prstGeom>
          <a:noFill/>
        </p:spPr>
        <p:txBody>
          <a:bodyPr wrap="none" rtlCol="0">
            <a:spAutoFit/>
          </a:bodyPr>
          <a:lstStyle/>
          <a:p>
            <a:r>
              <a:rPr lang="en-US" sz="2800"/>
              <a:t>1</a:t>
            </a:r>
          </a:p>
        </p:txBody>
      </p:sp>
      <p:sp>
        <p:nvSpPr>
          <p:cNvPr id="21" name="TextBox 20"/>
          <p:cNvSpPr txBox="1"/>
          <p:nvPr/>
        </p:nvSpPr>
        <p:spPr>
          <a:xfrm>
            <a:off x="7304394" y="3122956"/>
            <a:ext cx="367408" cy="523220"/>
          </a:xfrm>
          <a:prstGeom prst="rect">
            <a:avLst/>
          </a:prstGeom>
          <a:noFill/>
        </p:spPr>
        <p:txBody>
          <a:bodyPr wrap="none" rtlCol="0">
            <a:spAutoFit/>
          </a:bodyPr>
          <a:lstStyle/>
          <a:p>
            <a:r>
              <a:rPr lang="en-US" sz="2800"/>
              <a:t>2</a:t>
            </a:r>
          </a:p>
        </p:txBody>
      </p:sp>
      <p:sp>
        <p:nvSpPr>
          <p:cNvPr id="22" name="TextBox 21"/>
          <p:cNvSpPr txBox="1"/>
          <p:nvPr/>
        </p:nvSpPr>
        <p:spPr>
          <a:xfrm>
            <a:off x="6045678" y="3819869"/>
            <a:ext cx="367408" cy="523220"/>
          </a:xfrm>
          <a:prstGeom prst="rect">
            <a:avLst/>
          </a:prstGeom>
          <a:noFill/>
        </p:spPr>
        <p:txBody>
          <a:bodyPr wrap="none" rtlCol="0">
            <a:spAutoFit/>
          </a:bodyPr>
          <a:lstStyle/>
          <a:p>
            <a:r>
              <a:rPr lang="en-US" sz="2800"/>
              <a:t>1</a:t>
            </a:r>
          </a:p>
        </p:txBody>
      </p:sp>
      <p:sp>
        <p:nvSpPr>
          <p:cNvPr id="23" name="TextBox 22"/>
          <p:cNvSpPr txBox="1"/>
          <p:nvPr/>
        </p:nvSpPr>
        <p:spPr>
          <a:xfrm>
            <a:off x="7287952" y="3819869"/>
            <a:ext cx="385042" cy="523220"/>
          </a:xfrm>
          <a:prstGeom prst="rect">
            <a:avLst/>
          </a:prstGeom>
          <a:noFill/>
        </p:spPr>
        <p:txBody>
          <a:bodyPr wrap="none" rtlCol="0">
            <a:spAutoFit/>
          </a:bodyPr>
          <a:lstStyle/>
          <a:p>
            <a:r>
              <a:rPr lang="en-US" sz="2800"/>
              <a:t>0</a:t>
            </a:r>
          </a:p>
        </p:txBody>
      </p:sp>
      <p:sp>
        <p:nvSpPr>
          <p:cNvPr id="28" name="TextBox 27"/>
          <p:cNvSpPr txBox="1"/>
          <p:nvPr/>
        </p:nvSpPr>
        <p:spPr>
          <a:xfrm>
            <a:off x="6683853" y="3819869"/>
            <a:ext cx="367408" cy="523220"/>
          </a:xfrm>
          <a:prstGeom prst="rect">
            <a:avLst/>
          </a:prstGeom>
          <a:noFill/>
        </p:spPr>
        <p:txBody>
          <a:bodyPr wrap="none" rtlCol="0">
            <a:spAutoFit/>
          </a:bodyPr>
          <a:lstStyle/>
          <a:p>
            <a:r>
              <a:rPr lang="en-US" sz="2800"/>
              <a:t>2</a:t>
            </a:r>
          </a:p>
        </p:txBody>
      </p:sp>
      <p:sp>
        <p:nvSpPr>
          <p:cNvPr id="29" name="TextBox 28"/>
          <p:cNvSpPr txBox="1"/>
          <p:nvPr/>
        </p:nvSpPr>
        <p:spPr>
          <a:xfrm>
            <a:off x="6683853" y="4483604"/>
            <a:ext cx="385042" cy="523220"/>
          </a:xfrm>
          <a:prstGeom prst="rect">
            <a:avLst/>
          </a:prstGeom>
          <a:noFill/>
        </p:spPr>
        <p:txBody>
          <a:bodyPr wrap="none" rtlCol="0">
            <a:spAutoFit/>
          </a:bodyPr>
          <a:lstStyle/>
          <a:p>
            <a:r>
              <a:rPr lang="en-US" sz="2800"/>
              <a:t>0</a:t>
            </a:r>
          </a:p>
        </p:txBody>
      </p:sp>
      <p:sp>
        <p:nvSpPr>
          <p:cNvPr id="30" name="TextBox 29"/>
          <p:cNvSpPr txBox="1"/>
          <p:nvPr/>
        </p:nvSpPr>
        <p:spPr>
          <a:xfrm>
            <a:off x="6045678" y="4473742"/>
            <a:ext cx="367408" cy="523220"/>
          </a:xfrm>
          <a:prstGeom prst="rect">
            <a:avLst/>
          </a:prstGeom>
          <a:noFill/>
        </p:spPr>
        <p:txBody>
          <a:bodyPr wrap="none" rtlCol="0">
            <a:spAutoFit/>
          </a:bodyPr>
          <a:lstStyle/>
          <a:p>
            <a:r>
              <a:rPr lang="en-US" sz="2800"/>
              <a:t>2</a:t>
            </a:r>
          </a:p>
        </p:txBody>
      </p:sp>
      <p:sp>
        <p:nvSpPr>
          <p:cNvPr id="31" name="TextBox 30"/>
          <p:cNvSpPr txBox="1"/>
          <p:nvPr/>
        </p:nvSpPr>
        <p:spPr>
          <a:xfrm>
            <a:off x="7287952" y="4483604"/>
            <a:ext cx="367408" cy="523220"/>
          </a:xfrm>
          <a:prstGeom prst="rect">
            <a:avLst/>
          </a:prstGeom>
          <a:noFill/>
        </p:spPr>
        <p:txBody>
          <a:bodyPr wrap="none" rtlCol="0">
            <a:spAutoFit/>
          </a:bodyPr>
          <a:lstStyle/>
          <a:p>
            <a:r>
              <a:rPr lang="en-US" sz="2800"/>
              <a:t>1</a:t>
            </a:r>
          </a:p>
        </p:txBody>
      </p:sp>
      <p:sp>
        <p:nvSpPr>
          <p:cNvPr id="32" name="TextBox 31"/>
          <p:cNvSpPr txBox="1"/>
          <p:nvPr/>
        </p:nvSpPr>
        <p:spPr>
          <a:xfrm>
            <a:off x="6045678" y="5127615"/>
            <a:ext cx="367408" cy="523220"/>
          </a:xfrm>
          <a:prstGeom prst="rect">
            <a:avLst/>
          </a:prstGeom>
          <a:noFill/>
        </p:spPr>
        <p:txBody>
          <a:bodyPr wrap="none" rtlCol="0">
            <a:spAutoFit/>
          </a:bodyPr>
          <a:lstStyle/>
          <a:p>
            <a:r>
              <a:rPr lang="en-US" sz="2800"/>
              <a:t>0</a:t>
            </a:r>
          </a:p>
        </p:txBody>
      </p:sp>
      <p:sp>
        <p:nvSpPr>
          <p:cNvPr id="33" name="TextBox 32"/>
          <p:cNvSpPr txBox="1"/>
          <p:nvPr/>
        </p:nvSpPr>
        <p:spPr>
          <a:xfrm>
            <a:off x="7287952" y="5127615"/>
            <a:ext cx="367408" cy="523220"/>
          </a:xfrm>
          <a:prstGeom prst="rect">
            <a:avLst/>
          </a:prstGeom>
          <a:noFill/>
        </p:spPr>
        <p:txBody>
          <a:bodyPr wrap="none" rtlCol="0">
            <a:spAutoFit/>
          </a:bodyPr>
          <a:lstStyle/>
          <a:p>
            <a:r>
              <a:rPr lang="en-US" sz="2800"/>
              <a:t>2</a:t>
            </a:r>
          </a:p>
        </p:txBody>
      </p:sp>
      <p:sp>
        <p:nvSpPr>
          <p:cNvPr id="34" name="TextBox 33"/>
          <p:cNvSpPr txBox="1"/>
          <p:nvPr/>
        </p:nvSpPr>
        <p:spPr>
          <a:xfrm>
            <a:off x="6683853" y="5127615"/>
            <a:ext cx="367408" cy="523220"/>
          </a:xfrm>
          <a:prstGeom prst="rect">
            <a:avLst/>
          </a:prstGeom>
          <a:noFill/>
        </p:spPr>
        <p:txBody>
          <a:bodyPr wrap="none" rtlCol="0">
            <a:spAutoFit/>
          </a:bodyPr>
          <a:lstStyle/>
          <a:p>
            <a:r>
              <a:rPr lang="en-US" sz="2800"/>
              <a:t>1</a:t>
            </a:r>
          </a:p>
        </p:txBody>
      </p:sp>
      <p:sp>
        <p:nvSpPr>
          <p:cNvPr id="38" name="TextBox 37"/>
          <p:cNvSpPr txBox="1"/>
          <p:nvPr/>
        </p:nvSpPr>
        <p:spPr>
          <a:xfrm>
            <a:off x="4725811" y="5879328"/>
            <a:ext cx="3698708" cy="830997"/>
          </a:xfrm>
          <a:prstGeom prst="rect">
            <a:avLst/>
          </a:prstGeom>
          <a:noFill/>
        </p:spPr>
        <p:txBody>
          <a:bodyPr wrap="square" rtlCol="0">
            <a:spAutoFit/>
          </a:bodyPr>
          <a:lstStyle/>
          <a:p>
            <a:r>
              <a:rPr lang="en-US" sz="2400"/>
              <a:t>Repeated transition values in each column.</a:t>
            </a:r>
          </a:p>
        </p:txBody>
      </p:sp>
      <p:sp>
        <p:nvSpPr>
          <p:cNvPr id="39" name="Oval 38"/>
          <p:cNvSpPr/>
          <p:nvPr/>
        </p:nvSpPr>
        <p:spPr>
          <a:xfrm>
            <a:off x="5949347" y="3095071"/>
            <a:ext cx="560070" cy="5664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575165" y="3091733"/>
            <a:ext cx="560070" cy="5664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176091" y="5108685"/>
            <a:ext cx="560070" cy="5664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563848" y="5105982"/>
            <a:ext cx="560070" cy="5664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949347" y="5112797"/>
            <a:ext cx="560070" cy="5664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191621" y="3102442"/>
            <a:ext cx="560070" cy="5664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45" name="Table 44"/>
              <p:cNvGraphicFramePr>
                <a:graphicFrameLocks noGrp="1"/>
              </p:cNvGraphicFramePr>
              <p:nvPr>
                <p:extLst/>
              </p:nvPr>
            </p:nvGraphicFramePr>
            <p:xfrm>
              <a:off x="8424519" y="2386636"/>
              <a:ext cx="3219081" cy="3335969"/>
            </p:xfrm>
            <a:graphic>
              <a:graphicData uri="http://schemas.openxmlformats.org/drawingml/2006/table">
                <a:tbl>
                  <a:tblPr firstRow="1" bandRow="1">
                    <a:tableStyleId>{5940675A-B579-460E-94D1-54222C63F5DA}</a:tableStyleId>
                  </a:tblPr>
                  <a:tblGrid>
                    <a:gridCol w="604904">
                      <a:extLst>
                        <a:ext uri="{9D8B030D-6E8A-4147-A177-3AD203B41FA5}">
                          <a16:colId xmlns:a16="http://schemas.microsoft.com/office/drawing/2014/main" val="20000"/>
                        </a:ext>
                      </a:extLst>
                    </a:gridCol>
                    <a:gridCol w="576547">
                      <a:extLst>
                        <a:ext uri="{9D8B030D-6E8A-4147-A177-3AD203B41FA5}">
                          <a16:colId xmlns:a16="http://schemas.microsoft.com/office/drawing/2014/main" val="20001"/>
                        </a:ext>
                      </a:extLst>
                    </a:gridCol>
                    <a:gridCol w="619170">
                      <a:extLst>
                        <a:ext uri="{9D8B030D-6E8A-4147-A177-3AD203B41FA5}">
                          <a16:colId xmlns:a16="http://schemas.microsoft.com/office/drawing/2014/main" val="20002"/>
                        </a:ext>
                      </a:extLst>
                    </a:gridCol>
                    <a:gridCol w="613541">
                      <a:extLst>
                        <a:ext uri="{9D8B030D-6E8A-4147-A177-3AD203B41FA5}">
                          <a16:colId xmlns:a16="http://schemas.microsoft.com/office/drawing/2014/main" val="20003"/>
                        </a:ext>
                      </a:extLst>
                    </a:gridCol>
                    <a:gridCol w="804919">
                      <a:extLst>
                        <a:ext uri="{9D8B030D-6E8A-4147-A177-3AD203B41FA5}">
                          <a16:colId xmlns:a16="http://schemas.microsoft.com/office/drawing/2014/main" val="20004"/>
                        </a:ext>
                      </a:extLst>
                    </a:gridCol>
                  </a:tblGrid>
                  <a:tr h="659861">
                    <a:tc>
                      <a:txBody>
                        <a:bodyPr/>
                        <a:lstStyle/>
                        <a:p>
                          <a:pPr algn="ctr"/>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2</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3</m:t>
                                    </m:r>
                                  </m:sub>
                                </m:sSub>
                              </m:oMath>
                            </m:oMathPara>
                          </a14:m>
                          <a:endParaRPr lang="en-US" sz="280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1</m:t>
                                    </m:r>
                                  </m:sub>
                                </m:sSub>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4</m:t>
                                    </m:r>
                                  </m:sub>
                                </m:sSub>
                              </m:oMath>
                            </m:oMathPara>
                          </a14:m>
                          <a:endParaRPr lang="en-US" sz="2800"/>
                        </a:p>
                      </a:txBody>
                      <a:tcPr/>
                    </a:tc>
                    <a:extLst>
                      <a:ext uri="{0D108BD9-81ED-4DB2-BD59-A6C34878D82A}">
                        <a16:rowId xmlns:a16="http://schemas.microsoft.com/office/drawing/2014/main" val="10000"/>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𝑎</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1"/>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𝑏</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2"/>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𝑐</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3"/>
                      </a:ext>
                    </a:extLst>
                  </a:tr>
                  <a:tr h="669027">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𝑑</m:t>
                                    </m:r>
                                  </m:sub>
                                </m:sSub>
                              </m:oMath>
                            </m:oMathPara>
                          </a14:m>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10004"/>
                      </a:ext>
                    </a:extLst>
                  </a:tr>
                </a:tbl>
              </a:graphicData>
            </a:graphic>
          </p:graphicFrame>
        </mc:Choice>
        <mc:Fallback xmlns="">
          <p:graphicFrame>
            <p:nvGraphicFramePr>
              <p:cNvPr id="45" name="Table 44"/>
              <p:cNvGraphicFramePr>
                <a:graphicFrameLocks noGrp="1"/>
              </p:cNvGraphicFramePr>
              <p:nvPr>
                <p:extLst/>
              </p:nvPr>
            </p:nvGraphicFramePr>
            <p:xfrm>
              <a:off x="8424519" y="2386636"/>
              <a:ext cx="3219081" cy="3335969"/>
            </p:xfrm>
            <a:graphic>
              <a:graphicData uri="http://schemas.openxmlformats.org/drawingml/2006/table">
                <a:tbl>
                  <a:tblPr firstRow="1" bandRow="1">
                    <a:tableStyleId>{5940675A-B579-460E-94D1-54222C63F5DA}</a:tableStyleId>
                  </a:tblPr>
                  <a:tblGrid>
                    <a:gridCol w="604904"/>
                    <a:gridCol w="576547"/>
                    <a:gridCol w="619170"/>
                    <a:gridCol w="613541"/>
                    <a:gridCol w="804919"/>
                  </a:tblGrid>
                  <a:tr h="659861">
                    <a:tc>
                      <a:txBody>
                        <a:bodyPr/>
                        <a:lstStyle/>
                        <a:p>
                          <a:pPr algn="ctr"/>
                          <a:endParaRPr lang="en-US" sz="2800"/>
                        </a:p>
                      </a:txBody>
                      <a:tcPr/>
                    </a:tc>
                    <a:tc>
                      <a:txBody>
                        <a:bodyPr/>
                        <a:lstStyle/>
                        <a:p>
                          <a:endParaRPr lang="en-US"/>
                        </a:p>
                      </a:txBody>
                      <a:tcPr>
                        <a:blipFill rotWithShape="0">
                          <a:blip r:embed="rId5"/>
                          <a:stretch>
                            <a:fillRect l="-106316" t="-926" r="-354737" b="-409259"/>
                          </a:stretch>
                        </a:blipFill>
                      </a:tcPr>
                    </a:tc>
                    <a:tc>
                      <a:txBody>
                        <a:bodyPr/>
                        <a:lstStyle/>
                        <a:p>
                          <a:endParaRPr lang="en-US"/>
                        </a:p>
                      </a:txBody>
                      <a:tcPr>
                        <a:blipFill rotWithShape="0">
                          <a:blip r:embed="rId5"/>
                          <a:stretch>
                            <a:fillRect l="-194059" t="-926" r="-233663" b="-409259"/>
                          </a:stretch>
                        </a:blipFill>
                      </a:tcPr>
                    </a:tc>
                    <a:tc>
                      <a:txBody>
                        <a:bodyPr/>
                        <a:lstStyle/>
                        <a:p>
                          <a:endParaRPr lang="en-US"/>
                        </a:p>
                      </a:txBody>
                      <a:tcPr>
                        <a:blipFill rotWithShape="0">
                          <a:blip r:embed="rId5"/>
                          <a:stretch>
                            <a:fillRect l="-294059" t="-926" r="-133663" b="-409259"/>
                          </a:stretch>
                        </a:blipFill>
                      </a:tcPr>
                    </a:tc>
                    <a:tc>
                      <a:txBody>
                        <a:bodyPr/>
                        <a:lstStyle/>
                        <a:p>
                          <a:endParaRPr lang="en-US"/>
                        </a:p>
                      </a:txBody>
                      <a:tcPr>
                        <a:blipFill rotWithShape="0">
                          <a:blip r:embed="rId5"/>
                          <a:stretch>
                            <a:fillRect l="-299248" t="-926" r="-1504" b="-409259"/>
                          </a:stretch>
                        </a:blipFill>
                      </a:tcPr>
                    </a:tc>
                  </a:tr>
                  <a:tr h="669027">
                    <a:tc>
                      <a:txBody>
                        <a:bodyPr/>
                        <a:lstStyle/>
                        <a:p>
                          <a:endParaRPr lang="en-US"/>
                        </a:p>
                      </a:txBody>
                      <a:tcPr>
                        <a:blipFill rotWithShape="0">
                          <a:blip r:embed="rId5"/>
                          <a:stretch>
                            <a:fillRect l="-1000" t="-99091" r="-432000" b="-301818"/>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r h="669027">
                    <a:tc>
                      <a:txBody>
                        <a:bodyPr/>
                        <a:lstStyle/>
                        <a:p>
                          <a:endParaRPr lang="en-US"/>
                        </a:p>
                      </a:txBody>
                      <a:tcPr>
                        <a:blipFill rotWithShape="0">
                          <a:blip r:embed="rId5"/>
                          <a:stretch>
                            <a:fillRect l="-1000" t="-199091" r="-432000" b="-201818"/>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r h="669027">
                    <a:tc>
                      <a:txBody>
                        <a:bodyPr/>
                        <a:lstStyle/>
                        <a:p>
                          <a:endParaRPr lang="en-US"/>
                        </a:p>
                      </a:txBody>
                      <a:tcPr>
                        <a:blipFill rotWithShape="0">
                          <a:blip r:embed="rId5"/>
                          <a:stretch>
                            <a:fillRect l="-1000" t="-299091" r="-432000" b="-101818"/>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r h="669027">
                    <a:tc>
                      <a:txBody>
                        <a:bodyPr/>
                        <a:lstStyle/>
                        <a:p>
                          <a:endParaRPr lang="en-US"/>
                        </a:p>
                      </a:txBody>
                      <a:tcPr>
                        <a:blipFill rotWithShape="0">
                          <a:blip r:embed="rId5"/>
                          <a:stretch>
                            <a:fillRect l="-1000" t="-399091" r="-432000" b="-1818"/>
                          </a:stretch>
                        </a:blipFill>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r>
                </a:tbl>
              </a:graphicData>
            </a:graphic>
          </p:graphicFrame>
        </mc:Fallback>
      </mc:AlternateContent>
      <p:sp>
        <p:nvSpPr>
          <p:cNvPr id="46" name="Right Arrow 45"/>
          <p:cNvSpPr/>
          <p:nvPr/>
        </p:nvSpPr>
        <p:spPr>
          <a:xfrm>
            <a:off x="7886700" y="3754755"/>
            <a:ext cx="451485" cy="326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871790" y="2424349"/>
            <a:ext cx="678225" cy="5664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ular Callout 48"/>
          <p:cNvSpPr/>
          <p:nvPr/>
        </p:nvSpPr>
        <p:spPr>
          <a:xfrm>
            <a:off x="7000350" y="1296463"/>
            <a:ext cx="4606815" cy="904654"/>
          </a:xfrm>
          <a:prstGeom prst="wedgeRectCallout">
            <a:avLst>
              <a:gd name="adj1" fmla="val 37570"/>
              <a:gd name="adj2" fmla="val 84052"/>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000350" y="1328902"/>
            <a:ext cx="4749690" cy="923330"/>
          </a:xfrm>
          <a:prstGeom prst="rect">
            <a:avLst/>
          </a:prstGeom>
          <a:noFill/>
        </p:spPr>
        <p:txBody>
          <a:bodyPr wrap="square" rtlCol="0">
            <a:spAutoFit/>
          </a:bodyPr>
          <a:lstStyle/>
          <a:p>
            <a:r>
              <a:rPr lang="en-US"/>
              <a:t>Instead of just using one-hop adjacent segments to form candidate region, we gradually add 2-hop, 3-hop… adjacent segments until |C| = |R|</a:t>
            </a:r>
          </a:p>
        </p:txBody>
      </p:sp>
      <p:sp>
        <p:nvSpPr>
          <p:cNvPr id="53" name="TextBox 52"/>
          <p:cNvSpPr txBox="1"/>
          <p:nvPr/>
        </p:nvSpPr>
        <p:spPr>
          <a:xfrm>
            <a:off x="11070641" y="3091733"/>
            <a:ext cx="367408" cy="523220"/>
          </a:xfrm>
          <a:prstGeom prst="rect">
            <a:avLst/>
          </a:prstGeom>
          <a:noFill/>
        </p:spPr>
        <p:txBody>
          <a:bodyPr wrap="none" rtlCol="0">
            <a:spAutoFit/>
          </a:bodyPr>
          <a:lstStyle/>
          <a:p>
            <a:r>
              <a:rPr lang="en-US" sz="2800"/>
              <a:t>3</a:t>
            </a:r>
          </a:p>
        </p:txBody>
      </p:sp>
      <p:sp>
        <p:nvSpPr>
          <p:cNvPr id="54" name="TextBox 53"/>
          <p:cNvSpPr txBox="1"/>
          <p:nvPr/>
        </p:nvSpPr>
        <p:spPr>
          <a:xfrm>
            <a:off x="10365806" y="3091733"/>
            <a:ext cx="367408" cy="523220"/>
          </a:xfrm>
          <a:prstGeom prst="rect">
            <a:avLst/>
          </a:prstGeom>
          <a:noFill/>
        </p:spPr>
        <p:txBody>
          <a:bodyPr wrap="none" rtlCol="0">
            <a:spAutoFit/>
          </a:bodyPr>
          <a:lstStyle/>
          <a:p>
            <a:r>
              <a:rPr lang="en-US" sz="2800"/>
              <a:t>2</a:t>
            </a:r>
          </a:p>
        </p:txBody>
      </p:sp>
      <p:sp>
        <p:nvSpPr>
          <p:cNvPr id="55" name="TextBox 54"/>
          <p:cNvSpPr txBox="1"/>
          <p:nvPr/>
        </p:nvSpPr>
        <p:spPr>
          <a:xfrm>
            <a:off x="9751669" y="3102442"/>
            <a:ext cx="367408" cy="523220"/>
          </a:xfrm>
          <a:prstGeom prst="rect">
            <a:avLst/>
          </a:prstGeom>
          <a:noFill/>
        </p:spPr>
        <p:txBody>
          <a:bodyPr wrap="none" rtlCol="0">
            <a:spAutoFit/>
          </a:bodyPr>
          <a:lstStyle/>
          <a:p>
            <a:r>
              <a:rPr lang="en-US" sz="2800"/>
              <a:t>1</a:t>
            </a:r>
          </a:p>
        </p:txBody>
      </p:sp>
      <p:sp>
        <p:nvSpPr>
          <p:cNvPr id="56" name="TextBox 55"/>
          <p:cNvSpPr txBox="1"/>
          <p:nvPr/>
        </p:nvSpPr>
        <p:spPr>
          <a:xfrm>
            <a:off x="9137532" y="3102442"/>
            <a:ext cx="385042" cy="523220"/>
          </a:xfrm>
          <a:prstGeom prst="rect">
            <a:avLst/>
          </a:prstGeom>
          <a:noFill/>
        </p:spPr>
        <p:txBody>
          <a:bodyPr wrap="none" rtlCol="0">
            <a:spAutoFit/>
          </a:bodyPr>
          <a:lstStyle/>
          <a:p>
            <a:r>
              <a:rPr lang="en-US" sz="2800"/>
              <a:t>0</a:t>
            </a:r>
          </a:p>
        </p:txBody>
      </p:sp>
      <p:sp>
        <p:nvSpPr>
          <p:cNvPr id="57" name="TextBox 56"/>
          <p:cNvSpPr txBox="1"/>
          <p:nvPr/>
        </p:nvSpPr>
        <p:spPr>
          <a:xfrm>
            <a:off x="11070641" y="3748323"/>
            <a:ext cx="385042" cy="523220"/>
          </a:xfrm>
          <a:prstGeom prst="rect">
            <a:avLst/>
          </a:prstGeom>
          <a:noFill/>
        </p:spPr>
        <p:txBody>
          <a:bodyPr wrap="none" rtlCol="0">
            <a:spAutoFit/>
          </a:bodyPr>
          <a:lstStyle/>
          <a:p>
            <a:r>
              <a:rPr lang="en-US" sz="2800"/>
              <a:t>0</a:t>
            </a:r>
          </a:p>
        </p:txBody>
      </p:sp>
      <p:sp>
        <p:nvSpPr>
          <p:cNvPr id="58" name="TextBox 57"/>
          <p:cNvSpPr txBox="1"/>
          <p:nvPr/>
        </p:nvSpPr>
        <p:spPr>
          <a:xfrm>
            <a:off x="10365806" y="3748323"/>
            <a:ext cx="367408" cy="523220"/>
          </a:xfrm>
          <a:prstGeom prst="rect">
            <a:avLst/>
          </a:prstGeom>
          <a:noFill/>
        </p:spPr>
        <p:txBody>
          <a:bodyPr wrap="none" rtlCol="0">
            <a:spAutoFit/>
          </a:bodyPr>
          <a:lstStyle/>
          <a:p>
            <a:r>
              <a:rPr lang="en-US" sz="2800"/>
              <a:t>3</a:t>
            </a:r>
          </a:p>
        </p:txBody>
      </p:sp>
      <p:sp>
        <p:nvSpPr>
          <p:cNvPr id="59" name="TextBox 58"/>
          <p:cNvSpPr txBox="1"/>
          <p:nvPr/>
        </p:nvSpPr>
        <p:spPr>
          <a:xfrm>
            <a:off x="9751669" y="3748323"/>
            <a:ext cx="367408" cy="523220"/>
          </a:xfrm>
          <a:prstGeom prst="rect">
            <a:avLst/>
          </a:prstGeom>
          <a:noFill/>
        </p:spPr>
        <p:txBody>
          <a:bodyPr wrap="none" rtlCol="0">
            <a:spAutoFit/>
          </a:bodyPr>
          <a:lstStyle/>
          <a:p>
            <a:r>
              <a:rPr lang="en-US" sz="2800"/>
              <a:t>2</a:t>
            </a:r>
          </a:p>
        </p:txBody>
      </p:sp>
      <p:sp>
        <p:nvSpPr>
          <p:cNvPr id="60" name="TextBox 59"/>
          <p:cNvSpPr txBox="1"/>
          <p:nvPr/>
        </p:nvSpPr>
        <p:spPr>
          <a:xfrm>
            <a:off x="9137532" y="3754755"/>
            <a:ext cx="367408" cy="523220"/>
          </a:xfrm>
          <a:prstGeom prst="rect">
            <a:avLst/>
          </a:prstGeom>
          <a:noFill/>
        </p:spPr>
        <p:txBody>
          <a:bodyPr wrap="none" rtlCol="0">
            <a:spAutoFit/>
          </a:bodyPr>
          <a:lstStyle/>
          <a:p>
            <a:r>
              <a:rPr lang="en-US" sz="2800"/>
              <a:t>1</a:t>
            </a:r>
          </a:p>
        </p:txBody>
      </p:sp>
      <p:sp>
        <p:nvSpPr>
          <p:cNvPr id="61" name="TextBox 60"/>
          <p:cNvSpPr txBox="1"/>
          <p:nvPr/>
        </p:nvSpPr>
        <p:spPr>
          <a:xfrm>
            <a:off x="11070641" y="4441490"/>
            <a:ext cx="367408" cy="523220"/>
          </a:xfrm>
          <a:prstGeom prst="rect">
            <a:avLst/>
          </a:prstGeom>
          <a:noFill/>
        </p:spPr>
        <p:txBody>
          <a:bodyPr wrap="none" rtlCol="0">
            <a:spAutoFit/>
          </a:bodyPr>
          <a:lstStyle/>
          <a:p>
            <a:r>
              <a:rPr lang="en-US" sz="2800"/>
              <a:t>1</a:t>
            </a:r>
          </a:p>
        </p:txBody>
      </p:sp>
      <p:sp>
        <p:nvSpPr>
          <p:cNvPr id="62" name="TextBox 61"/>
          <p:cNvSpPr txBox="1"/>
          <p:nvPr/>
        </p:nvSpPr>
        <p:spPr>
          <a:xfrm>
            <a:off x="10365806" y="4441490"/>
            <a:ext cx="385042" cy="523220"/>
          </a:xfrm>
          <a:prstGeom prst="rect">
            <a:avLst/>
          </a:prstGeom>
          <a:noFill/>
        </p:spPr>
        <p:txBody>
          <a:bodyPr wrap="square" rtlCol="0">
            <a:spAutoFit/>
          </a:bodyPr>
          <a:lstStyle/>
          <a:p>
            <a:r>
              <a:rPr lang="en-US" sz="2800"/>
              <a:t>0</a:t>
            </a:r>
          </a:p>
        </p:txBody>
      </p:sp>
      <p:sp>
        <p:nvSpPr>
          <p:cNvPr id="63" name="TextBox 62"/>
          <p:cNvSpPr txBox="1"/>
          <p:nvPr/>
        </p:nvSpPr>
        <p:spPr>
          <a:xfrm>
            <a:off x="9759992" y="4441490"/>
            <a:ext cx="385042" cy="523220"/>
          </a:xfrm>
          <a:prstGeom prst="rect">
            <a:avLst/>
          </a:prstGeom>
          <a:noFill/>
        </p:spPr>
        <p:txBody>
          <a:bodyPr wrap="square" rtlCol="0">
            <a:spAutoFit/>
          </a:bodyPr>
          <a:lstStyle/>
          <a:p>
            <a:r>
              <a:rPr lang="en-US" sz="2800"/>
              <a:t>3</a:t>
            </a:r>
          </a:p>
        </p:txBody>
      </p:sp>
      <p:sp>
        <p:nvSpPr>
          <p:cNvPr id="64" name="TextBox 63"/>
          <p:cNvSpPr txBox="1"/>
          <p:nvPr/>
        </p:nvSpPr>
        <p:spPr>
          <a:xfrm>
            <a:off x="9137532" y="4441490"/>
            <a:ext cx="367408" cy="523220"/>
          </a:xfrm>
          <a:prstGeom prst="rect">
            <a:avLst/>
          </a:prstGeom>
          <a:noFill/>
        </p:spPr>
        <p:txBody>
          <a:bodyPr wrap="none" rtlCol="0">
            <a:spAutoFit/>
          </a:bodyPr>
          <a:lstStyle/>
          <a:p>
            <a:r>
              <a:rPr lang="en-US" sz="2800"/>
              <a:t>2</a:t>
            </a:r>
          </a:p>
        </p:txBody>
      </p:sp>
      <p:sp>
        <p:nvSpPr>
          <p:cNvPr id="65" name="TextBox 64"/>
          <p:cNvSpPr txBox="1"/>
          <p:nvPr/>
        </p:nvSpPr>
        <p:spPr>
          <a:xfrm>
            <a:off x="11070641" y="5112797"/>
            <a:ext cx="367408" cy="523220"/>
          </a:xfrm>
          <a:prstGeom prst="rect">
            <a:avLst/>
          </a:prstGeom>
          <a:noFill/>
        </p:spPr>
        <p:txBody>
          <a:bodyPr wrap="none" rtlCol="0">
            <a:spAutoFit/>
          </a:bodyPr>
          <a:lstStyle/>
          <a:p>
            <a:r>
              <a:rPr lang="en-US" sz="2800"/>
              <a:t>2</a:t>
            </a:r>
          </a:p>
        </p:txBody>
      </p:sp>
      <p:sp>
        <p:nvSpPr>
          <p:cNvPr id="66" name="TextBox 65"/>
          <p:cNvSpPr txBox="1"/>
          <p:nvPr/>
        </p:nvSpPr>
        <p:spPr>
          <a:xfrm>
            <a:off x="10358751" y="5134429"/>
            <a:ext cx="367408" cy="523220"/>
          </a:xfrm>
          <a:prstGeom prst="rect">
            <a:avLst/>
          </a:prstGeom>
          <a:noFill/>
        </p:spPr>
        <p:txBody>
          <a:bodyPr wrap="none" rtlCol="0">
            <a:spAutoFit/>
          </a:bodyPr>
          <a:lstStyle/>
          <a:p>
            <a:r>
              <a:rPr lang="en-US" sz="2800"/>
              <a:t>1</a:t>
            </a:r>
          </a:p>
        </p:txBody>
      </p:sp>
      <p:sp>
        <p:nvSpPr>
          <p:cNvPr id="67" name="TextBox 66"/>
          <p:cNvSpPr txBox="1"/>
          <p:nvPr/>
        </p:nvSpPr>
        <p:spPr>
          <a:xfrm>
            <a:off x="9768315" y="5134657"/>
            <a:ext cx="385042" cy="523220"/>
          </a:xfrm>
          <a:prstGeom prst="rect">
            <a:avLst/>
          </a:prstGeom>
          <a:noFill/>
        </p:spPr>
        <p:txBody>
          <a:bodyPr wrap="none" rtlCol="0">
            <a:spAutoFit/>
          </a:bodyPr>
          <a:lstStyle/>
          <a:p>
            <a:r>
              <a:rPr lang="en-US" sz="2800"/>
              <a:t>0</a:t>
            </a:r>
          </a:p>
        </p:txBody>
      </p:sp>
      <p:sp>
        <p:nvSpPr>
          <p:cNvPr id="68" name="TextBox 67"/>
          <p:cNvSpPr txBox="1"/>
          <p:nvPr/>
        </p:nvSpPr>
        <p:spPr>
          <a:xfrm>
            <a:off x="9137532" y="5130317"/>
            <a:ext cx="367408" cy="523220"/>
          </a:xfrm>
          <a:prstGeom prst="rect">
            <a:avLst/>
          </a:prstGeom>
          <a:noFill/>
        </p:spPr>
        <p:txBody>
          <a:bodyPr wrap="none" rtlCol="0">
            <a:spAutoFit/>
          </a:bodyPr>
          <a:lstStyle/>
          <a:p>
            <a:r>
              <a:rPr lang="en-US" sz="2800"/>
              <a:t>3</a:t>
            </a:r>
          </a:p>
        </p:txBody>
      </p:sp>
      <mc:AlternateContent xmlns:mc="http://schemas.openxmlformats.org/markup-compatibility/2006" xmlns:a14="http://schemas.microsoft.com/office/drawing/2010/main">
        <mc:Choice Requires="a14">
          <p:sp>
            <p:nvSpPr>
              <p:cNvPr id="69" name="Rectangle 68"/>
              <p:cNvSpPr/>
              <p:nvPr/>
            </p:nvSpPr>
            <p:spPr>
              <a:xfrm>
                <a:off x="8705525" y="5879328"/>
                <a:ext cx="1447832" cy="461665"/>
              </a:xfrm>
              <a:prstGeom prst="rect">
                <a:avLst/>
              </a:prstGeom>
            </p:spPr>
            <p:txBody>
              <a:bodyPr wrap="none">
                <a:spAutoFit/>
              </a:bodyPr>
              <a:lstStyle/>
              <a:p>
                <a:r>
                  <a:rPr lang="en-US" sz="2400">
                    <a:ea typeface="Cambria Math" panose="02040503050406030204" pitchFamily="18" charset="0"/>
                  </a:rPr>
                  <a:t>|C| </a:t>
                </a:r>
                <a14:m>
                  <m:oMath xmlns:m="http://schemas.openxmlformats.org/officeDocument/2006/math">
                    <m:r>
                      <a:rPr lang="en-US" sz="2400" b="0" i="1" smtClean="0">
                        <a:latin typeface="Cambria Math" panose="02040503050406030204" pitchFamily="18" charset="0"/>
                        <a:ea typeface="Cambria Math" panose="02040503050406030204" pitchFamily="18" charset="0"/>
                      </a:rPr>
                      <m:t>&lt;</m:t>
                    </m:r>
                  </m:oMath>
                </a14:m>
                <a:r>
                  <a:rPr lang="en-US" sz="2400"/>
                  <a:t> |R|</a:t>
                </a:r>
              </a:p>
            </p:txBody>
          </p:sp>
        </mc:Choice>
        <mc:Fallback xmlns="">
          <p:sp>
            <p:nvSpPr>
              <p:cNvPr id="69" name="Rectangle 68"/>
              <p:cNvSpPr>
                <a:spLocks noRot="1" noChangeAspect="1" noMove="1" noResize="1" noEditPoints="1" noAdjustHandles="1" noChangeArrowheads="1" noChangeShapeType="1" noTextEdit="1"/>
              </p:cNvSpPr>
              <p:nvPr/>
            </p:nvSpPr>
            <p:spPr>
              <a:xfrm>
                <a:off x="8705525" y="5879328"/>
                <a:ext cx="1447832" cy="461665"/>
              </a:xfrm>
              <a:prstGeom prst="rect">
                <a:avLst/>
              </a:prstGeom>
              <a:blipFill rotWithShape="0">
                <a:blip r:embed="rId6"/>
                <a:stretch>
                  <a:fillRect l="-6303" t="-10526" r="-5882"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p:cNvSpPr/>
              <p:nvPr/>
            </p:nvSpPr>
            <p:spPr>
              <a:xfrm>
                <a:off x="10319353" y="5873031"/>
                <a:ext cx="1447832" cy="461665"/>
              </a:xfrm>
              <a:prstGeom prst="rect">
                <a:avLst/>
              </a:prstGeom>
            </p:spPr>
            <p:txBody>
              <a:bodyPr wrap="none">
                <a:spAutoFit/>
              </a:bodyPr>
              <a:lstStyle/>
              <a:p>
                <a:r>
                  <a:rPr lang="en-US" sz="2400">
                    <a:ea typeface="Cambria Math" panose="02040503050406030204" pitchFamily="18" charset="0"/>
                  </a:rPr>
                  <a:t>|C|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a:t> |R|</a:t>
                </a:r>
              </a:p>
            </p:txBody>
          </p:sp>
        </mc:Choice>
        <mc:Fallback xmlns="">
          <p:sp>
            <p:nvSpPr>
              <p:cNvPr id="70" name="Rectangle 69"/>
              <p:cNvSpPr>
                <a:spLocks noRot="1" noChangeAspect="1" noMove="1" noResize="1" noEditPoints="1" noAdjustHandles="1" noChangeArrowheads="1" noChangeShapeType="1" noTextEdit="1"/>
              </p:cNvSpPr>
              <p:nvPr/>
            </p:nvSpPr>
            <p:spPr>
              <a:xfrm>
                <a:off x="10319353" y="5873031"/>
                <a:ext cx="1447832" cy="461665"/>
              </a:xfrm>
              <a:prstGeom prst="rect">
                <a:avLst/>
              </a:prstGeom>
              <a:blipFill rotWithShape="0">
                <a:blip r:embed="rId7"/>
                <a:stretch>
                  <a:fillRect l="-6751" t="-10526" r="-5907" b="-28947"/>
                </a:stretch>
              </a:blipFill>
            </p:spPr>
            <p:txBody>
              <a:bodyPr/>
              <a:lstStyle/>
              <a:p>
                <a:r>
                  <a:rPr lang="en-US">
                    <a:noFill/>
                  </a:rPr>
                  <a:t> </a:t>
                </a:r>
              </a:p>
            </p:txBody>
          </p:sp>
        </mc:Fallback>
      </mc:AlternateContent>
      <p:sp>
        <p:nvSpPr>
          <p:cNvPr id="71" name="Right Arrow 70"/>
          <p:cNvSpPr/>
          <p:nvPr/>
        </p:nvSpPr>
        <p:spPr>
          <a:xfrm>
            <a:off x="10063953" y="5986406"/>
            <a:ext cx="344805" cy="234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39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fade">
                                      <p:cBhvr>
                                        <p:cTn id="106" dur="500"/>
                                        <p:tgtEl>
                                          <p:spTgt spid="4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500"/>
                                        <p:tgtEl>
                                          <p:spTgt spid="4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fade">
                                      <p:cBhvr>
                                        <p:cTn id="118" dur="500"/>
                                        <p:tgtEl>
                                          <p:spTgt spid="44"/>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fade">
                                      <p:cBhvr>
                                        <p:cTn id="131" dur="500"/>
                                        <p:tgtEl>
                                          <p:spTgt spid="4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0"/>
                                        </p:tgtEl>
                                        <p:attrNameLst>
                                          <p:attrName>style.visibility</p:attrName>
                                        </p:attrNameLst>
                                      </p:cBhvr>
                                      <p:to>
                                        <p:strVal val="visible"/>
                                      </p:to>
                                    </p:set>
                                    <p:animEffect transition="in" filter="fade">
                                      <p:cBhvr>
                                        <p:cTn id="134" dur="500"/>
                                        <p:tgtEl>
                                          <p:spTgt spid="5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65"/>
                                        </p:tgtEl>
                                        <p:attrNameLst>
                                          <p:attrName>style.visibility</p:attrName>
                                        </p:attrNameLst>
                                      </p:cBhvr>
                                      <p:to>
                                        <p:strVal val="visible"/>
                                      </p:to>
                                    </p:set>
                                    <p:animEffect transition="in" filter="fade">
                                      <p:cBhvr>
                                        <p:cTn id="142" dur="500"/>
                                        <p:tgtEl>
                                          <p:spTgt spid="6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fade">
                                      <p:cBhvr>
                                        <p:cTn id="145" dur="500"/>
                                        <p:tgtEl>
                                          <p:spTgt spid="6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fade">
                                      <p:cBhvr>
                                        <p:cTn id="148" dur="500"/>
                                        <p:tgtEl>
                                          <p:spTgt spid="5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53"/>
                                        </p:tgtEl>
                                        <p:attrNameLst>
                                          <p:attrName>style.visibility</p:attrName>
                                        </p:attrNameLst>
                                      </p:cBhvr>
                                      <p:to>
                                        <p:strVal val="visible"/>
                                      </p:to>
                                    </p:set>
                                    <p:animEffect transition="in" filter="fade">
                                      <p:cBhvr>
                                        <p:cTn id="151" dur="500"/>
                                        <p:tgtEl>
                                          <p:spTgt spid="5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4"/>
                                        </p:tgtEl>
                                        <p:attrNameLst>
                                          <p:attrName>style.visibility</p:attrName>
                                        </p:attrNameLst>
                                      </p:cBhvr>
                                      <p:to>
                                        <p:strVal val="visible"/>
                                      </p:to>
                                    </p:set>
                                    <p:animEffect transition="in" filter="fade">
                                      <p:cBhvr>
                                        <p:cTn id="154" dur="500"/>
                                        <p:tgtEl>
                                          <p:spTgt spid="5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2"/>
                                        </p:tgtEl>
                                        <p:attrNameLst>
                                          <p:attrName>style.visibility</p:attrName>
                                        </p:attrNameLst>
                                      </p:cBhvr>
                                      <p:to>
                                        <p:strVal val="visible"/>
                                      </p:to>
                                    </p:set>
                                    <p:animEffect transition="in" filter="fade">
                                      <p:cBhvr>
                                        <p:cTn id="160" dur="500"/>
                                        <p:tgtEl>
                                          <p:spTgt spid="6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6"/>
                                        </p:tgtEl>
                                        <p:attrNameLst>
                                          <p:attrName>style.visibility</p:attrName>
                                        </p:attrNameLst>
                                      </p:cBhvr>
                                      <p:to>
                                        <p:strVal val="visible"/>
                                      </p:to>
                                    </p:set>
                                    <p:animEffect transition="in" filter="fade">
                                      <p:cBhvr>
                                        <p:cTn id="163" dur="500"/>
                                        <p:tgtEl>
                                          <p:spTgt spid="66"/>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7"/>
                                        </p:tgtEl>
                                        <p:attrNameLst>
                                          <p:attrName>style.visibility</p:attrName>
                                        </p:attrNameLst>
                                      </p:cBhvr>
                                      <p:to>
                                        <p:strVal val="visible"/>
                                      </p:to>
                                    </p:set>
                                    <p:animEffect transition="in" filter="fade">
                                      <p:cBhvr>
                                        <p:cTn id="166" dur="500"/>
                                        <p:tgtEl>
                                          <p:spTgt spid="67"/>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5"/>
                                        </p:tgtEl>
                                        <p:attrNameLst>
                                          <p:attrName>style.visibility</p:attrName>
                                        </p:attrNameLst>
                                      </p:cBhvr>
                                      <p:to>
                                        <p:strVal val="visible"/>
                                      </p:to>
                                    </p:set>
                                    <p:animEffect transition="in" filter="fade">
                                      <p:cBhvr>
                                        <p:cTn id="175" dur="500"/>
                                        <p:tgtEl>
                                          <p:spTgt spid="5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56"/>
                                        </p:tgtEl>
                                        <p:attrNameLst>
                                          <p:attrName>style.visibility</p:attrName>
                                        </p:attrNameLst>
                                      </p:cBhvr>
                                      <p:to>
                                        <p:strVal val="visible"/>
                                      </p:to>
                                    </p:set>
                                    <p:animEffect transition="in" filter="fade">
                                      <p:cBhvr>
                                        <p:cTn id="178" dur="500"/>
                                        <p:tgtEl>
                                          <p:spTgt spid="5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60"/>
                                        </p:tgtEl>
                                        <p:attrNameLst>
                                          <p:attrName>style.visibility</p:attrName>
                                        </p:attrNameLst>
                                      </p:cBhvr>
                                      <p:to>
                                        <p:strVal val="visible"/>
                                      </p:to>
                                    </p:set>
                                    <p:animEffect transition="in" filter="fade">
                                      <p:cBhvr>
                                        <p:cTn id="181" dur="500"/>
                                        <p:tgtEl>
                                          <p:spTgt spid="60"/>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64"/>
                                        </p:tgtEl>
                                        <p:attrNameLst>
                                          <p:attrName>style.visibility</p:attrName>
                                        </p:attrNameLst>
                                      </p:cBhvr>
                                      <p:to>
                                        <p:strVal val="visible"/>
                                      </p:to>
                                    </p:set>
                                    <p:animEffect transition="in" filter="fade">
                                      <p:cBhvr>
                                        <p:cTn id="184" dur="500"/>
                                        <p:tgtEl>
                                          <p:spTgt spid="6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8"/>
                                        </p:tgtEl>
                                        <p:attrNameLst>
                                          <p:attrName>style.visibility</p:attrName>
                                        </p:attrNameLst>
                                      </p:cBhvr>
                                      <p:to>
                                        <p:strVal val="visible"/>
                                      </p:to>
                                    </p:set>
                                    <p:animEffect transition="in" filter="fade">
                                      <p:cBhvr>
                                        <p:cTn id="187" dur="500"/>
                                        <p:tgtEl>
                                          <p:spTgt spid="6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71"/>
                                        </p:tgtEl>
                                        <p:attrNameLst>
                                          <p:attrName>style.visibility</p:attrName>
                                        </p:attrNameLst>
                                      </p:cBhvr>
                                      <p:to>
                                        <p:strVal val="visible"/>
                                      </p:to>
                                    </p:set>
                                    <p:animEffect transition="in" filter="fade">
                                      <p:cBhvr>
                                        <p:cTn id="192" dur="500"/>
                                        <p:tgtEl>
                                          <p:spTgt spid="71"/>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69"/>
                                        </p:tgtEl>
                                        <p:attrNameLst>
                                          <p:attrName>style.visibility</p:attrName>
                                        </p:attrNameLst>
                                      </p:cBhvr>
                                      <p:to>
                                        <p:strVal val="visible"/>
                                      </p:to>
                                    </p:set>
                                    <p:animEffect transition="in" filter="fade">
                                      <p:cBhvr>
                                        <p:cTn id="195" dur="500"/>
                                        <p:tgtEl>
                                          <p:spTgt spid="69"/>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70"/>
                                        </p:tgtEl>
                                        <p:attrNameLst>
                                          <p:attrName>style.visibility</p:attrName>
                                        </p:attrNameLst>
                                      </p:cBhvr>
                                      <p:to>
                                        <p:strVal val="visible"/>
                                      </p:to>
                                    </p:set>
                                    <p:animEffect transition="in" filter="fade">
                                      <p:cBhvr>
                                        <p:cTn id="19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8" grpId="0"/>
      <p:bldP spid="19" grpId="0"/>
      <p:bldP spid="20" grpId="0"/>
      <p:bldP spid="21" grpId="0"/>
      <p:bldP spid="22" grpId="0"/>
      <p:bldP spid="23" grpId="0"/>
      <p:bldP spid="28" grpId="0"/>
      <p:bldP spid="29" grpId="0"/>
      <p:bldP spid="30" grpId="0"/>
      <p:bldP spid="31" grpId="0"/>
      <p:bldP spid="32" grpId="0"/>
      <p:bldP spid="33" grpId="0"/>
      <p:bldP spid="34" grpId="0"/>
      <p:bldP spid="38" grpId="0"/>
      <p:bldP spid="39" grpId="0" animBg="1"/>
      <p:bldP spid="40" grpId="0" animBg="1"/>
      <p:bldP spid="41" grpId="0" animBg="1"/>
      <p:bldP spid="42" grpId="0" animBg="1"/>
      <p:bldP spid="43" grpId="0" animBg="1"/>
      <p:bldP spid="44" grpId="0" animBg="1"/>
      <p:bldP spid="46" grpId="0" animBg="1"/>
      <p:bldP spid="47" grpId="0" animBg="1"/>
      <p:bldP spid="49" grpId="0" animBg="1"/>
      <p:bldP spid="50"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54396" y="251369"/>
            <a:ext cx="7802562" cy="58737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a:t>Location-based services</a:t>
            </a:r>
            <a:endParaRPr lang="zh-CN" alt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477" y="1348740"/>
            <a:ext cx="4564320" cy="4702632"/>
          </a:xfrm>
          <a:prstGeom prst="rect">
            <a:avLst/>
          </a:prstGeom>
          <a:solidFill>
            <a:srgbClr val="FF0000"/>
          </a:solidFill>
          <a:ln>
            <a:solidFill>
              <a:srgbClr val="FF0000"/>
            </a:solidFill>
          </a:ln>
        </p:spPr>
      </p:pic>
      <p:sp>
        <p:nvSpPr>
          <p:cNvPr id="4" name="TextBox 3"/>
          <p:cNvSpPr txBox="1"/>
          <p:nvPr/>
        </p:nvSpPr>
        <p:spPr>
          <a:xfrm>
            <a:off x="1855982" y="1599720"/>
            <a:ext cx="2953072" cy="3416320"/>
          </a:xfrm>
          <a:prstGeom prst="rect">
            <a:avLst/>
          </a:prstGeom>
          <a:noFill/>
        </p:spPr>
        <p:txBody>
          <a:bodyPr wrap="square" rtlCol="0">
            <a:spAutoFit/>
          </a:bodyPr>
          <a:lstStyle/>
          <a:p>
            <a:pPr marL="342900" indent="-342900">
              <a:buFont typeface="Arial" panose="020B0604020202020204" pitchFamily="34" charset="0"/>
              <a:buChar char="•"/>
            </a:pPr>
            <a:r>
              <a:rPr lang="en-US" sz="2400"/>
              <a:t>Spatial alerts</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Location-based social networking</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Searching nearest points of interest</a:t>
            </a:r>
          </a:p>
          <a:p>
            <a:endParaRPr lang="en-US" sz="2400"/>
          </a:p>
          <a:p>
            <a:endParaRPr lang="en-US" sz="2400"/>
          </a:p>
        </p:txBody>
      </p:sp>
      <p:sp>
        <p:nvSpPr>
          <p:cNvPr id="5" name="Oval 4"/>
          <p:cNvSpPr/>
          <p:nvPr/>
        </p:nvSpPr>
        <p:spPr>
          <a:xfrm>
            <a:off x="5505275" y="4452635"/>
            <a:ext cx="288032" cy="2880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5717282" y="2442198"/>
            <a:ext cx="3888433" cy="1380964"/>
            <a:chOff x="4855028" y="1976028"/>
            <a:chExt cx="3888433" cy="1380964"/>
          </a:xfrm>
        </p:grpSpPr>
        <p:sp>
          <p:nvSpPr>
            <p:cNvPr id="7" name="Rectangular Callout 6"/>
            <p:cNvSpPr/>
            <p:nvPr/>
          </p:nvSpPr>
          <p:spPr>
            <a:xfrm>
              <a:off x="4860032" y="1976028"/>
              <a:ext cx="3744416" cy="1380964"/>
            </a:xfrm>
            <a:prstGeom prst="wedgeRectCallout">
              <a:avLst>
                <a:gd name="adj1" fmla="val -47456"/>
                <a:gd name="adj2" fmla="val 98067"/>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855028" y="2206498"/>
              <a:ext cx="3888433" cy="830997"/>
            </a:xfrm>
            <a:prstGeom prst="rect">
              <a:avLst/>
            </a:prstGeom>
            <a:noFill/>
          </p:spPr>
          <p:txBody>
            <a:bodyPr wrap="square" rtlCol="0">
              <a:spAutoFit/>
            </a:bodyPr>
            <a:lstStyle/>
            <a:p>
              <a:r>
                <a:rPr lang="zh-CN" altLang="en-US" i="1"/>
                <a:t>“</a:t>
              </a:r>
              <a:r>
                <a:rPr lang="en-US" i="1"/>
                <a:t>Remind me when I drive</a:t>
              </a:r>
            </a:p>
            <a:p>
              <a:r>
                <a:rPr lang="en-US" i="1"/>
                <a:t>close to the grocery store.”</a:t>
              </a:r>
            </a:p>
          </p:txBody>
        </p:sp>
      </p:grpSp>
      <p:grpSp>
        <p:nvGrpSpPr>
          <p:cNvPr id="9" name="Group 8"/>
          <p:cNvGrpSpPr/>
          <p:nvPr/>
        </p:nvGrpSpPr>
        <p:grpSpPr>
          <a:xfrm>
            <a:off x="5861299" y="1504143"/>
            <a:ext cx="3744416" cy="1380964"/>
            <a:chOff x="5184102" y="2931415"/>
            <a:chExt cx="3744416" cy="1380964"/>
          </a:xfrm>
        </p:grpSpPr>
        <p:sp>
          <p:nvSpPr>
            <p:cNvPr id="10" name="Rectangular Callout 9"/>
            <p:cNvSpPr/>
            <p:nvPr/>
          </p:nvSpPr>
          <p:spPr>
            <a:xfrm>
              <a:off x="5184102" y="2931415"/>
              <a:ext cx="3744416" cy="1380964"/>
            </a:xfrm>
            <a:prstGeom prst="wedgeRectCallout">
              <a:avLst>
                <a:gd name="adj1" fmla="val -8971"/>
                <a:gd name="adj2" fmla="val 85495"/>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361684" y="3077530"/>
              <a:ext cx="3173158" cy="830997"/>
            </a:xfrm>
            <a:prstGeom prst="rect">
              <a:avLst/>
            </a:prstGeom>
            <a:noFill/>
          </p:spPr>
          <p:txBody>
            <a:bodyPr wrap="square" rtlCol="0">
              <a:spAutoFit/>
            </a:bodyPr>
            <a:lstStyle/>
            <a:p>
              <a:r>
                <a:rPr lang="zh-CN" altLang="en-US"/>
                <a:t>“</a:t>
              </a:r>
              <a:r>
                <a:rPr lang="en-US"/>
                <a:t>Tell my friends where I am.</a:t>
              </a:r>
              <a:r>
                <a:rPr lang="zh-CN" altLang="en-US"/>
                <a:t>”</a:t>
              </a:r>
              <a:endParaRPr lang="en-US"/>
            </a:p>
          </p:txBody>
        </p:sp>
      </p:grpSp>
      <p:grpSp>
        <p:nvGrpSpPr>
          <p:cNvPr id="12" name="Group 11"/>
          <p:cNvGrpSpPr/>
          <p:nvPr/>
        </p:nvGrpSpPr>
        <p:grpSpPr>
          <a:xfrm>
            <a:off x="5698184" y="3169692"/>
            <a:ext cx="3744416" cy="1380964"/>
            <a:chOff x="2598127" y="2594754"/>
            <a:chExt cx="3744416" cy="1380964"/>
          </a:xfrm>
        </p:grpSpPr>
        <p:sp>
          <p:nvSpPr>
            <p:cNvPr id="13" name="Rectangular Callout 12"/>
            <p:cNvSpPr/>
            <p:nvPr/>
          </p:nvSpPr>
          <p:spPr>
            <a:xfrm>
              <a:off x="2598127" y="2594754"/>
              <a:ext cx="3744416" cy="1380964"/>
            </a:xfrm>
            <a:prstGeom prst="wedgeRectCallout">
              <a:avLst>
                <a:gd name="adj1" fmla="val 36006"/>
                <a:gd name="adj2" fmla="val 84238"/>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885735" y="2671157"/>
              <a:ext cx="3096344" cy="1200329"/>
            </a:xfrm>
            <a:prstGeom prst="rect">
              <a:avLst/>
            </a:prstGeom>
            <a:noFill/>
          </p:spPr>
          <p:txBody>
            <a:bodyPr wrap="square" rtlCol="0">
              <a:spAutoFit/>
            </a:bodyPr>
            <a:lstStyle/>
            <a:p>
              <a:r>
                <a:rPr lang="en-US" i="1"/>
                <a:t>“where is the nearest gas station to my</a:t>
              </a:r>
            </a:p>
            <a:p>
              <a:r>
                <a:rPr lang="en-US" i="1"/>
                <a:t>current location?”</a:t>
              </a:r>
            </a:p>
          </p:txBody>
        </p:sp>
      </p:grpSp>
      <p:sp>
        <p:nvSpPr>
          <p:cNvPr id="15" name="TextBox 14"/>
          <p:cNvSpPr txBox="1"/>
          <p:nvPr/>
        </p:nvSpPr>
        <p:spPr>
          <a:xfrm>
            <a:off x="1920581" y="851065"/>
            <a:ext cx="6240491" cy="461665"/>
          </a:xfrm>
          <a:prstGeom prst="rect">
            <a:avLst/>
          </a:prstGeom>
          <a:noFill/>
        </p:spPr>
        <p:txBody>
          <a:bodyPr wrap="none" rtlCol="0">
            <a:spAutoFit/>
          </a:bodyPr>
          <a:lstStyle/>
          <a:p>
            <a:r>
              <a:rPr lang="en-US" sz="2400"/>
              <a:t>There are many types of location based services.</a:t>
            </a:r>
          </a:p>
        </p:txBody>
      </p:sp>
    </p:spTree>
    <p:extLst>
      <p:ext uri="{BB962C8B-B14F-4D97-AF65-F5344CB8AC3E}">
        <p14:creationId xmlns:p14="http://schemas.microsoft.com/office/powerpoint/2010/main" val="94743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1.25E-6 1.11111E-6 L 0.1625 -0.14352 " pathEditMode="relative" rAng="0" ptsTypes="AA">
                                      <p:cBhvr>
                                        <p:cTn id="37" dur="2000" fill="hold"/>
                                        <p:tgtEl>
                                          <p:spTgt spid="5"/>
                                        </p:tgtEl>
                                        <p:attrNameLst>
                                          <p:attrName>ppt_x</p:attrName>
                                          <p:attrName>ppt_y</p:attrName>
                                        </p:attrNameLst>
                                      </p:cBhvr>
                                      <p:rCtr x="8125" y="-7176"/>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fade">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2" nodeType="clickEffect">
                                  <p:stCondLst>
                                    <p:cond delay="0"/>
                                  </p:stCondLst>
                                  <p:childTnLst>
                                    <p:animMotion origin="layout" path="M 0.1625 -0.14352 L 0.28373 0.10579 " pathEditMode="relative" rAng="0" ptsTypes="AA">
                                      <p:cBhvr>
                                        <p:cTn id="56" dur="2000" fill="hold"/>
                                        <p:tgtEl>
                                          <p:spTgt spid="5"/>
                                        </p:tgtEl>
                                        <p:attrNameLst>
                                          <p:attrName>ppt_x</p:attrName>
                                          <p:attrName>ppt_y</p:attrName>
                                        </p:attrNameLst>
                                      </p:cBhvr>
                                      <p:rCtr x="6133" y="12384"/>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fade">
                                      <p:cBhvr>
                                        <p:cTn id="61" dur="500"/>
                                        <p:tgtEl>
                                          <p:spTgt spid="4">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Background</a:t>
            </a:r>
          </a:p>
        </p:txBody>
      </p:sp>
      <p:sp>
        <p:nvSpPr>
          <p:cNvPr id="5" name="Subtitle 4"/>
          <p:cNvSpPr>
            <a:spLocks noGrp="1"/>
          </p:cNvSpPr>
          <p:nvPr>
            <p:ph type="subTitle" idx="1"/>
          </p:nvPr>
        </p:nvSpPr>
        <p:spPr/>
        <p:txBody>
          <a:bodyPr/>
          <a:lstStyle/>
          <a:p>
            <a:r>
              <a:rPr lang="en-US"/>
              <a:t>Chao Li</a:t>
            </a:r>
          </a:p>
        </p:txBody>
      </p:sp>
    </p:spTree>
    <p:extLst>
      <p:ext uri="{BB962C8B-B14F-4D97-AF65-F5344CB8AC3E}">
        <p14:creationId xmlns:p14="http://schemas.microsoft.com/office/powerpoint/2010/main" val="2120736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143" y="346812"/>
            <a:ext cx="8487143" cy="63196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802" y="2039687"/>
            <a:ext cx="945420" cy="66681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6815" y="3013788"/>
            <a:ext cx="429655" cy="738568"/>
          </a:xfrm>
          <a:prstGeom prst="rect">
            <a:avLst/>
          </a:prstGeom>
        </p:spPr>
      </p:pic>
      <p:sp>
        <p:nvSpPr>
          <p:cNvPr id="7" name="Oval 6"/>
          <p:cNvSpPr/>
          <p:nvPr/>
        </p:nvSpPr>
        <p:spPr>
          <a:xfrm>
            <a:off x="2922372" y="790833"/>
            <a:ext cx="6394621" cy="5257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279557" y="1981506"/>
            <a:ext cx="4141573" cy="30502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76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1" name="Straight Arrow Connector 140"/>
          <p:cNvCxnSpPr/>
          <p:nvPr/>
        </p:nvCxnSpPr>
        <p:spPr>
          <a:xfrm>
            <a:off x="6210915" y="2681178"/>
            <a:ext cx="2138851" cy="9920"/>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6460021" y="2438916"/>
            <a:ext cx="2155659" cy="2688"/>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6718030" y="2199149"/>
            <a:ext cx="2182130" cy="2367"/>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V="1">
            <a:off x="6581835" y="2121044"/>
            <a:ext cx="869506" cy="809086"/>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V="1">
            <a:off x="7267452" y="2140359"/>
            <a:ext cx="898533" cy="794833"/>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V="1">
            <a:off x="7983870" y="2160073"/>
            <a:ext cx="865515" cy="769741"/>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6189500" y="6038011"/>
            <a:ext cx="2184815" cy="25572"/>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6438606" y="5795749"/>
            <a:ext cx="2136434" cy="18924"/>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V="1">
            <a:off x="6696615" y="5555164"/>
            <a:ext cx="2203545" cy="818"/>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6560420" y="5233439"/>
            <a:ext cx="1150713" cy="1053524"/>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7246037" y="5238501"/>
            <a:ext cx="1150713" cy="1053524"/>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7962455" y="5517099"/>
            <a:ext cx="860048" cy="769548"/>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30" idx="5"/>
          </p:cNvCxnSpPr>
          <p:nvPr/>
        </p:nvCxnSpPr>
        <p:spPr>
          <a:xfrm>
            <a:off x="1503750" y="6050465"/>
            <a:ext cx="2099719" cy="16947"/>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752856" y="5808203"/>
            <a:ext cx="2184144" cy="13999"/>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V="1">
            <a:off x="2010865" y="5561598"/>
            <a:ext cx="2212551" cy="6838"/>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1874670" y="5494809"/>
            <a:ext cx="854959" cy="804608"/>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2560287" y="5506720"/>
            <a:ext cx="842566" cy="797759"/>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3276705" y="5506720"/>
            <a:ext cx="837659" cy="792381"/>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1453964" y="2707176"/>
            <a:ext cx="2207250" cy="790"/>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1703070" y="2464915"/>
            <a:ext cx="2233930" cy="6603"/>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961079" y="2223013"/>
            <a:ext cx="2235376" cy="2134"/>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1824884" y="2154549"/>
            <a:ext cx="869506" cy="801579"/>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2510501" y="2149944"/>
            <a:ext cx="887287" cy="811246"/>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3226919" y="2170549"/>
            <a:ext cx="827676" cy="785263"/>
          </a:xfrm>
          <a:prstGeom prst="straightConnector1">
            <a:avLst/>
          </a:prstGeom>
          <a:ln w="127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2774360" y="2533963"/>
            <a:ext cx="118621" cy="45719"/>
          </a:xfrm>
          <a:prstGeom prst="ellipse">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774360" y="648758"/>
            <a:ext cx="118621" cy="190806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174943" y="625898"/>
            <a:ext cx="11786" cy="2332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186730" y="2955812"/>
            <a:ext cx="291131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flipH="1" flipV="1">
            <a:off x="1174943" y="2910093"/>
            <a:ext cx="5184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74360" y="603039"/>
            <a:ext cx="118621" cy="45719"/>
          </a:xfrm>
          <a:prstGeom prst="ellipse">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2805389" y="2385492"/>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2805388" y="2277907"/>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2805387" y="2160073"/>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2805386" y="1800324"/>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2805386" y="1675554"/>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4" name="Isosceles Triangle 23"/>
          <p:cNvSpPr/>
          <p:nvPr/>
        </p:nvSpPr>
        <p:spPr>
          <a:xfrm>
            <a:off x="2804751" y="1395913"/>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5" name="Isosceles Triangle 24"/>
          <p:cNvSpPr/>
          <p:nvPr/>
        </p:nvSpPr>
        <p:spPr>
          <a:xfrm>
            <a:off x="2805386" y="1176228"/>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a:off x="2805385" y="1068643"/>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a:off x="2805384" y="950809"/>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a:off x="2804751" y="672865"/>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30" name="Oval 29"/>
          <p:cNvSpPr/>
          <p:nvPr/>
        </p:nvSpPr>
        <p:spPr>
          <a:xfrm>
            <a:off x="2044420" y="5506720"/>
            <a:ext cx="1826539" cy="656891"/>
          </a:xfrm>
          <a:prstGeom prst="ellipse">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V="1">
            <a:off x="1198516" y="6316390"/>
            <a:ext cx="291131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198515" y="5262866"/>
            <a:ext cx="1150713" cy="1053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flipH="1" flipV="1">
            <a:off x="1186729" y="6270671"/>
            <a:ext cx="5184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p:cNvSpPr/>
          <p:nvPr/>
        </p:nvSpPr>
        <p:spPr>
          <a:xfrm>
            <a:off x="2365055" y="5769715"/>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a:off x="2569330" y="5650493"/>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p:nvSpPr>
        <p:spPr>
          <a:xfrm>
            <a:off x="2584516" y="5908623"/>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a:xfrm>
            <a:off x="2786146" y="5778604"/>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a:off x="2915202" y="5619665"/>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42" name="Isosceles Triangle 41"/>
          <p:cNvSpPr/>
          <p:nvPr/>
        </p:nvSpPr>
        <p:spPr>
          <a:xfrm>
            <a:off x="3220144" y="5690046"/>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43" name="Isosceles Triangle 42"/>
          <p:cNvSpPr/>
          <p:nvPr/>
        </p:nvSpPr>
        <p:spPr>
          <a:xfrm>
            <a:off x="3052058" y="5852062"/>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a:off x="3388455" y="5633485"/>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a:off x="3519600" y="5833632"/>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a:off x="3248424" y="5937507"/>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47" name="Oval 46"/>
          <p:cNvSpPr/>
          <p:nvPr/>
        </p:nvSpPr>
        <p:spPr>
          <a:xfrm>
            <a:off x="6766539" y="2369682"/>
            <a:ext cx="1088729" cy="328561"/>
          </a:xfrm>
          <a:prstGeom prst="ellipse">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766539" y="2112114"/>
            <a:ext cx="1088729" cy="44470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V="1">
            <a:off x="5855250" y="2955811"/>
            <a:ext cx="291131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flipH="1" flipV="1">
            <a:off x="5843463" y="2910092"/>
            <a:ext cx="5184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a:off x="6909335" y="2399804"/>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p:cNvCxnSpPr/>
          <p:nvPr/>
        </p:nvCxnSpPr>
        <p:spPr>
          <a:xfrm flipV="1">
            <a:off x="1176155" y="1904409"/>
            <a:ext cx="1150713" cy="1053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843463" y="1912851"/>
            <a:ext cx="1150713" cy="1053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6766540" y="1976079"/>
            <a:ext cx="1088729" cy="328561"/>
          </a:xfrm>
          <a:prstGeom prst="ellipse">
            <a:avLst/>
          </a:prstGeom>
          <a:solidFill>
            <a:schemeClr val="bg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a:off x="7082748" y="2083798"/>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a:off x="7150919" y="2508107"/>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p:nvSpPr>
        <p:spPr>
          <a:xfrm>
            <a:off x="7150919" y="2318542"/>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p:nvSpPr>
        <p:spPr>
          <a:xfrm>
            <a:off x="7227881" y="2113988"/>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59" name="Isosceles Triangle 58"/>
          <p:cNvSpPr/>
          <p:nvPr/>
        </p:nvSpPr>
        <p:spPr>
          <a:xfrm>
            <a:off x="7671391" y="2456365"/>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60" name="Isosceles Triangle 59"/>
          <p:cNvSpPr/>
          <p:nvPr/>
        </p:nvSpPr>
        <p:spPr>
          <a:xfrm>
            <a:off x="7419706" y="2449328"/>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7435537" y="2160073"/>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7561500" y="2083798"/>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p:nvSpPr>
        <p:spPr>
          <a:xfrm>
            <a:off x="7590371" y="2332956"/>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cxnSp>
        <p:nvCxnSpPr>
          <p:cNvPr id="69" name="Straight Arrow Connector 68"/>
          <p:cNvCxnSpPr/>
          <p:nvPr/>
        </p:nvCxnSpPr>
        <p:spPr>
          <a:xfrm flipH="1" flipV="1">
            <a:off x="1188247" y="3961496"/>
            <a:ext cx="11786" cy="2332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5837570" y="623776"/>
            <a:ext cx="11786" cy="2332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863706" y="6305826"/>
            <a:ext cx="291131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flipH="1" flipV="1">
            <a:off x="5851919" y="6260107"/>
            <a:ext cx="51847"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p:nvSpPr>
        <p:spPr>
          <a:xfrm>
            <a:off x="8349766" y="5592207"/>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p:cNvCxnSpPr/>
          <p:nvPr/>
        </p:nvCxnSpPr>
        <p:spPr>
          <a:xfrm flipV="1">
            <a:off x="5851919" y="5262866"/>
            <a:ext cx="1150713" cy="1053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5846026" y="3973791"/>
            <a:ext cx="11786" cy="2332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6467673" y="5698254"/>
            <a:ext cx="2033007" cy="493288"/>
          </a:xfrm>
          <a:prstGeom prst="ellipse">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6461742" y="5047082"/>
            <a:ext cx="2033007" cy="89884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764422" y="5673725"/>
            <a:ext cx="1489461" cy="287563"/>
          </a:xfrm>
          <a:prstGeom prst="ellipse">
            <a:avLst/>
          </a:pr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6764421" y="5331741"/>
            <a:ext cx="1489461" cy="490776"/>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059925" y="5669872"/>
            <a:ext cx="930117" cy="180802"/>
          </a:xfrm>
          <a:prstGeom prst="ellipse">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059925" y="5494036"/>
            <a:ext cx="930117" cy="261281"/>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7059926" y="5423574"/>
            <a:ext cx="930116" cy="131874"/>
          </a:xfrm>
          <a:prstGeom prst="ellipse">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764422" y="5200675"/>
            <a:ext cx="1489461" cy="287563"/>
          </a:xfrm>
          <a:prstGeom prst="ellipse">
            <a:avLst/>
          </a:prstGeom>
          <a:solidFill>
            <a:schemeClr val="bg2">
              <a:lumMod val="9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6461742" y="4779557"/>
            <a:ext cx="2033007" cy="493288"/>
          </a:xfrm>
          <a:prstGeom prst="ellipse">
            <a:avLst/>
          </a:prstGeom>
          <a:solidFill>
            <a:schemeClr val="bg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96"/>
          <p:cNvSpPr/>
          <p:nvPr/>
        </p:nvSpPr>
        <p:spPr>
          <a:xfrm>
            <a:off x="6594998" y="5290283"/>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97"/>
          <p:cNvSpPr/>
          <p:nvPr/>
        </p:nvSpPr>
        <p:spPr>
          <a:xfrm>
            <a:off x="8317754" y="5249846"/>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p:cNvSpPr/>
          <p:nvPr/>
        </p:nvSpPr>
        <p:spPr>
          <a:xfrm>
            <a:off x="8095710" y="5527167"/>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7394780" y="5657154"/>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p:cNvSpPr/>
          <p:nvPr/>
        </p:nvSpPr>
        <p:spPr>
          <a:xfrm>
            <a:off x="6888740" y="5517099"/>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p:cNvSpPr/>
          <p:nvPr/>
        </p:nvSpPr>
        <p:spPr>
          <a:xfrm>
            <a:off x="8152271" y="5978165"/>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Isosceles Triangle 103"/>
          <p:cNvSpPr/>
          <p:nvPr/>
        </p:nvSpPr>
        <p:spPr>
          <a:xfrm>
            <a:off x="8053913" y="5772339"/>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Isosceles Triangle 104"/>
          <p:cNvSpPr/>
          <p:nvPr/>
        </p:nvSpPr>
        <p:spPr>
          <a:xfrm>
            <a:off x="7699671" y="5596434"/>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a:off x="6773502" y="5957536"/>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a:off x="6974352" y="5758502"/>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Isosceles Triangle 107"/>
          <p:cNvSpPr/>
          <p:nvPr/>
        </p:nvSpPr>
        <p:spPr>
          <a:xfrm>
            <a:off x="6550274" y="5682130"/>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p:nvSpPr>
        <p:spPr>
          <a:xfrm>
            <a:off x="7440071" y="6055937"/>
            <a:ext cx="56561" cy="56561"/>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p:cNvSpPr txBox="1"/>
          <p:nvPr/>
        </p:nvSpPr>
        <p:spPr>
          <a:xfrm>
            <a:off x="809832" y="729426"/>
            <a:ext cx="261610" cy="369332"/>
          </a:xfrm>
          <a:prstGeom prst="rect">
            <a:avLst/>
          </a:prstGeom>
          <a:noFill/>
        </p:spPr>
        <p:txBody>
          <a:bodyPr wrap="none" rtlCol="0">
            <a:spAutoFit/>
          </a:bodyPr>
          <a:lstStyle/>
          <a:p>
            <a:r>
              <a:rPr lang="en-US"/>
              <a:t>t</a:t>
            </a:r>
          </a:p>
        </p:txBody>
      </p:sp>
      <p:sp>
        <p:nvSpPr>
          <p:cNvPr id="173" name="TextBox 172"/>
          <p:cNvSpPr txBox="1"/>
          <p:nvPr/>
        </p:nvSpPr>
        <p:spPr>
          <a:xfrm>
            <a:off x="3781796" y="2941851"/>
            <a:ext cx="284052" cy="369332"/>
          </a:xfrm>
          <a:prstGeom prst="rect">
            <a:avLst/>
          </a:prstGeom>
          <a:noFill/>
        </p:spPr>
        <p:txBody>
          <a:bodyPr wrap="none" rtlCol="0">
            <a:spAutoFit/>
          </a:bodyPr>
          <a:lstStyle/>
          <a:p>
            <a:r>
              <a:rPr lang="en-US"/>
              <a:t>x</a:t>
            </a:r>
          </a:p>
        </p:txBody>
      </p:sp>
      <p:sp>
        <p:nvSpPr>
          <p:cNvPr id="174" name="TextBox 173"/>
          <p:cNvSpPr txBox="1"/>
          <p:nvPr/>
        </p:nvSpPr>
        <p:spPr>
          <a:xfrm>
            <a:off x="1888202" y="1687159"/>
            <a:ext cx="288862" cy="369332"/>
          </a:xfrm>
          <a:prstGeom prst="rect">
            <a:avLst/>
          </a:prstGeom>
          <a:noFill/>
        </p:spPr>
        <p:txBody>
          <a:bodyPr wrap="none" rtlCol="0">
            <a:spAutoFit/>
          </a:bodyPr>
          <a:lstStyle/>
          <a:p>
            <a:r>
              <a:rPr lang="en-US"/>
              <a:t>y</a:t>
            </a:r>
          </a:p>
        </p:txBody>
      </p:sp>
      <p:sp>
        <p:nvSpPr>
          <p:cNvPr id="175" name="TextBox 174"/>
          <p:cNvSpPr txBox="1"/>
          <p:nvPr/>
        </p:nvSpPr>
        <p:spPr>
          <a:xfrm>
            <a:off x="814657" y="4092054"/>
            <a:ext cx="261610" cy="369332"/>
          </a:xfrm>
          <a:prstGeom prst="rect">
            <a:avLst/>
          </a:prstGeom>
          <a:noFill/>
        </p:spPr>
        <p:txBody>
          <a:bodyPr wrap="none" rtlCol="0">
            <a:spAutoFit/>
          </a:bodyPr>
          <a:lstStyle/>
          <a:p>
            <a:r>
              <a:rPr lang="en-US"/>
              <a:t>t</a:t>
            </a:r>
          </a:p>
        </p:txBody>
      </p:sp>
      <p:sp>
        <p:nvSpPr>
          <p:cNvPr id="176" name="TextBox 175"/>
          <p:cNvSpPr txBox="1"/>
          <p:nvPr/>
        </p:nvSpPr>
        <p:spPr>
          <a:xfrm>
            <a:off x="3786621" y="6304479"/>
            <a:ext cx="284052" cy="369332"/>
          </a:xfrm>
          <a:prstGeom prst="rect">
            <a:avLst/>
          </a:prstGeom>
          <a:noFill/>
        </p:spPr>
        <p:txBody>
          <a:bodyPr wrap="none" rtlCol="0">
            <a:spAutoFit/>
          </a:bodyPr>
          <a:lstStyle/>
          <a:p>
            <a:r>
              <a:rPr lang="en-US"/>
              <a:t>x</a:t>
            </a:r>
          </a:p>
        </p:txBody>
      </p:sp>
      <p:sp>
        <p:nvSpPr>
          <p:cNvPr id="177" name="TextBox 176"/>
          <p:cNvSpPr txBox="1"/>
          <p:nvPr/>
        </p:nvSpPr>
        <p:spPr>
          <a:xfrm>
            <a:off x="1893027" y="5049787"/>
            <a:ext cx="288862" cy="369332"/>
          </a:xfrm>
          <a:prstGeom prst="rect">
            <a:avLst/>
          </a:prstGeom>
          <a:noFill/>
        </p:spPr>
        <p:txBody>
          <a:bodyPr wrap="none" rtlCol="0">
            <a:spAutoFit/>
          </a:bodyPr>
          <a:lstStyle/>
          <a:p>
            <a:r>
              <a:rPr lang="en-US"/>
              <a:t>y</a:t>
            </a:r>
          </a:p>
        </p:txBody>
      </p:sp>
      <p:sp>
        <p:nvSpPr>
          <p:cNvPr id="178" name="TextBox 171"/>
          <p:cNvSpPr txBox="1"/>
          <p:nvPr/>
        </p:nvSpPr>
        <p:spPr>
          <a:xfrm>
            <a:off x="5462831" y="730226"/>
            <a:ext cx="261610" cy="369332"/>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r>
              <a:rPr lang="en-US"/>
              <a:t>t</a:t>
            </a:r>
          </a:p>
        </p:txBody>
      </p:sp>
      <p:sp>
        <p:nvSpPr>
          <p:cNvPr id="179" name="TextBox 172"/>
          <p:cNvSpPr txBox="1"/>
          <p:nvPr/>
        </p:nvSpPr>
        <p:spPr>
          <a:xfrm>
            <a:off x="8434795" y="2942651"/>
            <a:ext cx="284052" cy="369332"/>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r>
              <a:rPr lang="en-US"/>
              <a:t>x</a:t>
            </a:r>
          </a:p>
        </p:txBody>
      </p:sp>
      <p:sp>
        <p:nvSpPr>
          <p:cNvPr id="180" name="TextBox 173"/>
          <p:cNvSpPr txBox="1"/>
          <p:nvPr/>
        </p:nvSpPr>
        <p:spPr>
          <a:xfrm>
            <a:off x="6541201" y="1687959"/>
            <a:ext cx="288862" cy="369332"/>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r>
              <a:rPr lang="en-US"/>
              <a:t>y</a:t>
            </a:r>
          </a:p>
        </p:txBody>
      </p:sp>
      <p:sp>
        <p:nvSpPr>
          <p:cNvPr id="181" name="TextBox 171"/>
          <p:cNvSpPr txBox="1"/>
          <p:nvPr/>
        </p:nvSpPr>
        <p:spPr>
          <a:xfrm>
            <a:off x="5435977" y="4092954"/>
            <a:ext cx="261610" cy="369332"/>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r>
              <a:rPr lang="en-US"/>
              <a:t>t</a:t>
            </a:r>
          </a:p>
        </p:txBody>
      </p:sp>
      <p:sp>
        <p:nvSpPr>
          <p:cNvPr id="182" name="TextBox 172"/>
          <p:cNvSpPr txBox="1"/>
          <p:nvPr/>
        </p:nvSpPr>
        <p:spPr>
          <a:xfrm>
            <a:off x="8407941" y="6305379"/>
            <a:ext cx="284052" cy="369332"/>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r>
              <a:rPr lang="en-US"/>
              <a:t>x</a:t>
            </a:r>
          </a:p>
        </p:txBody>
      </p:sp>
      <p:sp>
        <p:nvSpPr>
          <p:cNvPr id="183" name="TextBox 173"/>
          <p:cNvSpPr txBox="1"/>
          <p:nvPr/>
        </p:nvSpPr>
        <p:spPr>
          <a:xfrm>
            <a:off x="6071483" y="5547558"/>
            <a:ext cx="288862" cy="369332"/>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a:lstStyle>
          <a:p>
            <a:r>
              <a:rPr lang="en-US"/>
              <a:t>y</a:t>
            </a:r>
          </a:p>
        </p:txBody>
      </p:sp>
      <p:sp>
        <p:nvSpPr>
          <p:cNvPr id="118" name="标题 1"/>
          <p:cNvSpPr>
            <a:spLocks noGrp="1"/>
          </p:cNvSpPr>
          <p:nvPr>
            <p:ph type="title"/>
          </p:nvPr>
        </p:nvSpPr>
        <p:spPr>
          <a:xfrm>
            <a:off x="883097" y="-6311"/>
            <a:ext cx="9367369" cy="587375"/>
          </a:xfrm>
        </p:spPr>
        <p:txBody>
          <a:bodyPr>
            <a:normAutofit fontScale="90000"/>
          </a:bodyPr>
          <a:lstStyle/>
          <a:p>
            <a:r>
              <a:rPr lang="en-US"/>
              <a:t>Spatio-temporal cloaking</a:t>
            </a:r>
            <a:endParaRPr lang="zh-CN" altLang="en-US" dirty="0"/>
          </a:p>
        </p:txBody>
      </p:sp>
    </p:spTree>
    <p:extLst>
      <p:ext uri="{BB962C8B-B14F-4D97-AF65-F5344CB8AC3E}">
        <p14:creationId xmlns:p14="http://schemas.microsoft.com/office/powerpoint/2010/main" val="2573679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7332907" y="1830336"/>
                <a:ext cx="287828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𝐺</m:t>
                      </m:r>
                      <m:r>
                        <a:rPr lang="en-US" sz="3600" b="0" i="1" smtClean="0">
                          <a:latin typeface="Cambria Math" panose="02040503050406030204" pitchFamily="18" charset="0"/>
                        </a:rPr>
                        <m:t>= </m:t>
                      </m:r>
                      <m:d>
                        <m:dPr>
                          <m:ctrlPr>
                            <a:rPr lang="en-US" sz="3600" b="0" i="1" smtClean="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𝑉</m:t>
                              </m:r>
                            </m:e>
                            <m:sub>
                              <m:r>
                                <a:rPr lang="en-US" sz="3600" i="1">
                                  <a:latin typeface="Cambria Math" panose="02040503050406030204" pitchFamily="18" charset="0"/>
                                </a:rPr>
                                <m:t>𝐺</m:t>
                              </m:r>
                            </m:sub>
                          </m:sSub>
                          <m:r>
                            <a:rPr lang="en-US" sz="3600" b="0" i="1" smtClean="0">
                              <a:latin typeface="Cambria Math" panose="02040503050406030204" pitchFamily="18" charset="0"/>
                            </a:rPr>
                            <m:t>, </m:t>
                          </m:r>
                          <m:sSub>
                            <m:sSubPr>
                              <m:ctrlPr>
                                <a:rPr lang="en-US" sz="3600" i="1">
                                  <a:latin typeface="Cambria Math" panose="02040503050406030204" pitchFamily="18" charset="0"/>
                                </a:rPr>
                              </m:ctrlPr>
                            </m:sSubPr>
                            <m:e>
                              <m:r>
                                <a:rPr lang="en-US" sz="3600" b="0" i="1" smtClean="0">
                                  <a:latin typeface="Cambria Math" panose="02040503050406030204" pitchFamily="18" charset="0"/>
                                </a:rPr>
                                <m:t>𝐸</m:t>
                              </m:r>
                            </m:e>
                            <m:sub>
                              <m:r>
                                <a:rPr lang="en-US" sz="3600" i="1">
                                  <a:latin typeface="Cambria Math" panose="02040503050406030204" pitchFamily="18" charset="0"/>
                                </a:rPr>
                                <m:t>𝐺</m:t>
                              </m:r>
                            </m:sub>
                          </m:sSub>
                        </m:e>
                      </m:d>
                    </m:oMath>
                  </m:oMathPara>
                </a14:m>
                <a:endParaRPr lang="en-US" sz="3600"/>
              </a:p>
            </p:txBody>
          </p:sp>
        </mc:Choice>
        <mc:Fallback xmlns="">
          <p:sp>
            <p:nvSpPr>
              <p:cNvPr id="4" name="TextBox 3"/>
              <p:cNvSpPr txBox="1">
                <a:spLocks noRot="1" noChangeAspect="1" noMove="1" noResize="1" noEditPoints="1" noAdjustHandles="1" noChangeArrowheads="1" noChangeShapeType="1" noTextEdit="1"/>
              </p:cNvSpPr>
              <p:nvPr/>
            </p:nvSpPr>
            <p:spPr>
              <a:xfrm>
                <a:off x="7332907" y="1830336"/>
                <a:ext cx="2878288" cy="646331"/>
              </a:xfrm>
              <a:prstGeom prst="rect">
                <a:avLst/>
              </a:prstGeom>
              <a:blipFill rotWithShape="0">
                <a:blip r:embed="rId2"/>
                <a:stretch>
                  <a:fillRect/>
                </a:stretch>
              </a:blipFill>
            </p:spPr>
            <p:txBody>
              <a:bodyPr/>
              <a:lstStyle/>
              <a:p>
                <a:r>
                  <a:rPr lang="en-US">
                    <a:noFill/>
                  </a:rPr>
                  <a:t> </a:t>
                </a:r>
              </a:p>
            </p:txBody>
          </p:sp>
        </mc:Fallback>
      </mc:AlternateContent>
      <p:sp>
        <p:nvSpPr>
          <p:cNvPr id="5" name="Oval 4"/>
          <p:cNvSpPr/>
          <p:nvPr/>
        </p:nvSpPr>
        <p:spPr>
          <a:xfrm>
            <a:off x="4288439" y="279643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6" name="Straight Connector 5"/>
          <p:cNvCxnSpPr>
            <a:stCxn id="9" idx="4"/>
            <a:endCxn id="5" idx="0"/>
          </p:cNvCxnSpPr>
          <p:nvPr/>
        </p:nvCxnSpPr>
        <p:spPr>
          <a:xfrm>
            <a:off x="4405477" y="2244919"/>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7" name="Straight Connector 6"/>
          <p:cNvCxnSpPr>
            <a:stCxn id="5" idx="6"/>
            <a:endCxn id="10" idx="2"/>
          </p:cNvCxnSpPr>
          <p:nvPr/>
        </p:nvCxnSpPr>
        <p:spPr>
          <a:xfrm flipV="1">
            <a:off x="4522515" y="2923887"/>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8" name="Straight Connector 7"/>
          <p:cNvCxnSpPr>
            <a:stCxn id="11" idx="7"/>
            <a:endCxn id="5" idx="3"/>
          </p:cNvCxnSpPr>
          <p:nvPr/>
        </p:nvCxnSpPr>
        <p:spPr>
          <a:xfrm flipV="1">
            <a:off x="4179459" y="3014012"/>
            <a:ext cx="143260" cy="219290"/>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9" name="Oval 8"/>
          <p:cNvSpPr/>
          <p:nvPr/>
        </p:nvSpPr>
        <p:spPr>
          <a:xfrm>
            <a:off x="4288439" y="199000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0" name="Oval 9"/>
          <p:cNvSpPr/>
          <p:nvPr/>
        </p:nvSpPr>
        <p:spPr>
          <a:xfrm>
            <a:off x="5583172" y="279643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1" name="Oval 10"/>
          <p:cNvSpPr/>
          <p:nvPr/>
        </p:nvSpPr>
        <p:spPr>
          <a:xfrm>
            <a:off x="3979663" y="319597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 name="Oval 11"/>
          <p:cNvSpPr/>
          <p:nvPr/>
        </p:nvSpPr>
        <p:spPr>
          <a:xfrm>
            <a:off x="2907199" y="199000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3" name="Straight Connector 12"/>
          <p:cNvCxnSpPr>
            <a:stCxn id="12" idx="6"/>
            <a:endCxn id="9" idx="2"/>
          </p:cNvCxnSpPr>
          <p:nvPr/>
        </p:nvCxnSpPr>
        <p:spPr>
          <a:xfrm>
            <a:off x="3141275" y="2117463"/>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4" name="Oval 13"/>
          <p:cNvSpPr/>
          <p:nvPr/>
        </p:nvSpPr>
        <p:spPr>
          <a:xfrm>
            <a:off x="3983574" y="374748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5" name="Straight Connector 14"/>
          <p:cNvCxnSpPr>
            <a:stCxn id="11" idx="4"/>
            <a:endCxn id="14" idx="0"/>
          </p:cNvCxnSpPr>
          <p:nvPr/>
        </p:nvCxnSpPr>
        <p:spPr>
          <a:xfrm>
            <a:off x="4096701" y="3450882"/>
            <a:ext cx="3911" cy="29660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6" name="Oval 15"/>
          <p:cNvSpPr/>
          <p:nvPr/>
        </p:nvSpPr>
        <p:spPr>
          <a:xfrm>
            <a:off x="5579983" y="199000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7" name="Straight Connector 16"/>
          <p:cNvCxnSpPr>
            <a:stCxn id="10" idx="0"/>
            <a:endCxn id="16" idx="4"/>
          </p:cNvCxnSpPr>
          <p:nvPr/>
        </p:nvCxnSpPr>
        <p:spPr>
          <a:xfrm flipH="1" flipV="1">
            <a:off x="5697021" y="2244918"/>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8" name="Oval 17"/>
          <p:cNvSpPr/>
          <p:nvPr/>
        </p:nvSpPr>
        <p:spPr>
          <a:xfrm>
            <a:off x="2907199" y="119698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9" name="Oval 18"/>
          <p:cNvSpPr/>
          <p:nvPr/>
        </p:nvSpPr>
        <p:spPr>
          <a:xfrm>
            <a:off x="6121883" y="375247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0" name="Straight Connector 19"/>
          <p:cNvCxnSpPr>
            <a:stCxn id="18" idx="4"/>
          </p:cNvCxnSpPr>
          <p:nvPr/>
        </p:nvCxnSpPr>
        <p:spPr>
          <a:xfrm>
            <a:off x="3024237" y="1451895"/>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1" name="Oval 20"/>
          <p:cNvSpPr/>
          <p:nvPr/>
        </p:nvSpPr>
        <p:spPr>
          <a:xfrm>
            <a:off x="6115760" y="835367"/>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2" name="Straight Connector 21"/>
          <p:cNvCxnSpPr>
            <a:stCxn id="30" idx="6"/>
            <a:endCxn id="21" idx="2"/>
          </p:cNvCxnSpPr>
          <p:nvPr/>
        </p:nvCxnSpPr>
        <p:spPr>
          <a:xfrm>
            <a:off x="3141275" y="935128"/>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p:cNvCxnSpPr>
            <a:stCxn id="16" idx="6"/>
            <a:endCxn id="32" idx="2"/>
          </p:cNvCxnSpPr>
          <p:nvPr/>
        </p:nvCxnSpPr>
        <p:spPr>
          <a:xfrm>
            <a:off x="5814059" y="2117463"/>
            <a:ext cx="301701" cy="2364"/>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24" name="Straight Connector 23"/>
          <p:cNvCxnSpPr>
            <a:stCxn id="14" idx="6"/>
            <a:endCxn id="19" idx="2"/>
          </p:cNvCxnSpPr>
          <p:nvPr/>
        </p:nvCxnSpPr>
        <p:spPr>
          <a:xfrm>
            <a:off x="4217650" y="3874940"/>
            <a:ext cx="1904233" cy="49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Straight Connector 24"/>
          <p:cNvCxnSpPr>
            <a:stCxn id="26" idx="0"/>
            <a:endCxn id="27" idx="4"/>
          </p:cNvCxnSpPr>
          <p:nvPr/>
        </p:nvCxnSpPr>
        <p:spPr>
          <a:xfrm flipV="1">
            <a:off x="2006351" y="1451893"/>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6" name="Oval 25"/>
          <p:cNvSpPr/>
          <p:nvPr/>
        </p:nvSpPr>
        <p:spPr>
          <a:xfrm>
            <a:off x="1889313" y="374385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7" name="Oval 26"/>
          <p:cNvSpPr/>
          <p:nvPr/>
        </p:nvSpPr>
        <p:spPr>
          <a:xfrm>
            <a:off x="1894052" y="119698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8" name="Straight Connector 27"/>
          <p:cNvCxnSpPr>
            <a:stCxn id="26" idx="6"/>
            <a:endCxn id="14" idx="2"/>
          </p:cNvCxnSpPr>
          <p:nvPr/>
        </p:nvCxnSpPr>
        <p:spPr>
          <a:xfrm>
            <a:off x="2123389" y="3871309"/>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p:cNvCxnSpPr>
            <a:stCxn id="27" idx="6"/>
            <a:endCxn id="18" idx="2"/>
          </p:cNvCxnSpPr>
          <p:nvPr/>
        </p:nvCxnSpPr>
        <p:spPr>
          <a:xfrm>
            <a:off x="2128128" y="1324438"/>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0" name="Oval 29"/>
          <p:cNvSpPr/>
          <p:nvPr/>
        </p:nvSpPr>
        <p:spPr>
          <a:xfrm>
            <a:off x="2907199" y="80767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1" name="Straight Connector 30"/>
          <p:cNvCxnSpPr>
            <a:stCxn id="30" idx="4"/>
            <a:endCxn id="18" idx="0"/>
          </p:cNvCxnSpPr>
          <p:nvPr/>
        </p:nvCxnSpPr>
        <p:spPr>
          <a:xfrm>
            <a:off x="3024237" y="1062583"/>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Oval 31"/>
          <p:cNvSpPr/>
          <p:nvPr/>
        </p:nvSpPr>
        <p:spPr>
          <a:xfrm>
            <a:off x="6115760" y="1992371"/>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3" name="Straight Connector 32"/>
          <p:cNvCxnSpPr>
            <a:stCxn id="19" idx="0"/>
            <a:endCxn id="32" idx="4"/>
          </p:cNvCxnSpPr>
          <p:nvPr/>
        </p:nvCxnSpPr>
        <p:spPr>
          <a:xfrm flipH="1" flipV="1">
            <a:off x="6232798" y="2247282"/>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Connector 33"/>
          <p:cNvCxnSpPr>
            <a:stCxn id="32" idx="0"/>
            <a:endCxn id="21" idx="4"/>
          </p:cNvCxnSpPr>
          <p:nvPr/>
        </p:nvCxnSpPr>
        <p:spPr>
          <a:xfrm flipV="1">
            <a:off x="6232798" y="1090278"/>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156"/>
              <p:cNvSpPr txBox="1"/>
              <p:nvPr/>
            </p:nvSpPr>
            <p:spPr>
              <a:xfrm>
                <a:off x="2190853" y="1241016"/>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35" name="TextBox 156"/>
              <p:cNvSpPr txBox="1">
                <a:spLocks noRot="1" noChangeAspect="1" noMove="1" noResize="1" noEditPoints="1" noAdjustHandles="1" noChangeArrowheads="1" noChangeShapeType="1" noTextEdit="1"/>
              </p:cNvSpPr>
              <p:nvPr/>
            </p:nvSpPr>
            <p:spPr>
              <a:xfrm>
                <a:off x="2190853" y="1241016"/>
                <a:ext cx="531364" cy="461665"/>
              </a:xfrm>
              <a:prstGeom prst="rect">
                <a:avLst/>
              </a:prstGeom>
              <a:blipFill rotWithShape="0">
                <a:blip r:embed="rId3"/>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156"/>
              <p:cNvSpPr txBox="1"/>
              <p:nvPr/>
            </p:nvSpPr>
            <p:spPr>
              <a:xfrm>
                <a:off x="2773747" y="375418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36" name="TextBox 156"/>
              <p:cNvSpPr txBox="1">
                <a:spLocks noRot="1" noChangeAspect="1" noMove="1" noResize="1" noEditPoints="1" noAdjustHandles="1" noChangeArrowheads="1" noChangeShapeType="1" noTextEdit="1"/>
              </p:cNvSpPr>
              <p:nvPr/>
            </p:nvSpPr>
            <p:spPr>
              <a:xfrm>
                <a:off x="2773747" y="3754184"/>
                <a:ext cx="531364" cy="461665"/>
              </a:xfrm>
              <a:prstGeom prst="rect">
                <a:avLst/>
              </a:prstGeom>
              <a:blipFill rotWithShape="0">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156"/>
              <p:cNvSpPr txBox="1"/>
              <p:nvPr/>
            </p:nvSpPr>
            <p:spPr>
              <a:xfrm>
                <a:off x="5071941" y="376278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37" name="TextBox 156"/>
              <p:cNvSpPr txBox="1">
                <a:spLocks noRot="1" noChangeAspect="1" noMove="1" noResize="1" noEditPoints="1" noAdjustHandles="1" noChangeArrowheads="1" noChangeShapeType="1" noTextEdit="1"/>
              </p:cNvSpPr>
              <p:nvPr/>
            </p:nvSpPr>
            <p:spPr>
              <a:xfrm>
                <a:off x="5071941" y="3762789"/>
                <a:ext cx="654090" cy="461665"/>
              </a:xfrm>
              <a:prstGeom prst="rect">
                <a:avLst/>
              </a:prstGeom>
              <a:blipFill rotWithShape="0">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2976243" y="1455493"/>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38" name="TextBox 156"/>
              <p:cNvSpPr txBox="1">
                <a:spLocks noRot="1" noChangeAspect="1" noMove="1" noResize="1" noEditPoints="1" noAdjustHandles="1" noChangeArrowheads="1" noChangeShapeType="1" noTextEdit="1"/>
              </p:cNvSpPr>
              <p:nvPr/>
            </p:nvSpPr>
            <p:spPr>
              <a:xfrm>
                <a:off x="2976243" y="1455493"/>
                <a:ext cx="525336" cy="461665"/>
              </a:xfrm>
              <a:prstGeom prst="rect">
                <a:avLst/>
              </a:prstGeom>
              <a:blipFill rotWithShape="0">
                <a:blip r:embed="rId6"/>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2996190" y="844532"/>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39" name="TextBox 156"/>
              <p:cNvSpPr txBox="1">
                <a:spLocks noRot="1" noChangeAspect="1" noMove="1" noResize="1" noEditPoints="1" noAdjustHandles="1" noChangeArrowheads="1" noChangeShapeType="1" noTextEdit="1"/>
              </p:cNvSpPr>
              <p:nvPr/>
            </p:nvSpPr>
            <p:spPr>
              <a:xfrm>
                <a:off x="2996190" y="844532"/>
                <a:ext cx="531364" cy="461665"/>
              </a:xfrm>
              <a:prstGeom prst="rect">
                <a:avLst/>
              </a:prstGeom>
              <a:blipFill rotWithShape="0">
                <a:blip r:embed="rId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56"/>
              <p:cNvSpPr txBox="1"/>
              <p:nvPr/>
            </p:nvSpPr>
            <p:spPr>
              <a:xfrm>
                <a:off x="4391088" y="872988"/>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40" name="TextBox 156"/>
              <p:cNvSpPr txBox="1">
                <a:spLocks noRot="1" noChangeAspect="1" noMove="1" noResize="1" noEditPoints="1" noAdjustHandles="1" noChangeArrowheads="1" noChangeShapeType="1" noTextEdit="1"/>
              </p:cNvSpPr>
              <p:nvPr/>
            </p:nvSpPr>
            <p:spPr>
              <a:xfrm>
                <a:off x="4391088" y="872988"/>
                <a:ext cx="531364" cy="461665"/>
              </a:xfrm>
              <a:prstGeom prst="rect">
                <a:avLst/>
              </a:prstGeom>
              <a:blipFill rotWithShape="0">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156"/>
              <p:cNvSpPr txBox="1"/>
              <p:nvPr/>
            </p:nvSpPr>
            <p:spPr>
              <a:xfrm>
                <a:off x="3501073" y="2059008"/>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41" name="TextBox 156"/>
              <p:cNvSpPr txBox="1">
                <a:spLocks noRot="1" noChangeAspect="1" noMove="1" noResize="1" noEditPoints="1" noAdjustHandles="1" noChangeArrowheads="1" noChangeShapeType="1" noTextEdit="1"/>
              </p:cNvSpPr>
              <p:nvPr/>
            </p:nvSpPr>
            <p:spPr>
              <a:xfrm>
                <a:off x="3501073" y="2059008"/>
                <a:ext cx="531364" cy="461665"/>
              </a:xfrm>
              <a:prstGeom prst="rect">
                <a:avLst/>
              </a:prstGeom>
              <a:blipFill rotWithShape="0">
                <a:blip r:embed="rId9"/>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156"/>
              <p:cNvSpPr txBox="1"/>
              <p:nvPr/>
            </p:nvSpPr>
            <p:spPr>
              <a:xfrm>
                <a:off x="3402597" y="3309719"/>
                <a:ext cx="87020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42" name="TextBox 156"/>
              <p:cNvSpPr txBox="1">
                <a:spLocks noRot="1" noChangeAspect="1" noMove="1" noResize="1" noEditPoints="1" noAdjustHandles="1" noChangeArrowheads="1" noChangeShapeType="1" noTextEdit="1"/>
              </p:cNvSpPr>
              <p:nvPr/>
            </p:nvSpPr>
            <p:spPr>
              <a:xfrm>
                <a:off x="3402597" y="3309719"/>
                <a:ext cx="870203" cy="46166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156"/>
              <p:cNvSpPr txBox="1"/>
              <p:nvPr/>
            </p:nvSpPr>
            <p:spPr>
              <a:xfrm>
                <a:off x="3855849" y="2713068"/>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43" name="TextBox 156"/>
              <p:cNvSpPr txBox="1">
                <a:spLocks noRot="1" noChangeAspect="1" noMove="1" noResize="1" noEditPoints="1" noAdjustHandles="1" noChangeArrowheads="1" noChangeShapeType="1" noTextEdit="1"/>
              </p:cNvSpPr>
              <p:nvPr/>
            </p:nvSpPr>
            <p:spPr>
              <a:xfrm>
                <a:off x="3855849" y="2713068"/>
                <a:ext cx="524952" cy="461665"/>
              </a:xfrm>
              <a:prstGeom prst="rect">
                <a:avLst/>
              </a:prstGeom>
              <a:blipFill rotWithShape="0">
                <a:blip r:embed="rId1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156"/>
              <p:cNvSpPr txBox="1"/>
              <p:nvPr/>
            </p:nvSpPr>
            <p:spPr>
              <a:xfrm>
                <a:off x="4362835" y="227353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44" name="TextBox 156"/>
              <p:cNvSpPr txBox="1">
                <a:spLocks noRot="1" noChangeAspect="1" noMove="1" noResize="1" noEditPoints="1" noAdjustHandles="1" noChangeArrowheads="1" noChangeShapeType="1" noTextEdit="1"/>
              </p:cNvSpPr>
              <p:nvPr/>
            </p:nvSpPr>
            <p:spPr>
              <a:xfrm>
                <a:off x="4362835" y="2273533"/>
                <a:ext cx="531364" cy="461665"/>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156"/>
              <p:cNvSpPr txBox="1"/>
              <p:nvPr/>
            </p:nvSpPr>
            <p:spPr>
              <a:xfrm>
                <a:off x="4809953" y="2857666"/>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45" name="TextBox 156"/>
              <p:cNvSpPr txBox="1">
                <a:spLocks noRot="1" noChangeAspect="1" noMove="1" noResize="1" noEditPoints="1" noAdjustHandles="1" noChangeArrowheads="1" noChangeShapeType="1" noTextEdit="1"/>
              </p:cNvSpPr>
              <p:nvPr/>
            </p:nvSpPr>
            <p:spPr>
              <a:xfrm>
                <a:off x="4809953" y="2857666"/>
                <a:ext cx="654090" cy="46166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156"/>
              <p:cNvSpPr txBox="1"/>
              <p:nvPr/>
            </p:nvSpPr>
            <p:spPr>
              <a:xfrm>
                <a:off x="5108916" y="224779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46" name="TextBox 156"/>
              <p:cNvSpPr txBox="1">
                <a:spLocks noRot="1" noChangeAspect="1" noMove="1" noResize="1" noEditPoints="1" noAdjustHandles="1" noChangeArrowheads="1" noChangeShapeType="1" noTextEdit="1"/>
              </p:cNvSpPr>
              <p:nvPr/>
            </p:nvSpPr>
            <p:spPr>
              <a:xfrm>
                <a:off x="5108916" y="2247797"/>
                <a:ext cx="654090" cy="461665"/>
              </a:xfrm>
              <a:prstGeom prst="rect">
                <a:avLst/>
              </a:prstGeom>
              <a:blipFill rotWithShape="0">
                <a:blip r:embed="rId1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156"/>
              <p:cNvSpPr txBox="1"/>
              <p:nvPr/>
            </p:nvSpPr>
            <p:spPr>
              <a:xfrm>
                <a:off x="5652857" y="161000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47" name="TextBox 156"/>
              <p:cNvSpPr txBox="1">
                <a:spLocks noRot="1" noChangeAspect="1" noMove="1" noResize="1" noEditPoints="1" noAdjustHandles="1" noChangeArrowheads="1" noChangeShapeType="1" noTextEdit="1"/>
              </p:cNvSpPr>
              <p:nvPr/>
            </p:nvSpPr>
            <p:spPr>
              <a:xfrm>
                <a:off x="5652857" y="1610000"/>
                <a:ext cx="654090" cy="461665"/>
              </a:xfrm>
              <a:prstGeom prst="rect">
                <a:avLst/>
              </a:prstGeom>
              <a:blipFill rotWithShape="0">
                <a:blip r:embed="rId1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56"/>
              <p:cNvSpPr txBox="1"/>
              <p:nvPr/>
            </p:nvSpPr>
            <p:spPr>
              <a:xfrm>
                <a:off x="6169551" y="123706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48" name="TextBox 156"/>
              <p:cNvSpPr txBox="1">
                <a:spLocks noRot="1" noChangeAspect="1" noMove="1" noResize="1" noEditPoints="1" noAdjustHandles="1" noChangeArrowheads="1" noChangeShapeType="1" noTextEdit="1"/>
              </p:cNvSpPr>
              <p:nvPr/>
            </p:nvSpPr>
            <p:spPr>
              <a:xfrm>
                <a:off x="6169551" y="1237068"/>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156"/>
              <p:cNvSpPr txBox="1"/>
              <p:nvPr/>
            </p:nvSpPr>
            <p:spPr>
              <a:xfrm>
                <a:off x="6169551" y="268607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49" name="TextBox 156"/>
              <p:cNvSpPr txBox="1">
                <a:spLocks noRot="1" noChangeAspect="1" noMove="1" noResize="1" noEditPoints="1" noAdjustHandles="1" noChangeArrowheads="1" noChangeShapeType="1" noTextEdit="1"/>
              </p:cNvSpPr>
              <p:nvPr/>
            </p:nvSpPr>
            <p:spPr>
              <a:xfrm>
                <a:off x="6169551" y="2686079"/>
                <a:ext cx="654090" cy="461665"/>
              </a:xfrm>
              <a:prstGeom prst="rect">
                <a:avLst/>
              </a:prstGeom>
              <a:blipFill rotWithShape="0">
                <a:blip r:embed="rId17"/>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156"/>
              <p:cNvSpPr txBox="1"/>
              <p:nvPr/>
            </p:nvSpPr>
            <p:spPr>
              <a:xfrm>
                <a:off x="1932289" y="2289841"/>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50" name="TextBox 156"/>
              <p:cNvSpPr txBox="1">
                <a:spLocks noRot="1" noChangeAspect="1" noMove="1" noResize="1" noEditPoints="1" noAdjustHandles="1" noChangeArrowheads="1" noChangeShapeType="1" noTextEdit="1"/>
              </p:cNvSpPr>
              <p:nvPr/>
            </p:nvSpPr>
            <p:spPr>
              <a:xfrm>
                <a:off x="1932289" y="2289841"/>
                <a:ext cx="524246" cy="461665"/>
              </a:xfrm>
              <a:prstGeom prst="rect">
                <a:avLst/>
              </a:prstGeom>
              <a:blipFill rotWithShape="0">
                <a:blip r:embed="rId18"/>
                <a:stretch>
                  <a:fillRect b="-1333"/>
                </a:stretch>
              </a:blipFill>
            </p:spPr>
            <p:txBody>
              <a:bodyPr/>
              <a:lstStyle/>
              <a:p>
                <a:r>
                  <a:rPr lang="en-US">
                    <a:noFill/>
                  </a:rPr>
                  <a:t> </a:t>
                </a:r>
              </a:p>
            </p:txBody>
          </p:sp>
        </mc:Fallback>
      </mc:AlternateContent>
      <p:sp>
        <p:nvSpPr>
          <p:cNvPr id="51" name="TextBox 50"/>
          <p:cNvSpPr txBox="1"/>
          <p:nvPr/>
        </p:nvSpPr>
        <p:spPr>
          <a:xfrm>
            <a:off x="1840813" y="4376000"/>
            <a:ext cx="10089636" cy="2308324"/>
          </a:xfrm>
          <a:prstGeom prst="rect">
            <a:avLst/>
          </a:prstGeom>
          <a:noFill/>
        </p:spPr>
        <p:txBody>
          <a:bodyPr wrap="square" rtlCol="0">
            <a:spAutoFit/>
          </a:bodyPr>
          <a:lstStyle/>
          <a:p>
            <a:pPr marL="285750" indent="-285750">
              <a:buFont typeface="Arial" panose="020B0604020202020204" pitchFamily="34" charset="0"/>
              <a:buChar char="•"/>
            </a:pPr>
            <a:r>
              <a:rPr lang="en-US" sz="2400"/>
              <a:t>V</a:t>
            </a:r>
            <a:r>
              <a:rPr lang="en-US" sz="1600"/>
              <a:t>G</a:t>
            </a:r>
            <a:r>
              <a:rPr lang="en-US" sz="2400"/>
              <a:t>: the set of junctions.</a:t>
            </a:r>
          </a:p>
          <a:p>
            <a:pPr marL="285750" indent="-285750">
              <a:buFont typeface="Arial" panose="020B0604020202020204" pitchFamily="34" charset="0"/>
              <a:buChar char="•"/>
            </a:pPr>
            <a:r>
              <a:rPr lang="en-US" sz="2400"/>
              <a:t>E</a:t>
            </a:r>
            <a:r>
              <a:rPr lang="en-US" sz="1600"/>
              <a:t>G</a:t>
            </a:r>
            <a:r>
              <a:rPr lang="en-US" sz="2400"/>
              <a:t>: the set of road segments.</a:t>
            </a:r>
          </a:p>
          <a:p>
            <a:pPr marL="285750" indent="-285750">
              <a:buFont typeface="Arial" panose="020B0604020202020204" pitchFamily="34" charset="0"/>
              <a:buChar char="•"/>
            </a:pPr>
            <a:r>
              <a:rPr lang="en-US" sz="2400"/>
              <a:t>Junction: the crossover point of any two roads or the end of a road.</a:t>
            </a:r>
          </a:p>
          <a:p>
            <a:pPr marL="285750" indent="-285750">
              <a:buFont typeface="Arial" panose="020B0604020202020204" pitchFamily="34" charset="0"/>
              <a:buChar char="•"/>
            </a:pPr>
            <a:r>
              <a:rPr lang="en-US" sz="2400"/>
              <a:t>Segment: the direct road connecting any two adjacent junctions.</a:t>
            </a:r>
          </a:p>
          <a:p>
            <a:pPr marL="285750" indent="-285750">
              <a:buFont typeface="Arial" panose="020B0604020202020204" pitchFamily="34" charset="0"/>
              <a:buChar char="•"/>
            </a:pPr>
            <a:r>
              <a:rPr lang="en-US" sz="2400"/>
              <a:t>Each mobile user is assumed to move along the segments and change direction only at junctions</a:t>
            </a:r>
          </a:p>
        </p:txBody>
      </p:sp>
      <p:sp>
        <p:nvSpPr>
          <p:cNvPr id="52" name="标题 1"/>
          <p:cNvSpPr txBox="1">
            <a:spLocks/>
          </p:cNvSpPr>
          <p:nvPr/>
        </p:nvSpPr>
        <p:spPr>
          <a:xfrm>
            <a:off x="131156" y="63409"/>
            <a:ext cx="7802562" cy="58737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Road network model</a:t>
            </a:r>
            <a:endParaRPr lang="zh-CN" altLang="en-US" dirty="0"/>
          </a:p>
        </p:txBody>
      </p:sp>
    </p:spTree>
    <p:extLst>
      <p:ext uri="{BB962C8B-B14F-4D97-AF65-F5344CB8AC3E}">
        <p14:creationId xmlns:p14="http://schemas.microsoft.com/office/powerpoint/2010/main" val="55707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par>
                                <p:cTn id="77" presetID="10" presetClass="entr" presetSubtype="0"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500"/>
                                        <p:tgtEl>
                                          <p:spTgt spid="4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fade">
                                      <p:cBhvr>
                                        <p:cTn id="118" dur="500"/>
                                        <p:tgtEl>
                                          <p:spTgt spid="4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fade">
                                      <p:cBhvr>
                                        <p:cTn id="121" dur="500"/>
                                        <p:tgtEl>
                                          <p:spTgt spid="4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fade">
                                      <p:cBhvr>
                                        <p:cTn id="124" dur="500"/>
                                        <p:tgtEl>
                                          <p:spTgt spid="4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500"/>
                                        <p:tgtEl>
                                          <p:spTgt spid="4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6"/>
                                        </p:tgtEl>
                                        <p:attrNameLst>
                                          <p:attrName>style.visibility</p:attrName>
                                        </p:attrNameLst>
                                      </p:cBhvr>
                                      <p:to>
                                        <p:strVal val="visible"/>
                                      </p:to>
                                    </p:set>
                                    <p:animEffect transition="in" filter="fade">
                                      <p:cBhvr>
                                        <p:cTn id="130" dur="500"/>
                                        <p:tgtEl>
                                          <p:spTgt spid="4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500"/>
                                        <p:tgtEl>
                                          <p:spTgt spid="4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500"/>
                                        <p:tgtEl>
                                          <p:spTgt spid="4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fade">
                                      <p:cBhvr>
                                        <p:cTn id="139" dur="500"/>
                                        <p:tgtEl>
                                          <p:spTgt spid="4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500"/>
                                        <p:tgtEl>
                                          <p:spTgt spid="5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4"/>
                                        </p:tgtEl>
                                        <p:attrNameLst>
                                          <p:attrName>style.visibility</p:attrName>
                                        </p:attrNameLst>
                                      </p:cBhvr>
                                      <p:to>
                                        <p:strVal val="visible"/>
                                      </p:to>
                                    </p:set>
                                    <p:animEffect transition="in" filter="fade">
                                      <p:cBhvr>
                                        <p:cTn id="145" dur="500"/>
                                        <p:tgtEl>
                                          <p:spTgt spid="4"/>
                                        </p:tgtEl>
                                      </p:cBhvr>
                                    </p:animEffect>
                                  </p:childTnLst>
                                </p:cTn>
                              </p:par>
                              <p:par>
                                <p:cTn id="146" presetID="10" presetClass="entr" presetSubtype="0" fill="hold" nodeType="withEffect">
                                  <p:stCondLst>
                                    <p:cond delay="0"/>
                                  </p:stCondLst>
                                  <p:childTnLst>
                                    <p:set>
                                      <p:cBhvr>
                                        <p:cTn id="147" dur="1" fill="hold">
                                          <p:stCondLst>
                                            <p:cond delay="0"/>
                                          </p:stCondLst>
                                        </p:cTn>
                                        <p:tgtEl>
                                          <p:spTgt spid="51">
                                            <p:txEl>
                                              <p:pRg st="0" end="0"/>
                                            </p:txEl>
                                          </p:spTgt>
                                        </p:tgtEl>
                                        <p:attrNameLst>
                                          <p:attrName>style.visibility</p:attrName>
                                        </p:attrNameLst>
                                      </p:cBhvr>
                                      <p:to>
                                        <p:strVal val="visible"/>
                                      </p:to>
                                    </p:set>
                                    <p:animEffect transition="in" filter="fade">
                                      <p:cBhvr>
                                        <p:cTn id="148" dur="500"/>
                                        <p:tgtEl>
                                          <p:spTgt spid="51">
                                            <p:txEl>
                                              <p:pRg st="0" end="0"/>
                                            </p:txEl>
                                          </p:spTgt>
                                        </p:tgtEl>
                                      </p:cBhvr>
                                    </p:animEffect>
                                  </p:childTnLst>
                                </p:cTn>
                              </p:par>
                              <p:par>
                                <p:cTn id="149" presetID="10" presetClass="entr" presetSubtype="0" fill="hold" nodeType="withEffect">
                                  <p:stCondLst>
                                    <p:cond delay="0"/>
                                  </p:stCondLst>
                                  <p:childTnLst>
                                    <p:set>
                                      <p:cBhvr>
                                        <p:cTn id="150" dur="1" fill="hold">
                                          <p:stCondLst>
                                            <p:cond delay="0"/>
                                          </p:stCondLst>
                                        </p:cTn>
                                        <p:tgtEl>
                                          <p:spTgt spid="51">
                                            <p:txEl>
                                              <p:pRg st="1" end="1"/>
                                            </p:txEl>
                                          </p:spTgt>
                                        </p:tgtEl>
                                        <p:attrNameLst>
                                          <p:attrName>style.visibility</p:attrName>
                                        </p:attrNameLst>
                                      </p:cBhvr>
                                      <p:to>
                                        <p:strVal val="visible"/>
                                      </p:to>
                                    </p:set>
                                    <p:animEffect transition="in" filter="fade">
                                      <p:cBhvr>
                                        <p:cTn id="151" dur="500"/>
                                        <p:tgtEl>
                                          <p:spTgt spid="51">
                                            <p:txEl>
                                              <p:pRg st="1" end="1"/>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51">
                                            <p:txEl>
                                              <p:pRg st="2" end="2"/>
                                            </p:txEl>
                                          </p:spTgt>
                                        </p:tgtEl>
                                        <p:attrNameLst>
                                          <p:attrName>style.visibility</p:attrName>
                                        </p:attrNameLst>
                                      </p:cBhvr>
                                      <p:to>
                                        <p:strVal val="visible"/>
                                      </p:to>
                                    </p:set>
                                    <p:animEffect transition="in" filter="fade">
                                      <p:cBhvr>
                                        <p:cTn id="154" dur="500"/>
                                        <p:tgtEl>
                                          <p:spTgt spid="51">
                                            <p:txEl>
                                              <p:pRg st="2" end="2"/>
                                            </p:txEl>
                                          </p:spTgt>
                                        </p:tgtEl>
                                      </p:cBhvr>
                                    </p:animEffect>
                                  </p:childTnLst>
                                </p:cTn>
                              </p:par>
                              <p:par>
                                <p:cTn id="155" presetID="10" presetClass="entr" presetSubtype="0" fill="hold" nodeType="withEffect">
                                  <p:stCondLst>
                                    <p:cond delay="0"/>
                                  </p:stCondLst>
                                  <p:childTnLst>
                                    <p:set>
                                      <p:cBhvr>
                                        <p:cTn id="156" dur="1" fill="hold">
                                          <p:stCondLst>
                                            <p:cond delay="0"/>
                                          </p:stCondLst>
                                        </p:cTn>
                                        <p:tgtEl>
                                          <p:spTgt spid="51">
                                            <p:txEl>
                                              <p:pRg st="3" end="3"/>
                                            </p:txEl>
                                          </p:spTgt>
                                        </p:tgtEl>
                                        <p:attrNameLst>
                                          <p:attrName>style.visibility</p:attrName>
                                        </p:attrNameLst>
                                      </p:cBhvr>
                                      <p:to>
                                        <p:strVal val="visible"/>
                                      </p:to>
                                    </p:set>
                                    <p:animEffect transition="in" filter="fade">
                                      <p:cBhvr>
                                        <p:cTn id="157" dur="500"/>
                                        <p:tgtEl>
                                          <p:spTgt spid="51">
                                            <p:txEl>
                                              <p:pRg st="3" end="3"/>
                                            </p:txEl>
                                          </p:spTgt>
                                        </p:tgtEl>
                                      </p:cBhvr>
                                    </p:animEffect>
                                  </p:childTnLst>
                                </p:cTn>
                              </p:par>
                              <p:par>
                                <p:cTn id="158" presetID="10" presetClass="entr" presetSubtype="0" fill="hold" nodeType="withEffect">
                                  <p:stCondLst>
                                    <p:cond delay="0"/>
                                  </p:stCondLst>
                                  <p:childTnLst>
                                    <p:set>
                                      <p:cBhvr>
                                        <p:cTn id="159" dur="1" fill="hold">
                                          <p:stCondLst>
                                            <p:cond delay="0"/>
                                          </p:stCondLst>
                                        </p:cTn>
                                        <p:tgtEl>
                                          <p:spTgt spid="51">
                                            <p:txEl>
                                              <p:pRg st="4" end="4"/>
                                            </p:txEl>
                                          </p:spTgt>
                                        </p:tgtEl>
                                        <p:attrNameLst>
                                          <p:attrName>style.visibility</p:attrName>
                                        </p:attrNameLst>
                                      </p:cBhvr>
                                      <p:to>
                                        <p:strVal val="visible"/>
                                      </p:to>
                                    </p:set>
                                    <p:animEffect transition="in" filter="fade">
                                      <p:cBhvr>
                                        <p:cTn id="160" dur="500"/>
                                        <p:tgtEl>
                                          <p:spTgt spid="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animBg="1"/>
      <p:bldP spid="10" grpId="0" animBg="1"/>
      <p:bldP spid="11" grpId="0" animBg="1"/>
      <p:bldP spid="12" grpId="0" animBg="1"/>
      <p:bldP spid="14" grpId="0" animBg="1"/>
      <p:bldP spid="16" grpId="0" animBg="1"/>
      <p:bldP spid="18" grpId="0" animBg="1"/>
      <p:bldP spid="19" grpId="0" animBg="1"/>
      <p:bldP spid="21" grpId="0" animBg="1"/>
      <p:bldP spid="26" grpId="0" animBg="1"/>
      <p:bldP spid="27" grpId="0" animBg="1"/>
      <p:bldP spid="30" grpId="0" animBg="1"/>
      <p:bldP spid="32" grpId="0" animBg="1"/>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444792" y="85838"/>
            <a:ext cx="9367369" cy="587375"/>
          </a:xfrm>
        </p:spPr>
        <p:txBody>
          <a:bodyPr>
            <a:normAutofit fontScale="90000"/>
          </a:bodyPr>
          <a:lstStyle/>
          <a:p>
            <a:r>
              <a:rPr lang="en-US"/>
              <a:t>Multilevel user profile</a:t>
            </a:r>
            <a:endParaRPr lang="zh-CN" altLang="en-US" dirty="0"/>
          </a:p>
        </p:txBody>
      </p:sp>
      <mc:AlternateContent xmlns:mc="http://schemas.openxmlformats.org/markup-compatibility/2006" xmlns:a14="http://schemas.microsoft.com/office/drawing/2010/main">
        <mc:Choice Requires="a14">
          <p:sp>
            <p:nvSpPr>
              <p:cNvPr id="5" name="TextBox 4"/>
              <p:cNvSpPr txBox="1"/>
              <p:nvPr/>
            </p:nvSpPr>
            <p:spPr>
              <a:xfrm>
                <a:off x="1444791" y="1767015"/>
                <a:ext cx="10531963" cy="509178"/>
              </a:xfrm>
              <a:prstGeom prst="rect">
                <a:avLst/>
              </a:prstGeom>
              <a:noFill/>
            </p:spPr>
            <p:txBody>
              <a:bodyPr wrap="square" rtlCol="0">
                <a:spAutoFit/>
              </a:bodyPr>
              <a:lstStyle/>
              <a:p>
                <a:r>
                  <a:rPr lang="en-US" sz="2400"/>
                  <a:t>Level 3 (highest)                        </a:t>
                </a:r>
                <a14:m>
                  <m:oMath xmlns:m="http://schemas.openxmlformats.org/officeDocument/2006/math">
                    <m:d>
                      <m:dPr>
                        <m:ctrlPr>
                          <a:rPr lang="en-US" sz="2400" i="1" smtClean="0">
                            <a:latin typeface="Cambria Math" panose="02040503050406030204" pitchFamily="18" charset="0"/>
                          </a:rPr>
                        </m:ctrlPr>
                      </m:dPr>
                      <m:e>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3</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𝑙</m:t>
                            </m:r>
                          </m:sub>
                          <m:sup>
                            <m:r>
                              <a:rPr lang="en-US" sz="2400" b="0" i="1" smtClean="0">
                                <a:latin typeface="Cambria Math" panose="02040503050406030204" pitchFamily="18" charset="0"/>
                              </a:rPr>
                              <m:t>3</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𝑠</m:t>
                            </m:r>
                          </m:sub>
                          <m:sup>
                            <m:r>
                              <a:rPr lang="en-US" sz="2400" b="0" i="1" smtClean="0">
                                <a:latin typeface="Cambria Math" panose="02040503050406030204" pitchFamily="18" charset="0"/>
                              </a:rPr>
                              <m:t>3</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𝑡</m:t>
                            </m:r>
                          </m:sub>
                          <m:sup>
                            <m:r>
                              <a:rPr lang="en-US" sz="2400" i="1">
                                <a:latin typeface="Cambria Math" panose="02040503050406030204" pitchFamily="18" charset="0"/>
                              </a:rPr>
                              <m:t>3</m:t>
                            </m:r>
                          </m:sup>
                        </m:sSubSup>
                      </m:e>
                    </m:d>
                  </m:oMath>
                </a14:m>
                <a:r>
                  <a:rPr lang="en-US" sz="2400"/>
                  <a:t>                                 key 1, key 2, key 3</a:t>
                </a:r>
              </a:p>
            </p:txBody>
          </p:sp>
        </mc:Choice>
        <mc:Fallback xmlns="">
          <p:sp>
            <p:nvSpPr>
              <p:cNvPr id="5" name="TextBox 4"/>
              <p:cNvSpPr txBox="1">
                <a:spLocks noRot="1" noChangeAspect="1" noMove="1" noResize="1" noEditPoints="1" noAdjustHandles="1" noChangeArrowheads="1" noChangeShapeType="1" noTextEdit="1"/>
              </p:cNvSpPr>
              <p:nvPr/>
            </p:nvSpPr>
            <p:spPr>
              <a:xfrm>
                <a:off x="1444791" y="1767015"/>
                <a:ext cx="10531963" cy="509178"/>
              </a:xfrm>
              <a:prstGeom prst="rect">
                <a:avLst/>
              </a:prstGeom>
              <a:blipFill rotWithShape="0">
                <a:blip r:embed="rId2"/>
                <a:stretch>
                  <a:fillRect l="-868" t="-3614" b="-24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444792" y="1047976"/>
                <a:ext cx="10480754" cy="461665"/>
              </a:xfrm>
              <a:prstGeom prst="rect">
                <a:avLst/>
              </a:prstGeom>
              <a:noFill/>
            </p:spPr>
            <p:txBody>
              <a:bodyPr wrap="none" rtlCol="0">
                <a:spAutoFit/>
              </a:bodyPr>
              <a:lstStyle/>
              <a:p>
                <a:r>
                  <a:rPr lang="en-US" sz="2400"/>
                  <a:t>D</a:t>
                </a:r>
                <a14:m>
                  <m:oMath xmlns:m="http://schemas.openxmlformats.org/officeDocument/2006/math">
                    <m:r>
                      <m:rPr>
                        <m:sty m:val="p"/>
                      </m:rPr>
                      <a:rPr lang="en-US" sz="2400" b="0" i="0" smtClean="0">
                        <a:latin typeface="Cambria Math" panose="02040503050406030204" pitchFamily="18" charset="0"/>
                      </a:rPr>
                      <m:t>ata</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user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level</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User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profile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for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this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level</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keys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to</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enter</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this</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level</m:t>
                    </m:r>
                    <m:r>
                      <a:rPr lang="en-US" sz="2400" b="0" i="0" smtClean="0">
                        <a:latin typeface="Cambria Math" panose="02040503050406030204" pitchFamily="18" charset="0"/>
                      </a:rPr>
                      <m:t> </m:t>
                    </m:r>
                  </m:oMath>
                </a14:m>
                <a:endParaRPr lang="en-US" sz="2400"/>
              </a:p>
            </p:txBody>
          </p:sp>
        </mc:Choice>
        <mc:Fallback xmlns="">
          <p:sp>
            <p:nvSpPr>
              <p:cNvPr id="6" name="TextBox 5"/>
              <p:cNvSpPr txBox="1">
                <a:spLocks noRot="1" noChangeAspect="1" noMove="1" noResize="1" noEditPoints="1" noAdjustHandles="1" noChangeArrowheads="1" noChangeShapeType="1" noTextEdit="1"/>
              </p:cNvSpPr>
              <p:nvPr/>
            </p:nvSpPr>
            <p:spPr>
              <a:xfrm>
                <a:off x="1444792" y="1047976"/>
                <a:ext cx="10480754" cy="461665"/>
              </a:xfrm>
              <a:prstGeom prst="rect">
                <a:avLst/>
              </a:prstGeom>
              <a:blipFill rotWithShape="0">
                <a:blip r:embed="rId3"/>
                <a:stretch>
                  <a:fillRect l="-873"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44792" y="2450755"/>
                <a:ext cx="10287949" cy="509178"/>
              </a:xfrm>
              <a:prstGeom prst="rect">
                <a:avLst/>
              </a:prstGeom>
              <a:noFill/>
            </p:spPr>
            <p:txBody>
              <a:bodyPr wrap="square" rtlCol="0">
                <a:spAutoFit/>
              </a:bodyPr>
              <a:lstStyle/>
              <a:p>
                <a:r>
                  <a:rPr lang="en-US" sz="2400"/>
                  <a:t>Level 2                                         </a:t>
                </a:r>
                <a14:m>
                  <m:oMath xmlns:m="http://schemas.openxmlformats.org/officeDocument/2006/math">
                    <m:d>
                      <m:dPr>
                        <m:ctrlPr>
                          <a:rPr lang="en-US" sz="2400" i="1" smtClean="0">
                            <a:latin typeface="Cambria Math" panose="02040503050406030204" pitchFamily="18" charset="0"/>
                          </a:rPr>
                        </m:ctrlPr>
                      </m:dPr>
                      <m:e>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𝑙</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𝑠</m:t>
                            </m:r>
                          </m:sub>
                          <m:sup>
                            <m:r>
                              <a:rPr lang="en-US" sz="2400" b="0" i="1" smtClean="0">
                                <a:latin typeface="Cambria Math" panose="02040503050406030204" pitchFamily="18" charset="0"/>
                              </a:rPr>
                              <m:t>2</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2</m:t>
                            </m:r>
                          </m:sup>
                        </m:sSubSup>
                      </m:e>
                    </m:d>
                  </m:oMath>
                </a14:m>
                <a:r>
                  <a:rPr lang="en-US" sz="2400"/>
                  <a:t>                                      key 1, key 2</a:t>
                </a:r>
              </a:p>
            </p:txBody>
          </p:sp>
        </mc:Choice>
        <mc:Fallback xmlns="">
          <p:sp>
            <p:nvSpPr>
              <p:cNvPr id="7" name="TextBox 6"/>
              <p:cNvSpPr txBox="1">
                <a:spLocks noRot="1" noChangeAspect="1" noMove="1" noResize="1" noEditPoints="1" noAdjustHandles="1" noChangeArrowheads="1" noChangeShapeType="1" noTextEdit="1"/>
              </p:cNvSpPr>
              <p:nvPr/>
            </p:nvSpPr>
            <p:spPr>
              <a:xfrm>
                <a:off x="1444792" y="2450755"/>
                <a:ext cx="10287949" cy="509178"/>
              </a:xfrm>
              <a:prstGeom prst="rect">
                <a:avLst/>
              </a:prstGeom>
              <a:blipFill rotWithShape="0">
                <a:blip r:embed="rId4"/>
                <a:stretch>
                  <a:fillRect l="-889" t="-3571" b="-22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444791" y="3134495"/>
                <a:ext cx="9417643" cy="509178"/>
              </a:xfrm>
              <a:prstGeom prst="rect">
                <a:avLst/>
              </a:prstGeom>
              <a:noFill/>
            </p:spPr>
            <p:txBody>
              <a:bodyPr wrap="none" rtlCol="0">
                <a:spAutoFit/>
              </a:bodyPr>
              <a:lstStyle/>
              <a:p>
                <a:r>
                  <a:rPr lang="en-US" sz="2400"/>
                  <a:t>Level 1                                         </a:t>
                </a:r>
                <a14:m>
                  <m:oMath xmlns:m="http://schemas.openxmlformats.org/officeDocument/2006/math">
                    <m:d>
                      <m:dPr>
                        <m:ctrlPr>
                          <a:rPr lang="en-US" sz="2400" i="1" smtClean="0">
                            <a:latin typeface="Cambria Math" panose="02040503050406030204" pitchFamily="18" charset="0"/>
                          </a:rPr>
                        </m:ctrlPr>
                      </m:dPr>
                      <m:e>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𝑙</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𝑠</m:t>
                            </m:r>
                          </m:sub>
                          <m:sup>
                            <m:r>
                              <a:rPr lang="en-US" sz="2400" b="0" i="1" smtClean="0">
                                <a:latin typeface="Cambria Math" panose="02040503050406030204" pitchFamily="18" charset="0"/>
                              </a:rPr>
                              <m:t>1</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1</m:t>
                            </m:r>
                          </m:sup>
                        </m:sSubSup>
                      </m:e>
                    </m:d>
                  </m:oMath>
                </a14:m>
                <a:r>
                  <a:rPr lang="en-US" sz="2400"/>
                  <a:t>                                           key 1</a:t>
                </a:r>
              </a:p>
            </p:txBody>
          </p:sp>
        </mc:Choice>
        <mc:Fallback xmlns="">
          <p:sp>
            <p:nvSpPr>
              <p:cNvPr id="8" name="TextBox 7"/>
              <p:cNvSpPr txBox="1">
                <a:spLocks noRot="1" noChangeAspect="1" noMove="1" noResize="1" noEditPoints="1" noAdjustHandles="1" noChangeArrowheads="1" noChangeShapeType="1" noTextEdit="1"/>
              </p:cNvSpPr>
              <p:nvPr/>
            </p:nvSpPr>
            <p:spPr>
              <a:xfrm>
                <a:off x="1444791" y="3134495"/>
                <a:ext cx="9417643" cy="509178"/>
              </a:xfrm>
              <a:prstGeom prst="rect">
                <a:avLst/>
              </a:prstGeom>
              <a:blipFill rotWithShape="0">
                <a:blip r:embed="rId5"/>
                <a:stretch>
                  <a:fillRect l="-971" t="-3571" b="-22619"/>
                </a:stretch>
              </a:blipFill>
            </p:spPr>
            <p:txBody>
              <a:bodyPr/>
              <a:lstStyle/>
              <a:p>
                <a:r>
                  <a:rPr lang="en-US">
                    <a:noFill/>
                  </a:rPr>
                  <a:t> </a:t>
                </a:r>
              </a:p>
            </p:txBody>
          </p:sp>
        </mc:Fallback>
      </mc:AlternateContent>
      <p:sp>
        <p:nvSpPr>
          <p:cNvPr id="9" name="TextBox 8"/>
          <p:cNvSpPr txBox="1"/>
          <p:nvPr/>
        </p:nvSpPr>
        <p:spPr>
          <a:xfrm>
            <a:off x="1444791" y="3818235"/>
            <a:ext cx="9219512" cy="461665"/>
          </a:xfrm>
          <a:prstGeom prst="rect">
            <a:avLst/>
          </a:prstGeom>
          <a:noFill/>
        </p:spPr>
        <p:txBody>
          <a:bodyPr wrap="none" rtlCol="0">
            <a:spAutoFit/>
          </a:bodyPr>
          <a:lstStyle/>
          <a:p>
            <a:r>
              <a:rPr lang="en-US" sz="2400"/>
              <a:t>Level 0                                               null                                                           null</a:t>
            </a:r>
          </a:p>
        </p:txBody>
      </p:sp>
      <p:sp>
        <p:nvSpPr>
          <p:cNvPr id="10" name="Rounded Rectangle 9"/>
          <p:cNvSpPr/>
          <p:nvPr/>
        </p:nvSpPr>
        <p:spPr>
          <a:xfrm>
            <a:off x="1155356" y="772297"/>
            <a:ext cx="10731844" cy="3750276"/>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flipH="1">
            <a:off x="4006059" y="4697135"/>
            <a:ext cx="5459216" cy="523220"/>
          </a:xfrm>
          <a:prstGeom prst="rect">
            <a:avLst/>
          </a:prstGeom>
          <a:noFill/>
        </p:spPr>
        <p:txBody>
          <a:bodyPr wrap="square" rtlCol="0">
            <a:spAutoFit/>
          </a:bodyPr>
          <a:lstStyle/>
          <a:p>
            <a:r>
              <a:rPr lang="en-US" sz="2800">
                <a:solidFill>
                  <a:srgbClr val="0070C0"/>
                </a:solidFill>
              </a:rPr>
              <a:t>Overall multilevel user profile</a:t>
            </a:r>
          </a:p>
        </p:txBody>
      </p:sp>
    </p:spTree>
    <p:extLst>
      <p:ext uri="{BB962C8B-B14F-4D97-AF65-F5344CB8AC3E}">
        <p14:creationId xmlns:p14="http://schemas.microsoft.com/office/powerpoint/2010/main" val="310663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Experiments</a:t>
            </a:r>
          </a:p>
        </p:txBody>
      </p:sp>
      <p:sp>
        <p:nvSpPr>
          <p:cNvPr id="5" name="Subtitle 4"/>
          <p:cNvSpPr>
            <a:spLocks noGrp="1"/>
          </p:cNvSpPr>
          <p:nvPr>
            <p:ph type="subTitle" idx="1"/>
          </p:nvPr>
        </p:nvSpPr>
        <p:spPr/>
        <p:txBody>
          <a:bodyPr/>
          <a:lstStyle/>
          <a:p>
            <a:r>
              <a:rPr lang="en-US"/>
              <a:t>Chao Li</a:t>
            </a:r>
          </a:p>
        </p:txBody>
      </p:sp>
    </p:spTree>
    <p:extLst>
      <p:ext uri="{BB962C8B-B14F-4D97-AF65-F5344CB8AC3E}">
        <p14:creationId xmlns:p14="http://schemas.microsoft.com/office/powerpoint/2010/main" val="3176793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572530" y="1087393"/>
          <a:ext cx="5513173" cy="37749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a:graphicFrameLocks/>
          </p:cNvGraphicFramePr>
          <p:nvPr>
            <p:extLst/>
          </p:nvPr>
        </p:nvGraphicFramePr>
        <p:xfrm>
          <a:off x="6188676" y="1025611"/>
          <a:ext cx="5638800" cy="4108621"/>
        </p:xfrm>
        <a:graphic>
          <a:graphicData uri="http://schemas.openxmlformats.org/drawingml/2006/chart">
            <c:chart xmlns:c="http://schemas.openxmlformats.org/drawingml/2006/chart" xmlns:r="http://schemas.openxmlformats.org/officeDocument/2006/relationships" r:id="rId3"/>
          </a:graphicData>
        </a:graphic>
      </p:graphicFrame>
      <p:sp>
        <p:nvSpPr>
          <p:cNvPr id="4" name="标题 1"/>
          <p:cNvSpPr txBox="1">
            <a:spLocks/>
          </p:cNvSpPr>
          <p:nvPr/>
        </p:nvSpPr>
        <p:spPr>
          <a:xfrm>
            <a:off x="1444792" y="85838"/>
            <a:ext cx="9367369" cy="58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t>Performance with Varying Spatial Tolerance</a:t>
            </a:r>
          </a:p>
        </p:txBody>
      </p:sp>
      <p:sp>
        <p:nvSpPr>
          <p:cNvPr id="5" name="TextBox 4"/>
          <p:cNvSpPr txBox="1"/>
          <p:nvPr/>
        </p:nvSpPr>
        <p:spPr>
          <a:xfrm>
            <a:off x="691977" y="5078627"/>
            <a:ext cx="10175791" cy="1569660"/>
          </a:xfrm>
          <a:prstGeom prst="rect">
            <a:avLst/>
          </a:prstGeom>
          <a:noFill/>
        </p:spPr>
        <p:txBody>
          <a:bodyPr wrap="square" rtlCol="0">
            <a:spAutoFit/>
          </a:bodyPr>
          <a:lstStyle/>
          <a:p>
            <a:pPr marL="342900" indent="-342900">
              <a:buFont typeface="Arial" panose="020B0604020202020204" pitchFamily="34" charset="0"/>
              <a:buChar char="•"/>
            </a:pPr>
            <a:r>
              <a:rPr lang="en-US" sz="2400"/>
              <a:t>All the algorithms experience an increase in cloaking time as spatial tolerance increases.</a:t>
            </a:r>
          </a:p>
          <a:p>
            <a:pPr marL="342900" indent="-342900">
              <a:buFont typeface="Arial" panose="020B0604020202020204" pitchFamily="34" charset="0"/>
              <a:buChar char="•"/>
            </a:pPr>
            <a:r>
              <a:rPr lang="en-US" sz="2400"/>
              <a:t>The de-anonymization time for the reversible algorithms follow a similar trend as the anonymization time.</a:t>
            </a:r>
          </a:p>
        </p:txBody>
      </p:sp>
    </p:spTree>
    <p:extLst>
      <p:ext uri="{BB962C8B-B14F-4D97-AF65-F5344CB8AC3E}">
        <p14:creationId xmlns:p14="http://schemas.microsoft.com/office/powerpoint/2010/main" val="234126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nvPr>
        </p:nvGraphicFramePr>
        <p:xfrm>
          <a:off x="105032" y="976184"/>
          <a:ext cx="6196914" cy="39418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a:graphicFrameLocks/>
          </p:cNvGraphicFramePr>
          <p:nvPr>
            <p:extLst/>
          </p:nvPr>
        </p:nvGraphicFramePr>
        <p:xfrm>
          <a:off x="6104237" y="963827"/>
          <a:ext cx="6007443" cy="3985054"/>
        </p:xfrm>
        <a:graphic>
          <a:graphicData uri="http://schemas.openxmlformats.org/drawingml/2006/chart">
            <c:chart xmlns:c="http://schemas.openxmlformats.org/drawingml/2006/chart" xmlns:r="http://schemas.openxmlformats.org/officeDocument/2006/relationships" r:id="rId3"/>
          </a:graphicData>
        </a:graphic>
      </p:graphicFrame>
      <p:sp>
        <p:nvSpPr>
          <p:cNvPr id="4" name="标题 1"/>
          <p:cNvSpPr txBox="1">
            <a:spLocks/>
          </p:cNvSpPr>
          <p:nvPr/>
        </p:nvSpPr>
        <p:spPr>
          <a:xfrm>
            <a:off x="1444792" y="85838"/>
            <a:ext cx="9367369" cy="58737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t>Performance with Varying Spatial Tolerance</a:t>
            </a:r>
          </a:p>
        </p:txBody>
      </p:sp>
      <p:sp>
        <p:nvSpPr>
          <p:cNvPr id="5" name="TextBox 4"/>
          <p:cNvSpPr txBox="1"/>
          <p:nvPr/>
        </p:nvSpPr>
        <p:spPr>
          <a:xfrm>
            <a:off x="803189" y="5090984"/>
            <a:ext cx="10515600" cy="1200329"/>
          </a:xfrm>
          <a:prstGeom prst="rect">
            <a:avLst/>
          </a:prstGeom>
          <a:noFill/>
        </p:spPr>
        <p:txBody>
          <a:bodyPr wrap="square" rtlCol="0">
            <a:spAutoFit/>
          </a:bodyPr>
          <a:lstStyle/>
          <a:p>
            <a:pPr marL="342900" indent="-342900">
              <a:buFont typeface="Arial" panose="020B0604020202020204" pitchFamily="34" charset="0"/>
              <a:buChar char="•"/>
            </a:pPr>
            <a:r>
              <a:rPr lang="en-US" sz="2400"/>
              <a:t>All techniques except RS have higher relative spatial resolution.</a:t>
            </a:r>
          </a:p>
          <a:p>
            <a:pPr marL="342900" indent="-342900">
              <a:buFont typeface="Arial" panose="020B0604020202020204" pitchFamily="34" charset="0"/>
              <a:buChar char="•"/>
            </a:pPr>
            <a:r>
              <a:rPr lang="en-US" sz="2400"/>
              <a:t>The success rate of all the algorithms grows with increase in spatial tolerance. The increment is not significant.</a:t>
            </a:r>
          </a:p>
        </p:txBody>
      </p:sp>
    </p:spTree>
    <p:extLst>
      <p:ext uri="{BB962C8B-B14F-4D97-AF65-F5344CB8AC3E}">
        <p14:creationId xmlns:p14="http://schemas.microsoft.com/office/powerpoint/2010/main" val="30539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Box 3"/>
          <p:cNvSpPr txBox="1">
            <a:spLocks noChangeArrowheads="1"/>
          </p:cNvSpPr>
          <p:nvPr/>
        </p:nvSpPr>
        <p:spPr bwMode="auto">
          <a:xfrm>
            <a:off x="1420813" y="455613"/>
            <a:ext cx="6750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4000"/>
              <a:t>Performance of Pre-assignment</a:t>
            </a:r>
          </a:p>
        </p:txBody>
      </p:sp>
      <p:sp>
        <p:nvSpPr>
          <p:cNvPr id="41986" name="TextBox 4"/>
          <p:cNvSpPr txBox="1">
            <a:spLocks noChangeArrowheads="1"/>
          </p:cNvSpPr>
          <p:nvPr/>
        </p:nvSpPr>
        <p:spPr bwMode="auto">
          <a:xfrm>
            <a:off x="1420813" y="1163638"/>
            <a:ext cx="555942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1800"/>
              <a:t>In our test, the graph has 9187 segments. </a:t>
            </a:r>
          </a:p>
          <a:p>
            <a:pPr eaLnBrk="1" hangingPunct="1"/>
            <a:endParaRPr lang="en-US" altLang="en-US" sz="1800"/>
          </a:p>
          <a:p>
            <a:pPr eaLnBrk="1" hangingPunct="1"/>
            <a:r>
              <a:rPr lang="en-US" altLang="en-US" sz="1800"/>
              <a:t>We set the size of candidate set for each segment to be 10, so the total size of forward (or backward) table is 10x9187=91870.</a:t>
            </a:r>
          </a:p>
          <a:p>
            <a:pPr eaLnBrk="1" hangingPunct="1"/>
            <a:endParaRPr lang="en-US" altLang="en-US" sz="1800"/>
          </a:p>
          <a:p>
            <a:pPr eaLnBrk="1" hangingPunct="1"/>
            <a:r>
              <a:rPr lang="en-US" altLang="en-US" sz="1800"/>
              <a:t>Operation Time: 11.4s.</a:t>
            </a:r>
          </a:p>
          <a:p>
            <a:pPr eaLnBrk="1" hangingPunct="1"/>
            <a:endParaRPr lang="en-US" altLang="en-US" sz="1800"/>
          </a:p>
          <a:p>
            <a:pPr eaLnBrk="1" hangingPunct="1"/>
            <a:r>
              <a:rPr lang="en-US" altLang="en-US" sz="1800"/>
              <a:t>CDF of success rate with varying upper bound of hops:</a:t>
            </a:r>
          </a:p>
          <a:p>
            <a:pPr eaLnBrk="1" hangingPunct="1"/>
            <a:endParaRPr lang="en-US" altLang="en-US" sz="1800"/>
          </a:p>
          <a:p>
            <a:pPr eaLnBrk="1" hangingPunct="1"/>
            <a:r>
              <a:rPr lang="en-US" altLang="en-US" sz="1800"/>
              <a:t>We define the success rate to be the number of filled cells in the table / 91870.</a:t>
            </a:r>
          </a:p>
          <a:p>
            <a:pPr eaLnBrk="1" hangingPunct="1"/>
            <a:endParaRPr lang="en-US" altLang="en-US" sz="1800"/>
          </a:p>
          <a:p>
            <a:pPr eaLnBrk="1" hangingPunct="1"/>
            <a:endParaRPr lang="en-US" altLang="en-US" sz="1800"/>
          </a:p>
          <a:p>
            <a:pPr eaLnBrk="1" hangingPunct="1"/>
            <a:endParaRPr lang="en-US" altLang="en-US" sz="1800"/>
          </a:p>
          <a:p>
            <a:pPr eaLnBrk="1" hangingPunct="1"/>
            <a:endParaRPr lang="en-US" altLang="en-US" sz="1800"/>
          </a:p>
          <a:p>
            <a:pPr eaLnBrk="1" hangingPunct="1"/>
            <a:endParaRPr lang="en-US" altLang="en-US" sz="1800"/>
          </a:p>
        </p:txBody>
      </p:sp>
      <p:graphicFrame>
        <p:nvGraphicFramePr>
          <p:cNvPr id="6" name="Chart 5"/>
          <p:cNvGraphicFramePr>
            <a:graphicFrameLocks/>
          </p:cNvGraphicFramePr>
          <p:nvPr/>
        </p:nvGraphicFramePr>
        <p:xfrm>
          <a:off x="6532880" y="1687028"/>
          <a:ext cx="5247640" cy="43683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70875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Toolkit</a:t>
            </a:r>
          </a:p>
        </p:txBody>
      </p:sp>
      <p:sp>
        <p:nvSpPr>
          <p:cNvPr id="5" name="Subtitle 4"/>
          <p:cNvSpPr>
            <a:spLocks noGrp="1"/>
          </p:cNvSpPr>
          <p:nvPr>
            <p:ph type="subTitle" idx="1"/>
          </p:nvPr>
        </p:nvSpPr>
        <p:spPr/>
        <p:txBody>
          <a:bodyPr/>
          <a:lstStyle/>
          <a:p>
            <a:r>
              <a:rPr lang="en-US"/>
              <a:t>Chao Li</a:t>
            </a:r>
          </a:p>
        </p:txBody>
      </p:sp>
    </p:spTree>
    <p:extLst>
      <p:ext uri="{BB962C8B-B14F-4D97-AF65-F5344CB8AC3E}">
        <p14:creationId xmlns:p14="http://schemas.microsoft.com/office/powerpoint/2010/main" val="2873606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480060" y="295100"/>
            <a:ext cx="5656608" cy="58737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Privacy threats</a:t>
            </a:r>
            <a:endParaRPr lang="zh-CN" altLang="en-US" dirty="0"/>
          </a:p>
        </p:txBody>
      </p:sp>
      <p:sp>
        <p:nvSpPr>
          <p:cNvPr id="3" name="TextBox 2"/>
          <p:cNvSpPr txBox="1"/>
          <p:nvPr/>
        </p:nvSpPr>
        <p:spPr>
          <a:xfrm>
            <a:off x="1731645" y="1228725"/>
            <a:ext cx="184731" cy="369332"/>
          </a:xfrm>
          <a:prstGeom prst="rect">
            <a:avLst/>
          </a:prstGeom>
          <a:noFill/>
        </p:spPr>
        <p:txBody>
          <a:bodyPr wrap="none" rtlCol="0">
            <a:spAutoFit/>
          </a:bodyPr>
          <a:lstStyle/>
          <a:p>
            <a:endParaRPr lang="en-US"/>
          </a:p>
        </p:txBody>
      </p:sp>
      <p:sp>
        <p:nvSpPr>
          <p:cNvPr id="4" name="TextBox 3"/>
          <p:cNvSpPr txBox="1"/>
          <p:nvPr/>
        </p:nvSpPr>
        <p:spPr>
          <a:xfrm>
            <a:off x="1606840" y="997892"/>
            <a:ext cx="9823160" cy="1200329"/>
          </a:xfrm>
          <a:prstGeom prst="rect">
            <a:avLst/>
          </a:prstGeom>
          <a:noFill/>
        </p:spPr>
        <p:txBody>
          <a:bodyPr wrap="square" rtlCol="0">
            <a:spAutoFit/>
          </a:bodyPr>
          <a:lstStyle/>
          <a:p>
            <a:r>
              <a:rPr lang="en-US" sz="2400"/>
              <a:t>While location-based services find numerous potential benefits, they also open new doors for privacy threats.</a:t>
            </a:r>
          </a:p>
          <a:p>
            <a:endParaRPr lang="en-US" sz="2400"/>
          </a:p>
        </p:txBody>
      </p:sp>
      <p:pic>
        <p:nvPicPr>
          <p:cNvPr id="8" name="Picture 6" descr="FoxNews"/>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6692245" y="2313638"/>
            <a:ext cx="2370138" cy="2743200"/>
          </a:xfrm>
          <a:prstGeom prst="rect">
            <a:avLst/>
          </a:prstGeom>
        </p:spPr>
      </p:pic>
      <p:pic>
        <p:nvPicPr>
          <p:cNvPr id="9" name="Content Placeholder 8" descr="USAToday"/>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7073245" y="3380438"/>
            <a:ext cx="2895600" cy="2806700"/>
          </a:xfrm>
          <a:prstGeom prst="rect">
            <a:avLst/>
          </a:prstGeom>
        </p:spPr>
      </p:pic>
      <p:pic>
        <p:nvPicPr>
          <p:cNvPr id="10" name="Picture 14" descr="Image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7445" y="2389838"/>
            <a:ext cx="24384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p:cNvGrpSpPr>
            <a:grpSpLocks/>
          </p:cNvGrpSpPr>
          <p:nvPr/>
        </p:nvGrpSpPr>
        <p:grpSpPr bwMode="auto">
          <a:xfrm>
            <a:off x="3339445" y="3380438"/>
            <a:ext cx="2438400" cy="2952750"/>
            <a:chOff x="0" y="612"/>
            <a:chExt cx="2832" cy="2187"/>
          </a:xfrm>
        </p:grpSpPr>
        <p:pic>
          <p:nvPicPr>
            <p:cNvPr id="12" name="Picture 11" descr="Image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1"/>
              <a:ext cx="2820"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Image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12"/>
              <a:ext cx="2832"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487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324" y="434160"/>
            <a:ext cx="10058400" cy="56550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324" y="434160"/>
            <a:ext cx="10058400" cy="5655088"/>
          </a:xfrm>
          <a:prstGeom prst="rect">
            <a:avLst/>
          </a:prstGeom>
        </p:spPr>
      </p:pic>
    </p:spTree>
    <p:extLst>
      <p:ext uri="{BB962C8B-B14F-4D97-AF65-F5344CB8AC3E}">
        <p14:creationId xmlns:p14="http://schemas.microsoft.com/office/powerpoint/2010/main" val="161273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Contribution</a:t>
            </a:r>
          </a:p>
        </p:txBody>
      </p:sp>
      <p:sp>
        <p:nvSpPr>
          <p:cNvPr id="5" name="Subtitle 4"/>
          <p:cNvSpPr>
            <a:spLocks noGrp="1"/>
          </p:cNvSpPr>
          <p:nvPr>
            <p:ph type="subTitle" idx="1"/>
          </p:nvPr>
        </p:nvSpPr>
        <p:spPr/>
        <p:txBody>
          <a:bodyPr/>
          <a:lstStyle/>
          <a:p>
            <a:r>
              <a:rPr lang="en-US"/>
              <a:t>Chao Li</a:t>
            </a:r>
          </a:p>
        </p:txBody>
      </p:sp>
    </p:spTree>
    <p:extLst>
      <p:ext uri="{BB962C8B-B14F-4D97-AF65-F5344CB8AC3E}">
        <p14:creationId xmlns:p14="http://schemas.microsoft.com/office/powerpoint/2010/main" val="3750265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9237" y="327454"/>
            <a:ext cx="11280003" cy="6370975"/>
          </a:xfrm>
          <a:prstGeom prst="rect">
            <a:avLst/>
          </a:prstGeom>
          <a:noFill/>
        </p:spPr>
        <p:txBody>
          <a:bodyPr wrap="square" rtlCol="0">
            <a:spAutoFit/>
          </a:bodyPr>
          <a:lstStyle/>
          <a:p>
            <a:r>
              <a:rPr lang="en-US" sz="2400"/>
              <a:t>The idea of devising reversible location cloaking techniques was proposed by my advisor Dr. Balaji Palanisamy. I analyzed the problem, designed the algorithms, developed the experiments to implement and evaluate the proposed algorithms. During this process, my advisor Dr. Balaji Palanisamy met me twice a week and gave me helpful feedback and participated in discussing my developments of the algorithms. This prelim paper is an extension of the conference paper published in CIKM 2015. The complete draft of the conference paper was written by me. Before submitting the conference paper, my advisor Dr. Balaji Palanisamy helped me to revise it by making some major changes in abstract and introduction and some minor changes in Section 2. He has also provided me detailed suggestions for revising the other parts of the paper. </a:t>
            </a:r>
          </a:p>
          <a:p>
            <a:endParaRPr lang="en-US" sz="2400"/>
          </a:p>
          <a:p>
            <a:r>
              <a:rPr lang="en-US" sz="2400"/>
              <a:t>After the conference paper was accepted, I further extended it to support l-diversity and spatio-temporal cloaking and evaluated it using an additional attack model. These extensions were suggested by my advisor. In addition, I have analyzed the time complexity of the proposed algorithms in this extended version. The extended parts in this paper were written by me. Before submitting it to the exam, my advisor read it and provided a few suggestions for organizing the new content.</a:t>
            </a:r>
          </a:p>
        </p:txBody>
      </p:sp>
    </p:spTree>
    <p:extLst>
      <p:ext uri="{BB962C8B-B14F-4D97-AF65-F5344CB8AC3E}">
        <p14:creationId xmlns:p14="http://schemas.microsoft.com/office/powerpoint/2010/main" val="3860087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408776" y="422819"/>
            <a:ext cx="7802562" cy="587375"/>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t>Location privacy</a:t>
            </a:r>
            <a:endParaRPr lang="zh-CN" altLang="en-US" dirty="0"/>
          </a:p>
        </p:txBody>
      </p:sp>
      <p:sp>
        <p:nvSpPr>
          <p:cNvPr id="3" name="TextBox 2"/>
          <p:cNvSpPr txBox="1"/>
          <p:nvPr/>
        </p:nvSpPr>
        <p:spPr>
          <a:xfrm>
            <a:off x="1408775" y="1229866"/>
            <a:ext cx="8838219" cy="4339650"/>
          </a:xfrm>
          <a:prstGeom prst="rect">
            <a:avLst/>
          </a:prstGeom>
          <a:noFill/>
        </p:spPr>
        <p:txBody>
          <a:bodyPr wrap="square" rtlCol="0">
            <a:spAutoFit/>
          </a:bodyPr>
          <a:lstStyle/>
          <a:p>
            <a:r>
              <a:rPr lang="en-US" sz="2400"/>
              <a:t>One major technique to protect location privacy:</a:t>
            </a:r>
          </a:p>
          <a:p>
            <a:r>
              <a:rPr lang="en-US" sz="2400">
                <a:solidFill>
                  <a:srgbClr val="FF0000"/>
                </a:solidFill>
              </a:rPr>
              <a:t>Location anonymization:  </a:t>
            </a:r>
            <a:r>
              <a:rPr lang="en-US" sz="2400"/>
              <a:t>the process of perturbing user location information such that it masks the exact location of the user using a cloaked region.</a:t>
            </a:r>
          </a:p>
          <a:p>
            <a:endParaRPr lang="en-US" sz="2400"/>
          </a:p>
          <a:p>
            <a:r>
              <a:rPr lang="en-US" sz="2000">
                <a:solidFill>
                  <a:srgbClr val="FF0000"/>
                </a:solidFill>
              </a:rPr>
              <a:t>K-anonymization:</a:t>
            </a:r>
          </a:p>
          <a:p>
            <a:pPr marL="0" lvl="1"/>
            <a:r>
              <a:rPr lang="en-US" altLang="en-US"/>
              <a:t>Gruteser, Grunwald [2003], Gedik, Liu [2005], Mokbel, Chow, Aref [2006], G. Ghinita [WWW, 2007],P. Kalnis [TKDE, 2007], Masoumzadeh, Karimi, Joshi [2009], B. Ying [CCW, 2014], H.J. Cho [DPD, 2014]N.E. Bordenabe [CCS, 2014]</a:t>
            </a:r>
          </a:p>
          <a:p>
            <a:pPr marL="0" lvl="1"/>
            <a:endParaRPr lang="en-US" sz="2400"/>
          </a:p>
          <a:p>
            <a:r>
              <a:rPr lang="en-US" sz="2000">
                <a:solidFill>
                  <a:srgbClr val="FF0000"/>
                </a:solidFill>
              </a:rPr>
              <a:t>L-diversity:</a:t>
            </a:r>
          </a:p>
          <a:p>
            <a:r>
              <a:rPr lang="en-US" altLang="en-US"/>
              <a:t>Privacygrid - Bhuvan, Liu [2008],  Xstar - Ting, Liu [2010]</a:t>
            </a:r>
          </a:p>
          <a:p>
            <a:endParaRPr lang="en-US" sz="2000">
              <a:solidFill>
                <a:srgbClr val="FF0000"/>
              </a:solidFill>
            </a:endParaRPr>
          </a:p>
        </p:txBody>
      </p:sp>
    </p:spTree>
    <p:extLst>
      <p:ext uri="{BB962C8B-B14F-4D97-AF65-F5344CB8AC3E}">
        <p14:creationId xmlns:p14="http://schemas.microsoft.com/office/powerpoint/2010/main" val="172477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标题 1"/>
              <p:cNvSpPr>
                <a:spLocks noGrp="1"/>
              </p:cNvSpPr>
              <p:nvPr>
                <p:ph type="title"/>
              </p:nvPr>
            </p:nvSpPr>
            <p:spPr>
              <a:xfrm>
                <a:off x="1440548" y="147508"/>
                <a:ext cx="7802562" cy="587375"/>
              </a:xfrm>
            </p:spPr>
            <p:txBody>
              <a:bodyPr>
                <a:normAutofit fontScale="90000"/>
              </a:bodyPr>
              <a:lstStyle/>
              <a:p>
                <a:r>
                  <a:rPr lang="en-US"/>
                  <a:t>Location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 −</m:t>
                    </m:r>
                    <m:r>
                      <a:rPr lang="en-US" i="1">
                        <a:latin typeface="Cambria Math" panose="02040503050406030204" pitchFamily="18" charset="0"/>
                      </a:rPr>
                      <m:t>𝑎𝑛𝑜𝑛𝑦𝑚𝑖𝑡𝑦</m:t>
                    </m:r>
                  </m:oMath>
                </a14:m>
                <a:endParaRPr lang="zh-CN" altLang="en-US" dirty="0"/>
              </a:p>
            </p:txBody>
          </p:sp>
        </mc:Choice>
        <mc:Fallback xmlns="">
          <p:sp>
            <p:nvSpPr>
              <p:cNvPr id="4" name="标题 1"/>
              <p:cNvSpPr>
                <a:spLocks noGrp="1" noRot="1" noChangeAspect="1" noMove="1" noResize="1" noEditPoints="1" noAdjustHandles="1" noChangeArrowheads="1" noChangeShapeType="1" noTextEdit="1"/>
              </p:cNvSpPr>
              <p:nvPr>
                <p:ph type="title"/>
              </p:nvPr>
            </p:nvSpPr>
            <p:spPr>
              <a:xfrm>
                <a:off x="1440548" y="147508"/>
                <a:ext cx="7802562" cy="587375"/>
              </a:xfrm>
              <a:blipFill rotWithShape="0">
                <a:blip r:embed="rId2"/>
                <a:stretch>
                  <a:fillRect l="-2734" t="-32990" b="-48454"/>
                </a:stretch>
              </a:blipFill>
            </p:spPr>
            <p:txBody>
              <a:bodyPr/>
              <a:lstStyle/>
              <a:p>
                <a:r>
                  <a:rPr lang="en-US">
                    <a:noFill/>
                  </a:rPr>
                  <a:t> </a:t>
                </a:r>
              </a:p>
            </p:txBody>
          </p:sp>
        </mc:Fallback>
      </mc:AlternateContent>
      <p:sp>
        <p:nvSpPr>
          <p:cNvPr id="5" name="TextBox 4"/>
          <p:cNvSpPr txBox="1"/>
          <p:nvPr/>
        </p:nvSpPr>
        <p:spPr>
          <a:xfrm>
            <a:off x="1393308" y="753888"/>
            <a:ext cx="9781876" cy="830997"/>
          </a:xfrm>
          <a:prstGeom prst="rect">
            <a:avLst/>
          </a:prstGeom>
          <a:noFill/>
        </p:spPr>
        <p:txBody>
          <a:bodyPr wrap="square" rtlCol="0">
            <a:spAutoFit/>
          </a:bodyPr>
          <a:lstStyle/>
          <a:p>
            <a:r>
              <a:rPr lang="en-US" sz="2400"/>
              <a:t>Location k-anonymity, ensures that the exposed location of a user is indistinguishable from a set of other users on the road network.</a:t>
            </a:r>
          </a:p>
        </p:txBody>
      </p:sp>
      <p:sp>
        <p:nvSpPr>
          <p:cNvPr id="52" name="Oval 51"/>
          <p:cNvSpPr/>
          <p:nvPr/>
        </p:nvSpPr>
        <p:spPr>
          <a:xfrm>
            <a:off x="5533567" y="408548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53" name="Straight Connector 52"/>
          <p:cNvCxnSpPr>
            <a:stCxn id="56" idx="4"/>
            <a:endCxn id="52" idx="0"/>
          </p:cNvCxnSpPr>
          <p:nvPr/>
        </p:nvCxnSpPr>
        <p:spPr>
          <a:xfrm>
            <a:off x="5650605" y="3533970"/>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54" name="Straight Connector 53"/>
          <p:cNvCxnSpPr>
            <a:stCxn id="52" idx="6"/>
            <a:endCxn id="57" idx="2"/>
          </p:cNvCxnSpPr>
          <p:nvPr/>
        </p:nvCxnSpPr>
        <p:spPr>
          <a:xfrm flipV="1">
            <a:off x="5767643" y="4212938"/>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55" name="Straight Connector 54"/>
          <p:cNvCxnSpPr>
            <a:stCxn id="58" idx="7"/>
            <a:endCxn id="52" idx="3"/>
          </p:cNvCxnSpPr>
          <p:nvPr/>
        </p:nvCxnSpPr>
        <p:spPr>
          <a:xfrm flipV="1">
            <a:off x="5424587" y="4303063"/>
            <a:ext cx="143260" cy="219290"/>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56" name="Oval 55"/>
          <p:cNvSpPr/>
          <p:nvPr/>
        </p:nvSpPr>
        <p:spPr>
          <a:xfrm>
            <a:off x="5533567" y="327905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7" name="Oval 56"/>
          <p:cNvSpPr/>
          <p:nvPr/>
        </p:nvSpPr>
        <p:spPr>
          <a:xfrm>
            <a:off x="6828300" y="408548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8" name="Oval 57"/>
          <p:cNvSpPr/>
          <p:nvPr/>
        </p:nvSpPr>
        <p:spPr>
          <a:xfrm>
            <a:off x="5224791" y="448502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59" name="Oval 58"/>
          <p:cNvSpPr/>
          <p:nvPr/>
        </p:nvSpPr>
        <p:spPr>
          <a:xfrm>
            <a:off x="4152327" y="327905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60" name="Straight Connector 59"/>
          <p:cNvCxnSpPr>
            <a:stCxn id="59" idx="6"/>
            <a:endCxn id="56" idx="2"/>
          </p:cNvCxnSpPr>
          <p:nvPr/>
        </p:nvCxnSpPr>
        <p:spPr>
          <a:xfrm>
            <a:off x="4386403" y="3406514"/>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61" name="Oval 60"/>
          <p:cNvSpPr/>
          <p:nvPr/>
        </p:nvSpPr>
        <p:spPr>
          <a:xfrm>
            <a:off x="5228702" y="503653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62" name="Straight Connector 61"/>
          <p:cNvCxnSpPr>
            <a:stCxn id="58" idx="4"/>
            <a:endCxn id="61" idx="0"/>
          </p:cNvCxnSpPr>
          <p:nvPr/>
        </p:nvCxnSpPr>
        <p:spPr>
          <a:xfrm>
            <a:off x="5341829" y="4739933"/>
            <a:ext cx="3911" cy="29660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63" name="Oval 62"/>
          <p:cNvSpPr/>
          <p:nvPr/>
        </p:nvSpPr>
        <p:spPr>
          <a:xfrm>
            <a:off x="6825111" y="327905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64" name="Straight Connector 63"/>
          <p:cNvCxnSpPr>
            <a:stCxn id="57" idx="0"/>
            <a:endCxn id="63" idx="4"/>
          </p:cNvCxnSpPr>
          <p:nvPr/>
        </p:nvCxnSpPr>
        <p:spPr>
          <a:xfrm flipH="1" flipV="1">
            <a:off x="6942149" y="3533969"/>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65" name="Oval 64"/>
          <p:cNvSpPr/>
          <p:nvPr/>
        </p:nvSpPr>
        <p:spPr>
          <a:xfrm>
            <a:off x="4152327" y="248603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66" name="Oval 65"/>
          <p:cNvSpPr/>
          <p:nvPr/>
        </p:nvSpPr>
        <p:spPr>
          <a:xfrm>
            <a:off x="7367011" y="504152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67" name="Straight Connector 66"/>
          <p:cNvCxnSpPr>
            <a:stCxn id="65" idx="4"/>
          </p:cNvCxnSpPr>
          <p:nvPr/>
        </p:nvCxnSpPr>
        <p:spPr>
          <a:xfrm>
            <a:off x="4269365" y="2740946"/>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68" name="Oval 67"/>
          <p:cNvSpPr/>
          <p:nvPr/>
        </p:nvSpPr>
        <p:spPr>
          <a:xfrm>
            <a:off x="7360888" y="2124418"/>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69" name="Straight Connector 68"/>
          <p:cNvCxnSpPr>
            <a:stCxn id="77" idx="6"/>
            <a:endCxn id="68" idx="2"/>
          </p:cNvCxnSpPr>
          <p:nvPr/>
        </p:nvCxnSpPr>
        <p:spPr>
          <a:xfrm>
            <a:off x="4386403" y="2224179"/>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0" name="Straight Connector 69"/>
          <p:cNvCxnSpPr>
            <a:stCxn id="63" idx="6"/>
            <a:endCxn id="79" idx="2"/>
          </p:cNvCxnSpPr>
          <p:nvPr/>
        </p:nvCxnSpPr>
        <p:spPr>
          <a:xfrm>
            <a:off x="7059187" y="3406514"/>
            <a:ext cx="301701" cy="2364"/>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71" name="Straight Connector 70"/>
          <p:cNvCxnSpPr>
            <a:stCxn id="61" idx="6"/>
            <a:endCxn id="66" idx="2"/>
          </p:cNvCxnSpPr>
          <p:nvPr/>
        </p:nvCxnSpPr>
        <p:spPr>
          <a:xfrm>
            <a:off x="5462778" y="5163991"/>
            <a:ext cx="1904233" cy="49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2" name="Straight Connector 71"/>
          <p:cNvCxnSpPr>
            <a:stCxn id="73" idx="0"/>
            <a:endCxn id="74" idx="4"/>
          </p:cNvCxnSpPr>
          <p:nvPr/>
        </p:nvCxnSpPr>
        <p:spPr>
          <a:xfrm flipV="1">
            <a:off x="3251479" y="2740944"/>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3" name="Oval 72"/>
          <p:cNvSpPr/>
          <p:nvPr/>
        </p:nvSpPr>
        <p:spPr>
          <a:xfrm>
            <a:off x="3134441" y="503290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74" name="Oval 73"/>
          <p:cNvSpPr/>
          <p:nvPr/>
        </p:nvSpPr>
        <p:spPr>
          <a:xfrm>
            <a:off x="3139180" y="248603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75" name="Straight Connector 74"/>
          <p:cNvCxnSpPr>
            <a:stCxn id="73" idx="6"/>
            <a:endCxn id="61" idx="2"/>
          </p:cNvCxnSpPr>
          <p:nvPr/>
        </p:nvCxnSpPr>
        <p:spPr>
          <a:xfrm>
            <a:off x="3368517" y="5160360"/>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6" name="Straight Connector 75"/>
          <p:cNvCxnSpPr>
            <a:stCxn id="74" idx="6"/>
            <a:endCxn id="65" idx="2"/>
          </p:cNvCxnSpPr>
          <p:nvPr/>
        </p:nvCxnSpPr>
        <p:spPr>
          <a:xfrm>
            <a:off x="3373256" y="2613489"/>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7" name="Oval 76"/>
          <p:cNvSpPr/>
          <p:nvPr/>
        </p:nvSpPr>
        <p:spPr>
          <a:xfrm>
            <a:off x="4152327" y="209672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78" name="Straight Connector 77"/>
          <p:cNvCxnSpPr>
            <a:stCxn id="77" idx="4"/>
            <a:endCxn id="65" idx="0"/>
          </p:cNvCxnSpPr>
          <p:nvPr/>
        </p:nvCxnSpPr>
        <p:spPr>
          <a:xfrm>
            <a:off x="4269365" y="2351634"/>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9" name="Oval 78"/>
          <p:cNvSpPr/>
          <p:nvPr/>
        </p:nvSpPr>
        <p:spPr>
          <a:xfrm>
            <a:off x="7360888" y="3281422"/>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80" name="Straight Connector 79"/>
          <p:cNvCxnSpPr>
            <a:stCxn id="66" idx="0"/>
            <a:endCxn id="79" idx="4"/>
          </p:cNvCxnSpPr>
          <p:nvPr/>
        </p:nvCxnSpPr>
        <p:spPr>
          <a:xfrm flipH="1" flipV="1">
            <a:off x="7477926" y="3536333"/>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1" name="Straight Connector 80"/>
          <p:cNvCxnSpPr>
            <a:stCxn id="79" idx="0"/>
            <a:endCxn id="68" idx="4"/>
          </p:cNvCxnSpPr>
          <p:nvPr/>
        </p:nvCxnSpPr>
        <p:spPr>
          <a:xfrm flipV="1">
            <a:off x="7477926" y="2379329"/>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2" name="TextBox 156"/>
              <p:cNvSpPr txBox="1"/>
              <p:nvPr/>
            </p:nvSpPr>
            <p:spPr>
              <a:xfrm>
                <a:off x="3435981" y="2530067"/>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82" name="TextBox 156"/>
              <p:cNvSpPr txBox="1">
                <a:spLocks noRot="1" noChangeAspect="1" noMove="1" noResize="1" noEditPoints="1" noAdjustHandles="1" noChangeArrowheads="1" noChangeShapeType="1" noTextEdit="1"/>
              </p:cNvSpPr>
              <p:nvPr/>
            </p:nvSpPr>
            <p:spPr>
              <a:xfrm>
                <a:off x="3435981" y="2530067"/>
                <a:ext cx="531364"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156"/>
              <p:cNvSpPr txBox="1"/>
              <p:nvPr/>
            </p:nvSpPr>
            <p:spPr>
              <a:xfrm>
                <a:off x="4018875" y="504323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83" name="TextBox 156"/>
              <p:cNvSpPr txBox="1">
                <a:spLocks noRot="1" noChangeAspect="1" noMove="1" noResize="1" noEditPoints="1" noAdjustHandles="1" noChangeArrowheads="1" noChangeShapeType="1" noTextEdit="1"/>
              </p:cNvSpPr>
              <p:nvPr/>
            </p:nvSpPr>
            <p:spPr>
              <a:xfrm>
                <a:off x="4018875" y="5043235"/>
                <a:ext cx="531364" cy="461665"/>
              </a:xfrm>
              <a:prstGeom prst="rect">
                <a:avLst/>
              </a:prstGeom>
              <a:blipFill rotWithShape="0">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156"/>
              <p:cNvSpPr txBox="1"/>
              <p:nvPr/>
            </p:nvSpPr>
            <p:spPr>
              <a:xfrm>
                <a:off x="6317069" y="505184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84" name="TextBox 156"/>
              <p:cNvSpPr txBox="1">
                <a:spLocks noRot="1" noChangeAspect="1" noMove="1" noResize="1" noEditPoints="1" noAdjustHandles="1" noChangeArrowheads="1" noChangeShapeType="1" noTextEdit="1"/>
              </p:cNvSpPr>
              <p:nvPr/>
            </p:nvSpPr>
            <p:spPr>
              <a:xfrm>
                <a:off x="6317069" y="5051840"/>
                <a:ext cx="654090" cy="461665"/>
              </a:xfrm>
              <a:prstGeom prst="rect">
                <a:avLst/>
              </a:prstGeom>
              <a:blipFill rotWithShape="0">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156"/>
              <p:cNvSpPr txBox="1"/>
              <p:nvPr/>
            </p:nvSpPr>
            <p:spPr>
              <a:xfrm>
                <a:off x="4221371" y="2744544"/>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85" name="TextBox 156"/>
              <p:cNvSpPr txBox="1">
                <a:spLocks noRot="1" noChangeAspect="1" noMove="1" noResize="1" noEditPoints="1" noAdjustHandles="1" noChangeArrowheads="1" noChangeShapeType="1" noTextEdit="1"/>
              </p:cNvSpPr>
              <p:nvPr/>
            </p:nvSpPr>
            <p:spPr>
              <a:xfrm>
                <a:off x="4221371" y="2744544"/>
                <a:ext cx="525336" cy="461665"/>
              </a:xfrm>
              <a:prstGeom prst="rect">
                <a:avLst/>
              </a:prstGeom>
              <a:blipFill rotWithShape="0">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156"/>
              <p:cNvSpPr txBox="1"/>
              <p:nvPr/>
            </p:nvSpPr>
            <p:spPr>
              <a:xfrm>
                <a:off x="4241318" y="2133583"/>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86" name="TextBox 156"/>
              <p:cNvSpPr txBox="1">
                <a:spLocks noRot="1" noChangeAspect="1" noMove="1" noResize="1" noEditPoints="1" noAdjustHandles="1" noChangeArrowheads="1" noChangeShapeType="1" noTextEdit="1"/>
              </p:cNvSpPr>
              <p:nvPr/>
            </p:nvSpPr>
            <p:spPr>
              <a:xfrm>
                <a:off x="4241318" y="2133583"/>
                <a:ext cx="531364" cy="46166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156"/>
              <p:cNvSpPr txBox="1"/>
              <p:nvPr/>
            </p:nvSpPr>
            <p:spPr>
              <a:xfrm>
                <a:off x="5636216" y="2162039"/>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87" name="TextBox 156"/>
              <p:cNvSpPr txBox="1">
                <a:spLocks noRot="1" noChangeAspect="1" noMove="1" noResize="1" noEditPoints="1" noAdjustHandles="1" noChangeArrowheads="1" noChangeShapeType="1" noTextEdit="1"/>
              </p:cNvSpPr>
              <p:nvPr/>
            </p:nvSpPr>
            <p:spPr>
              <a:xfrm>
                <a:off x="5636216" y="2162039"/>
                <a:ext cx="531364" cy="461665"/>
              </a:xfrm>
              <a:prstGeom prst="rect">
                <a:avLst/>
              </a:prstGeom>
              <a:blipFill rotWithShape="0">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156"/>
              <p:cNvSpPr txBox="1"/>
              <p:nvPr/>
            </p:nvSpPr>
            <p:spPr>
              <a:xfrm>
                <a:off x="4746201" y="3348059"/>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88" name="TextBox 156"/>
              <p:cNvSpPr txBox="1">
                <a:spLocks noRot="1" noChangeAspect="1" noMove="1" noResize="1" noEditPoints="1" noAdjustHandles="1" noChangeArrowheads="1" noChangeShapeType="1" noTextEdit="1"/>
              </p:cNvSpPr>
              <p:nvPr/>
            </p:nvSpPr>
            <p:spPr>
              <a:xfrm>
                <a:off x="4746201" y="3348059"/>
                <a:ext cx="531364" cy="461665"/>
              </a:xfrm>
              <a:prstGeom prst="rect">
                <a:avLst/>
              </a:prstGeom>
              <a:blipFill rotWithShape="0">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156"/>
              <p:cNvSpPr txBox="1"/>
              <p:nvPr/>
            </p:nvSpPr>
            <p:spPr>
              <a:xfrm>
                <a:off x="4647725" y="4598770"/>
                <a:ext cx="87020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89" name="TextBox 156"/>
              <p:cNvSpPr txBox="1">
                <a:spLocks noRot="1" noChangeAspect="1" noMove="1" noResize="1" noEditPoints="1" noAdjustHandles="1" noChangeArrowheads="1" noChangeShapeType="1" noTextEdit="1"/>
              </p:cNvSpPr>
              <p:nvPr/>
            </p:nvSpPr>
            <p:spPr>
              <a:xfrm>
                <a:off x="4647725" y="4598770"/>
                <a:ext cx="870203" cy="461665"/>
              </a:xfrm>
              <a:prstGeom prst="rect">
                <a:avLst/>
              </a:prstGeom>
              <a:blipFill rotWithShape="0">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156"/>
              <p:cNvSpPr txBox="1"/>
              <p:nvPr/>
            </p:nvSpPr>
            <p:spPr>
              <a:xfrm>
                <a:off x="4977039" y="4004352"/>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90" name="TextBox 156"/>
              <p:cNvSpPr txBox="1">
                <a:spLocks noRot="1" noChangeAspect="1" noMove="1" noResize="1" noEditPoints="1" noAdjustHandles="1" noChangeArrowheads="1" noChangeShapeType="1" noTextEdit="1"/>
              </p:cNvSpPr>
              <p:nvPr/>
            </p:nvSpPr>
            <p:spPr>
              <a:xfrm>
                <a:off x="4977039" y="4004352"/>
                <a:ext cx="524952" cy="46166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156"/>
              <p:cNvSpPr txBox="1"/>
              <p:nvPr/>
            </p:nvSpPr>
            <p:spPr>
              <a:xfrm>
                <a:off x="5607963" y="356258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91" name="TextBox 156"/>
              <p:cNvSpPr txBox="1">
                <a:spLocks noRot="1" noChangeAspect="1" noMove="1" noResize="1" noEditPoints="1" noAdjustHandles="1" noChangeArrowheads="1" noChangeShapeType="1" noTextEdit="1"/>
              </p:cNvSpPr>
              <p:nvPr/>
            </p:nvSpPr>
            <p:spPr>
              <a:xfrm>
                <a:off x="5607963" y="3562584"/>
                <a:ext cx="531364" cy="461665"/>
              </a:xfrm>
              <a:prstGeom prst="rect">
                <a:avLst/>
              </a:prstGeom>
              <a:blipFill rotWithShape="0">
                <a:blip r:embed="rId1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156"/>
              <p:cNvSpPr txBox="1"/>
              <p:nvPr/>
            </p:nvSpPr>
            <p:spPr>
              <a:xfrm>
                <a:off x="6055081" y="4146717"/>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92" name="TextBox 156"/>
              <p:cNvSpPr txBox="1">
                <a:spLocks noRot="1" noChangeAspect="1" noMove="1" noResize="1" noEditPoints="1" noAdjustHandles="1" noChangeArrowheads="1" noChangeShapeType="1" noTextEdit="1"/>
              </p:cNvSpPr>
              <p:nvPr/>
            </p:nvSpPr>
            <p:spPr>
              <a:xfrm>
                <a:off x="6055081" y="4146717"/>
                <a:ext cx="654090" cy="461665"/>
              </a:xfrm>
              <a:prstGeom prst="rect">
                <a:avLst/>
              </a:prstGeom>
              <a:blipFill rotWithShape="0">
                <a:blip r:embed="rId1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156"/>
              <p:cNvSpPr txBox="1"/>
              <p:nvPr/>
            </p:nvSpPr>
            <p:spPr>
              <a:xfrm>
                <a:off x="6354044" y="353684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93" name="TextBox 156"/>
              <p:cNvSpPr txBox="1">
                <a:spLocks noRot="1" noChangeAspect="1" noMove="1" noResize="1" noEditPoints="1" noAdjustHandles="1" noChangeArrowheads="1" noChangeShapeType="1" noTextEdit="1"/>
              </p:cNvSpPr>
              <p:nvPr/>
            </p:nvSpPr>
            <p:spPr>
              <a:xfrm>
                <a:off x="6354044" y="3536848"/>
                <a:ext cx="654090" cy="461665"/>
              </a:xfrm>
              <a:prstGeom prst="rect">
                <a:avLst/>
              </a:prstGeom>
              <a:blipFill rotWithShape="0">
                <a:blip r:embed="rId1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156"/>
              <p:cNvSpPr txBox="1"/>
              <p:nvPr/>
            </p:nvSpPr>
            <p:spPr>
              <a:xfrm>
                <a:off x="6897985" y="289905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94" name="TextBox 156"/>
              <p:cNvSpPr txBox="1">
                <a:spLocks noRot="1" noChangeAspect="1" noMove="1" noResize="1" noEditPoints="1" noAdjustHandles="1" noChangeArrowheads="1" noChangeShapeType="1" noTextEdit="1"/>
              </p:cNvSpPr>
              <p:nvPr/>
            </p:nvSpPr>
            <p:spPr>
              <a:xfrm>
                <a:off x="6897985" y="2899051"/>
                <a:ext cx="654090" cy="461665"/>
              </a:xfrm>
              <a:prstGeom prst="rect">
                <a:avLst/>
              </a:prstGeom>
              <a:blipFill rotWithShape="0">
                <a:blip r:embed="rId1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156"/>
              <p:cNvSpPr txBox="1"/>
              <p:nvPr/>
            </p:nvSpPr>
            <p:spPr>
              <a:xfrm>
                <a:off x="7414679" y="252611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95" name="TextBox 156"/>
              <p:cNvSpPr txBox="1">
                <a:spLocks noRot="1" noChangeAspect="1" noMove="1" noResize="1" noEditPoints="1" noAdjustHandles="1" noChangeArrowheads="1" noChangeShapeType="1" noTextEdit="1"/>
              </p:cNvSpPr>
              <p:nvPr/>
            </p:nvSpPr>
            <p:spPr>
              <a:xfrm>
                <a:off x="7414679" y="2526119"/>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156"/>
              <p:cNvSpPr txBox="1"/>
              <p:nvPr/>
            </p:nvSpPr>
            <p:spPr>
              <a:xfrm>
                <a:off x="7414679" y="397513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96" name="TextBox 156"/>
              <p:cNvSpPr txBox="1">
                <a:spLocks noRot="1" noChangeAspect="1" noMove="1" noResize="1" noEditPoints="1" noAdjustHandles="1" noChangeArrowheads="1" noChangeShapeType="1" noTextEdit="1"/>
              </p:cNvSpPr>
              <p:nvPr/>
            </p:nvSpPr>
            <p:spPr>
              <a:xfrm>
                <a:off x="7414679" y="3975130"/>
                <a:ext cx="654090" cy="461665"/>
              </a:xfrm>
              <a:prstGeom prst="rect">
                <a:avLst/>
              </a:prstGeom>
              <a:blipFill rotWithShape="0">
                <a:blip r:embed="rId1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156"/>
              <p:cNvSpPr txBox="1"/>
              <p:nvPr/>
            </p:nvSpPr>
            <p:spPr>
              <a:xfrm>
                <a:off x="3177417" y="3578892"/>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97" name="TextBox 156"/>
              <p:cNvSpPr txBox="1">
                <a:spLocks noRot="1" noChangeAspect="1" noMove="1" noResize="1" noEditPoints="1" noAdjustHandles="1" noChangeArrowheads="1" noChangeShapeType="1" noTextEdit="1"/>
              </p:cNvSpPr>
              <p:nvPr/>
            </p:nvSpPr>
            <p:spPr>
              <a:xfrm>
                <a:off x="3177417" y="3578892"/>
                <a:ext cx="524246" cy="461665"/>
              </a:xfrm>
              <a:prstGeom prst="rect">
                <a:avLst/>
              </a:prstGeom>
              <a:blipFill rotWithShape="0">
                <a:blip r:embed="rId18"/>
                <a:stretch>
                  <a:fillRect b="-1316"/>
                </a:stretch>
              </a:blipFill>
            </p:spPr>
            <p:txBody>
              <a:bodyPr/>
              <a:lstStyle/>
              <a:p>
                <a:r>
                  <a:rPr lang="en-US">
                    <a:noFill/>
                  </a:rPr>
                  <a:t> </a:t>
                </a:r>
              </a:p>
            </p:txBody>
          </p:sp>
        </mc:Fallback>
      </mc:AlternateContent>
      <p:pic>
        <p:nvPicPr>
          <p:cNvPr id="99"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55612" y="3995590"/>
            <a:ext cx="202454" cy="358634"/>
          </a:xfrm>
          <a:prstGeom prst="rect">
            <a:avLst/>
          </a:prstGeom>
          <a:solidFill>
            <a:srgbClr val="FF0000"/>
          </a:solidFill>
          <a:ln w="38100">
            <a:noFill/>
            <a:miter lim="800000"/>
            <a:headEnd/>
            <a:tailEnd/>
          </a:ln>
        </p:spPr>
      </p:pic>
      <p:pic>
        <p:nvPicPr>
          <p:cNvPr id="100"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521082" y="3571724"/>
            <a:ext cx="202454" cy="358634"/>
          </a:xfrm>
          <a:prstGeom prst="rect">
            <a:avLst/>
          </a:prstGeom>
          <a:solidFill>
            <a:srgbClr val="FF0000"/>
          </a:solidFill>
          <a:ln w="38100">
            <a:noFill/>
            <a:miter lim="800000"/>
            <a:headEnd/>
            <a:tailEnd/>
          </a:ln>
        </p:spPr>
      </p:pic>
      <p:pic>
        <p:nvPicPr>
          <p:cNvPr id="101"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25111" y="3558095"/>
            <a:ext cx="202454" cy="358634"/>
          </a:xfrm>
          <a:prstGeom prst="rect">
            <a:avLst/>
          </a:prstGeom>
          <a:solidFill>
            <a:srgbClr val="FF0000"/>
          </a:solidFill>
          <a:ln w="38100">
            <a:noFill/>
            <a:miter lim="800000"/>
            <a:headEnd/>
            <a:tailEnd/>
          </a:ln>
        </p:spPr>
      </p:pic>
      <p:pic>
        <p:nvPicPr>
          <p:cNvPr id="102"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82190" y="4205962"/>
            <a:ext cx="202454" cy="358634"/>
          </a:xfrm>
          <a:prstGeom prst="rect">
            <a:avLst/>
          </a:prstGeom>
          <a:solidFill>
            <a:srgbClr val="FF0000"/>
          </a:solidFill>
          <a:ln w="38100">
            <a:noFill/>
            <a:miter lim="800000"/>
            <a:headEnd/>
            <a:tailEnd/>
          </a:ln>
        </p:spPr>
      </p:pic>
      <p:sp>
        <p:nvSpPr>
          <p:cNvPr id="104" name="Oval 103"/>
          <p:cNvSpPr/>
          <p:nvPr/>
        </p:nvSpPr>
        <p:spPr>
          <a:xfrm>
            <a:off x="6274191" y="3964279"/>
            <a:ext cx="358346" cy="4490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5" name="Rounded Rectangular Callout 104"/>
          <p:cNvSpPr/>
          <p:nvPr/>
        </p:nvSpPr>
        <p:spPr>
          <a:xfrm>
            <a:off x="8072494" y="3399484"/>
            <a:ext cx="1407091" cy="575646"/>
          </a:xfrm>
          <a:prstGeom prst="wedgeRoundRectCallout">
            <a:avLst>
              <a:gd name="adj1" fmla="val -144637"/>
              <a:gd name="adj2" fmla="val 70295"/>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8359758" y="3476774"/>
            <a:ext cx="771365" cy="461665"/>
          </a:xfrm>
          <a:prstGeom prst="rect">
            <a:avLst/>
          </a:prstGeom>
          <a:noFill/>
        </p:spPr>
        <p:txBody>
          <a:bodyPr wrap="none" rtlCol="0">
            <a:spAutoFit/>
          </a:bodyPr>
          <a:lstStyle/>
          <a:p>
            <a:r>
              <a:rPr lang="en-US" sz="2400"/>
              <a:t>k = 4</a:t>
            </a:r>
          </a:p>
        </p:txBody>
      </p:sp>
      <p:sp>
        <p:nvSpPr>
          <p:cNvPr id="107" name="Oval 106"/>
          <p:cNvSpPr/>
          <p:nvPr/>
        </p:nvSpPr>
        <p:spPr>
          <a:xfrm>
            <a:off x="5007186" y="3385112"/>
            <a:ext cx="2432499" cy="13818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8" name="TextBox 107"/>
          <p:cNvSpPr txBox="1"/>
          <p:nvPr/>
        </p:nvSpPr>
        <p:spPr>
          <a:xfrm>
            <a:off x="8035899" y="4197189"/>
            <a:ext cx="2525115" cy="954107"/>
          </a:xfrm>
          <a:prstGeom prst="rect">
            <a:avLst/>
          </a:prstGeom>
          <a:noFill/>
        </p:spPr>
        <p:txBody>
          <a:bodyPr wrap="none" rtlCol="0">
            <a:spAutoFit/>
          </a:bodyPr>
          <a:lstStyle/>
          <a:p>
            <a:r>
              <a:rPr lang="en-US" sz="2800"/>
              <a:t>Cloaking region:</a:t>
            </a:r>
          </a:p>
          <a:p>
            <a:r>
              <a:rPr lang="en-US" altLang="zh-CN"/>
              <a:t>     </a:t>
            </a:r>
            <a:r>
              <a:rPr lang="en-US" altLang="zh-CN" sz="2400"/>
              <a:t>{</a:t>
            </a:r>
            <a:r>
              <a:rPr lang="en-US" altLang="zh-CN" sz="2800"/>
              <a:t>s</a:t>
            </a:r>
            <a:r>
              <a:rPr lang="en-US" altLang="zh-CN"/>
              <a:t>8, </a:t>
            </a:r>
            <a:r>
              <a:rPr lang="en-US" altLang="zh-CN" sz="2800"/>
              <a:t>s</a:t>
            </a:r>
            <a:r>
              <a:rPr lang="en-US" altLang="zh-CN"/>
              <a:t>9, </a:t>
            </a:r>
            <a:r>
              <a:rPr lang="en-US" altLang="zh-CN" sz="2800"/>
              <a:t>s</a:t>
            </a:r>
            <a:r>
              <a:rPr lang="en-US" altLang="zh-CN"/>
              <a:t>11, </a:t>
            </a:r>
            <a:r>
              <a:rPr lang="en-US" altLang="zh-CN" sz="2800"/>
              <a:t>s</a:t>
            </a:r>
            <a:r>
              <a:rPr lang="en-US" altLang="zh-CN"/>
              <a:t>14</a:t>
            </a:r>
            <a:r>
              <a:rPr lang="en-US" altLang="zh-CN" sz="2400"/>
              <a:t>}</a:t>
            </a:r>
            <a:endParaRPr lang="en-US" sz="2400"/>
          </a:p>
        </p:txBody>
      </p:sp>
      <p:pic>
        <p:nvPicPr>
          <p:cNvPr id="109"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988614" y="3192360"/>
            <a:ext cx="202454" cy="358634"/>
          </a:xfrm>
          <a:prstGeom prst="rect">
            <a:avLst/>
          </a:prstGeom>
          <a:solidFill>
            <a:srgbClr val="FF0000"/>
          </a:solidFill>
          <a:ln w="38100">
            <a:noFill/>
            <a:miter lim="800000"/>
            <a:headEnd/>
            <a:tailEnd/>
          </a:ln>
        </p:spPr>
      </p:pic>
      <p:pic>
        <p:nvPicPr>
          <p:cNvPr id="110"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50117" y="4968914"/>
            <a:ext cx="202454" cy="358634"/>
          </a:xfrm>
          <a:prstGeom prst="rect">
            <a:avLst/>
          </a:prstGeom>
          <a:solidFill>
            <a:srgbClr val="FF0000"/>
          </a:solidFill>
          <a:ln w="38100">
            <a:noFill/>
            <a:miter lim="800000"/>
            <a:headEnd/>
            <a:tailEnd/>
          </a:ln>
        </p:spPr>
      </p:pic>
      <p:pic>
        <p:nvPicPr>
          <p:cNvPr id="111"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9950" y="4968914"/>
            <a:ext cx="202454" cy="358634"/>
          </a:xfrm>
          <a:prstGeom prst="rect">
            <a:avLst/>
          </a:prstGeom>
          <a:solidFill>
            <a:srgbClr val="FF0000"/>
          </a:solidFill>
          <a:ln w="38100">
            <a:noFill/>
            <a:miter lim="800000"/>
            <a:headEnd/>
            <a:tailEnd/>
          </a:ln>
        </p:spPr>
      </p:pic>
      <p:pic>
        <p:nvPicPr>
          <p:cNvPr id="112"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523991" y="4969407"/>
            <a:ext cx="202454" cy="358634"/>
          </a:xfrm>
          <a:prstGeom prst="rect">
            <a:avLst/>
          </a:prstGeom>
          <a:solidFill>
            <a:srgbClr val="FF0000"/>
          </a:solidFill>
          <a:ln w="38100">
            <a:noFill/>
            <a:miter lim="800000"/>
            <a:headEnd/>
            <a:tailEnd/>
          </a:ln>
        </p:spPr>
      </p:pic>
      <p:pic>
        <p:nvPicPr>
          <p:cNvPr id="113"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379760" y="2702334"/>
            <a:ext cx="202454" cy="358634"/>
          </a:xfrm>
          <a:prstGeom prst="rect">
            <a:avLst/>
          </a:prstGeom>
          <a:solidFill>
            <a:srgbClr val="FF0000"/>
          </a:solidFill>
          <a:ln w="38100">
            <a:noFill/>
            <a:miter lim="800000"/>
            <a:headEnd/>
            <a:tailEnd/>
          </a:ln>
        </p:spPr>
      </p:pic>
      <p:pic>
        <p:nvPicPr>
          <p:cNvPr id="114"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87448" y="2062060"/>
            <a:ext cx="202454" cy="358634"/>
          </a:xfrm>
          <a:prstGeom prst="rect">
            <a:avLst/>
          </a:prstGeom>
          <a:solidFill>
            <a:srgbClr val="FF0000"/>
          </a:solidFill>
          <a:ln w="38100">
            <a:noFill/>
            <a:miter lim="800000"/>
            <a:headEnd/>
            <a:tailEnd/>
          </a:ln>
        </p:spPr>
      </p:pic>
      <p:cxnSp>
        <p:nvCxnSpPr>
          <p:cNvPr id="116" name="Straight Connector 115"/>
          <p:cNvCxnSpPr>
            <a:stCxn id="63" idx="4"/>
            <a:endCxn id="57" idx="0"/>
          </p:cNvCxnSpPr>
          <p:nvPr/>
        </p:nvCxnSpPr>
        <p:spPr>
          <a:xfrm>
            <a:off x="6942149" y="3533969"/>
            <a:ext cx="3189" cy="5515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56" idx="4"/>
            <a:endCxn id="52" idx="0"/>
          </p:cNvCxnSpPr>
          <p:nvPr/>
        </p:nvCxnSpPr>
        <p:spPr>
          <a:xfrm>
            <a:off x="5650605" y="3533970"/>
            <a:ext cx="0" cy="5515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52" idx="6"/>
            <a:endCxn id="57" idx="2"/>
          </p:cNvCxnSpPr>
          <p:nvPr/>
        </p:nvCxnSpPr>
        <p:spPr>
          <a:xfrm flipV="1">
            <a:off x="5767643" y="4212938"/>
            <a:ext cx="1060657"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58" idx="7"/>
            <a:endCxn id="52" idx="3"/>
          </p:cNvCxnSpPr>
          <p:nvPr/>
        </p:nvCxnSpPr>
        <p:spPr>
          <a:xfrm flipV="1">
            <a:off x="5424587" y="4303063"/>
            <a:ext cx="143260" cy="2192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47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10"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par>
                                <p:cTn id="46" presetID="10" presetClass="entr" presetSubtype="0"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0"/>
                                        <p:tgtEl>
                                          <p:spTgt spid="6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fade">
                                      <p:cBhvr>
                                        <p:cTn id="54" dur="500"/>
                                        <p:tgtEl>
                                          <p:spTgt spid="66"/>
                                        </p:tgtEl>
                                      </p:cBhvr>
                                    </p:animEffect>
                                  </p:childTnLst>
                                </p:cTn>
                              </p:par>
                              <p:par>
                                <p:cTn id="55" presetID="10"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par>
                                <p:cTn id="61" presetID="10" presetClass="entr" presetSubtype="0" fill="hold"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par>
                                <p:cTn id="64" presetID="10" presetClass="entr" presetSubtype="0"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nodeType="with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par>
                                <p:cTn id="70" presetID="10" presetClass="entr" presetSubtype="0" fill="hold" nodeType="with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500"/>
                                        <p:tgtEl>
                                          <p:spTgt spid="74"/>
                                        </p:tgtEl>
                                      </p:cBhvr>
                                    </p:animEffect>
                                  </p:childTnLst>
                                </p:cTn>
                              </p:par>
                              <p:par>
                                <p:cTn id="79" presetID="10"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fade">
                                      <p:cBhvr>
                                        <p:cTn id="81" dur="500"/>
                                        <p:tgtEl>
                                          <p:spTgt spid="75"/>
                                        </p:tgtEl>
                                      </p:cBhvr>
                                    </p:animEffect>
                                  </p:childTnLst>
                                </p:cTn>
                              </p:par>
                              <p:par>
                                <p:cTn id="82" presetID="10" presetClass="entr" presetSubtype="0" fill="hold"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fade">
                                      <p:cBhvr>
                                        <p:cTn id="84" dur="500"/>
                                        <p:tgtEl>
                                          <p:spTgt spid="7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7"/>
                                        </p:tgtEl>
                                        <p:attrNameLst>
                                          <p:attrName>style.visibility</p:attrName>
                                        </p:attrNameLst>
                                      </p:cBhvr>
                                      <p:to>
                                        <p:strVal val="visible"/>
                                      </p:to>
                                    </p:set>
                                    <p:animEffect transition="in" filter="fade">
                                      <p:cBhvr>
                                        <p:cTn id="87" dur="500"/>
                                        <p:tgtEl>
                                          <p:spTgt spid="77"/>
                                        </p:tgtEl>
                                      </p:cBhvr>
                                    </p:animEffect>
                                  </p:childTnLst>
                                </p:cTn>
                              </p:par>
                              <p:par>
                                <p:cTn id="88" presetID="10" presetClass="entr" presetSubtype="0" fill="hold" nodeType="with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500"/>
                                        <p:tgtEl>
                                          <p:spTgt spid="7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nodeType="withEffect">
                                  <p:stCondLst>
                                    <p:cond delay="0"/>
                                  </p:stCondLst>
                                  <p:childTnLst>
                                    <p:set>
                                      <p:cBhvr>
                                        <p:cTn id="95" dur="1" fill="hold">
                                          <p:stCondLst>
                                            <p:cond delay="0"/>
                                          </p:stCondLst>
                                        </p:cTn>
                                        <p:tgtEl>
                                          <p:spTgt spid="80"/>
                                        </p:tgtEl>
                                        <p:attrNameLst>
                                          <p:attrName>style.visibility</p:attrName>
                                        </p:attrNameLst>
                                      </p:cBhvr>
                                      <p:to>
                                        <p:strVal val="visible"/>
                                      </p:to>
                                    </p:set>
                                    <p:animEffect transition="in" filter="fade">
                                      <p:cBhvr>
                                        <p:cTn id="96" dur="500"/>
                                        <p:tgtEl>
                                          <p:spTgt spid="80"/>
                                        </p:tgtEl>
                                      </p:cBhvr>
                                    </p:animEffect>
                                  </p:childTnLst>
                                </p:cTn>
                              </p:par>
                              <p:par>
                                <p:cTn id="97" presetID="10" presetClass="entr" presetSubtype="0" fill="hold" nodeType="with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2"/>
                                        </p:tgtEl>
                                        <p:attrNameLst>
                                          <p:attrName>style.visibility</p:attrName>
                                        </p:attrNameLst>
                                      </p:cBhvr>
                                      <p:to>
                                        <p:strVal val="visible"/>
                                      </p:to>
                                    </p:set>
                                    <p:animEffect transition="in" filter="fade">
                                      <p:cBhvr>
                                        <p:cTn id="102" dur="500"/>
                                        <p:tgtEl>
                                          <p:spTgt spid="8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3"/>
                                        </p:tgtEl>
                                        <p:attrNameLst>
                                          <p:attrName>style.visibility</p:attrName>
                                        </p:attrNameLst>
                                      </p:cBhvr>
                                      <p:to>
                                        <p:strVal val="visible"/>
                                      </p:to>
                                    </p:set>
                                    <p:animEffect transition="in" filter="fade">
                                      <p:cBhvr>
                                        <p:cTn id="105" dur="500"/>
                                        <p:tgtEl>
                                          <p:spTgt spid="8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4"/>
                                        </p:tgtEl>
                                        <p:attrNameLst>
                                          <p:attrName>style.visibility</p:attrName>
                                        </p:attrNameLst>
                                      </p:cBhvr>
                                      <p:to>
                                        <p:strVal val="visible"/>
                                      </p:to>
                                    </p:set>
                                    <p:animEffect transition="in" filter="fade">
                                      <p:cBhvr>
                                        <p:cTn id="108" dur="500"/>
                                        <p:tgtEl>
                                          <p:spTgt spid="8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500"/>
                                        <p:tgtEl>
                                          <p:spTgt spid="8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6"/>
                                        </p:tgtEl>
                                        <p:attrNameLst>
                                          <p:attrName>style.visibility</p:attrName>
                                        </p:attrNameLst>
                                      </p:cBhvr>
                                      <p:to>
                                        <p:strVal val="visible"/>
                                      </p:to>
                                    </p:set>
                                    <p:animEffect transition="in" filter="fade">
                                      <p:cBhvr>
                                        <p:cTn id="114" dur="500"/>
                                        <p:tgtEl>
                                          <p:spTgt spid="8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fade">
                                      <p:cBhvr>
                                        <p:cTn id="117" dur="500"/>
                                        <p:tgtEl>
                                          <p:spTgt spid="8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8"/>
                                        </p:tgtEl>
                                        <p:attrNameLst>
                                          <p:attrName>style.visibility</p:attrName>
                                        </p:attrNameLst>
                                      </p:cBhvr>
                                      <p:to>
                                        <p:strVal val="visible"/>
                                      </p:to>
                                    </p:set>
                                    <p:animEffect transition="in" filter="fade">
                                      <p:cBhvr>
                                        <p:cTn id="120" dur="500"/>
                                        <p:tgtEl>
                                          <p:spTgt spid="8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9"/>
                                        </p:tgtEl>
                                        <p:attrNameLst>
                                          <p:attrName>style.visibility</p:attrName>
                                        </p:attrNameLst>
                                      </p:cBhvr>
                                      <p:to>
                                        <p:strVal val="visible"/>
                                      </p:to>
                                    </p:set>
                                    <p:animEffect transition="in" filter="fade">
                                      <p:cBhvr>
                                        <p:cTn id="123" dur="500"/>
                                        <p:tgtEl>
                                          <p:spTgt spid="8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Effect transition="in" filter="fade">
                                      <p:cBhvr>
                                        <p:cTn id="126" dur="500"/>
                                        <p:tgtEl>
                                          <p:spTgt spid="9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91"/>
                                        </p:tgtEl>
                                        <p:attrNameLst>
                                          <p:attrName>style.visibility</p:attrName>
                                        </p:attrNameLst>
                                      </p:cBhvr>
                                      <p:to>
                                        <p:strVal val="visible"/>
                                      </p:to>
                                    </p:set>
                                    <p:animEffect transition="in" filter="fade">
                                      <p:cBhvr>
                                        <p:cTn id="129" dur="500"/>
                                        <p:tgtEl>
                                          <p:spTgt spid="91"/>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2"/>
                                        </p:tgtEl>
                                        <p:attrNameLst>
                                          <p:attrName>style.visibility</p:attrName>
                                        </p:attrNameLst>
                                      </p:cBhvr>
                                      <p:to>
                                        <p:strVal val="visible"/>
                                      </p:to>
                                    </p:set>
                                    <p:animEffect transition="in" filter="fade">
                                      <p:cBhvr>
                                        <p:cTn id="132" dur="500"/>
                                        <p:tgtEl>
                                          <p:spTgt spid="9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3"/>
                                        </p:tgtEl>
                                        <p:attrNameLst>
                                          <p:attrName>style.visibility</p:attrName>
                                        </p:attrNameLst>
                                      </p:cBhvr>
                                      <p:to>
                                        <p:strVal val="visible"/>
                                      </p:to>
                                    </p:set>
                                    <p:animEffect transition="in" filter="fade">
                                      <p:cBhvr>
                                        <p:cTn id="135" dur="500"/>
                                        <p:tgtEl>
                                          <p:spTgt spid="93"/>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500"/>
                                        <p:tgtEl>
                                          <p:spTgt spid="9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5"/>
                                        </p:tgtEl>
                                        <p:attrNameLst>
                                          <p:attrName>style.visibility</p:attrName>
                                        </p:attrNameLst>
                                      </p:cBhvr>
                                      <p:to>
                                        <p:strVal val="visible"/>
                                      </p:to>
                                    </p:set>
                                    <p:animEffect transition="in" filter="fade">
                                      <p:cBhvr>
                                        <p:cTn id="141" dur="500"/>
                                        <p:tgtEl>
                                          <p:spTgt spid="9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96"/>
                                        </p:tgtEl>
                                        <p:attrNameLst>
                                          <p:attrName>style.visibility</p:attrName>
                                        </p:attrNameLst>
                                      </p:cBhvr>
                                      <p:to>
                                        <p:strVal val="visible"/>
                                      </p:to>
                                    </p:set>
                                    <p:animEffect transition="in" filter="fade">
                                      <p:cBhvr>
                                        <p:cTn id="144" dur="500"/>
                                        <p:tgtEl>
                                          <p:spTgt spid="96"/>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97"/>
                                        </p:tgtEl>
                                        <p:attrNameLst>
                                          <p:attrName>style.visibility</p:attrName>
                                        </p:attrNameLst>
                                      </p:cBhvr>
                                      <p:to>
                                        <p:strVal val="visible"/>
                                      </p:to>
                                    </p:set>
                                    <p:animEffect transition="in" filter="fade">
                                      <p:cBhvr>
                                        <p:cTn id="147" dur="500"/>
                                        <p:tgtEl>
                                          <p:spTgt spid="97"/>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500"/>
                                        <p:tgtEl>
                                          <p:spTgt spid="109"/>
                                        </p:tgtEl>
                                      </p:cBhvr>
                                    </p:animEffect>
                                  </p:childTnLst>
                                </p:cTn>
                              </p:par>
                              <p:par>
                                <p:cTn id="153" presetID="10" presetClass="entr" presetSubtype="0" fill="hold" nodeType="withEffect">
                                  <p:stCondLst>
                                    <p:cond delay="0"/>
                                  </p:stCondLst>
                                  <p:childTnLst>
                                    <p:set>
                                      <p:cBhvr>
                                        <p:cTn id="154" dur="1" fill="hold">
                                          <p:stCondLst>
                                            <p:cond delay="0"/>
                                          </p:stCondLst>
                                        </p:cTn>
                                        <p:tgtEl>
                                          <p:spTgt spid="110"/>
                                        </p:tgtEl>
                                        <p:attrNameLst>
                                          <p:attrName>style.visibility</p:attrName>
                                        </p:attrNameLst>
                                      </p:cBhvr>
                                      <p:to>
                                        <p:strVal val="visible"/>
                                      </p:to>
                                    </p:set>
                                    <p:animEffect transition="in" filter="fade">
                                      <p:cBhvr>
                                        <p:cTn id="155" dur="500"/>
                                        <p:tgtEl>
                                          <p:spTgt spid="110"/>
                                        </p:tgtEl>
                                      </p:cBhvr>
                                    </p:animEffect>
                                  </p:childTnLst>
                                </p:cTn>
                              </p:par>
                              <p:par>
                                <p:cTn id="156" presetID="10" presetClass="entr" presetSubtype="0" fill="hold" nodeType="withEffect">
                                  <p:stCondLst>
                                    <p:cond delay="0"/>
                                  </p:stCondLst>
                                  <p:childTnLst>
                                    <p:set>
                                      <p:cBhvr>
                                        <p:cTn id="157" dur="1" fill="hold">
                                          <p:stCondLst>
                                            <p:cond delay="0"/>
                                          </p:stCondLst>
                                        </p:cTn>
                                        <p:tgtEl>
                                          <p:spTgt spid="100"/>
                                        </p:tgtEl>
                                        <p:attrNameLst>
                                          <p:attrName>style.visibility</p:attrName>
                                        </p:attrNameLst>
                                      </p:cBhvr>
                                      <p:to>
                                        <p:strVal val="visible"/>
                                      </p:to>
                                    </p:set>
                                    <p:animEffect transition="in" filter="fade">
                                      <p:cBhvr>
                                        <p:cTn id="158" dur="500"/>
                                        <p:tgtEl>
                                          <p:spTgt spid="100"/>
                                        </p:tgtEl>
                                      </p:cBhvr>
                                    </p:animEffect>
                                  </p:childTnLst>
                                </p:cTn>
                              </p:par>
                              <p:par>
                                <p:cTn id="159" presetID="10" presetClass="entr" presetSubtype="0" fill="hold" nodeType="withEffect">
                                  <p:stCondLst>
                                    <p:cond delay="0"/>
                                  </p:stCondLst>
                                  <p:childTnLst>
                                    <p:set>
                                      <p:cBhvr>
                                        <p:cTn id="160" dur="1" fill="hold">
                                          <p:stCondLst>
                                            <p:cond delay="0"/>
                                          </p:stCondLst>
                                        </p:cTn>
                                        <p:tgtEl>
                                          <p:spTgt spid="101"/>
                                        </p:tgtEl>
                                        <p:attrNameLst>
                                          <p:attrName>style.visibility</p:attrName>
                                        </p:attrNameLst>
                                      </p:cBhvr>
                                      <p:to>
                                        <p:strVal val="visible"/>
                                      </p:to>
                                    </p:set>
                                    <p:animEffect transition="in" filter="fade">
                                      <p:cBhvr>
                                        <p:cTn id="161" dur="500"/>
                                        <p:tgtEl>
                                          <p:spTgt spid="101"/>
                                        </p:tgtEl>
                                      </p:cBhvr>
                                    </p:animEffect>
                                  </p:childTnLst>
                                </p:cTn>
                              </p:par>
                              <p:par>
                                <p:cTn id="162" presetID="10" presetClass="entr" presetSubtype="0" fill="hold" nodeType="withEffect">
                                  <p:stCondLst>
                                    <p:cond delay="0"/>
                                  </p:stCondLst>
                                  <p:childTnLst>
                                    <p:set>
                                      <p:cBhvr>
                                        <p:cTn id="163" dur="1" fill="hold">
                                          <p:stCondLst>
                                            <p:cond delay="0"/>
                                          </p:stCondLst>
                                        </p:cTn>
                                        <p:tgtEl>
                                          <p:spTgt spid="102"/>
                                        </p:tgtEl>
                                        <p:attrNameLst>
                                          <p:attrName>style.visibility</p:attrName>
                                        </p:attrNameLst>
                                      </p:cBhvr>
                                      <p:to>
                                        <p:strVal val="visible"/>
                                      </p:to>
                                    </p:set>
                                    <p:animEffect transition="in" filter="fade">
                                      <p:cBhvr>
                                        <p:cTn id="164" dur="500"/>
                                        <p:tgtEl>
                                          <p:spTgt spid="102"/>
                                        </p:tgtEl>
                                      </p:cBhvr>
                                    </p:animEffect>
                                  </p:childTnLst>
                                </p:cTn>
                              </p:par>
                              <p:par>
                                <p:cTn id="165" presetID="10" presetClass="entr" presetSubtype="0" fill="hold" nodeType="withEffect">
                                  <p:stCondLst>
                                    <p:cond delay="0"/>
                                  </p:stCondLst>
                                  <p:childTnLst>
                                    <p:set>
                                      <p:cBhvr>
                                        <p:cTn id="166" dur="1" fill="hold">
                                          <p:stCondLst>
                                            <p:cond delay="0"/>
                                          </p:stCondLst>
                                        </p:cTn>
                                        <p:tgtEl>
                                          <p:spTgt spid="111"/>
                                        </p:tgtEl>
                                        <p:attrNameLst>
                                          <p:attrName>style.visibility</p:attrName>
                                        </p:attrNameLst>
                                      </p:cBhvr>
                                      <p:to>
                                        <p:strVal val="visible"/>
                                      </p:to>
                                    </p:set>
                                    <p:animEffect transition="in" filter="fade">
                                      <p:cBhvr>
                                        <p:cTn id="167" dur="500"/>
                                        <p:tgtEl>
                                          <p:spTgt spid="111"/>
                                        </p:tgtEl>
                                      </p:cBhvr>
                                    </p:animEffect>
                                  </p:childTnLst>
                                </p:cTn>
                              </p:par>
                              <p:par>
                                <p:cTn id="168" presetID="10" presetClass="entr" presetSubtype="0" fill="hold" nodeType="withEffect">
                                  <p:stCondLst>
                                    <p:cond delay="0"/>
                                  </p:stCondLst>
                                  <p:childTnLst>
                                    <p:set>
                                      <p:cBhvr>
                                        <p:cTn id="169" dur="1" fill="hold">
                                          <p:stCondLst>
                                            <p:cond delay="0"/>
                                          </p:stCondLst>
                                        </p:cTn>
                                        <p:tgtEl>
                                          <p:spTgt spid="112"/>
                                        </p:tgtEl>
                                        <p:attrNameLst>
                                          <p:attrName>style.visibility</p:attrName>
                                        </p:attrNameLst>
                                      </p:cBhvr>
                                      <p:to>
                                        <p:strVal val="visible"/>
                                      </p:to>
                                    </p:set>
                                    <p:animEffect transition="in" filter="fade">
                                      <p:cBhvr>
                                        <p:cTn id="170" dur="500"/>
                                        <p:tgtEl>
                                          <p:spTgt spid="112"/>
                                        </p:tgtEl>
                                      </p:cBhvr>
                                    </p:animEffect>
                                  </p:childTnLst>
                                </p:cTn>
                              </p:par>
                              <p:par>
                                <p:cTn id="171" presetID="10" presetClass="entr" presetSubtype="0" fill="hold" nodeType="withEffect">
                                  <p:stCondLst>
                                    <p:cond delay="0"/>
                                  </p:stCondLst>
                                  <p:childTnLst>
                                    <p:set>
                                      <p:cBhvr>
                                        <p:cTn id="172" dur="1" fill="hold">
                                          <p:stCondLst>
                                            <p:cond delay="0"/>
                                          </p:stCondLst>
                                        </p:cTn>
                                        <p:tgtEl>
                                          <p:spTgt spid="113"/>
                                        </p:tgtEl>
                                        <p:attrNameLst>
                                          <p:attrName>style.visibility</p:attrName>
                                        </p:attrNameLst>
                                      </p:cBhvr>
                                      <p:to>
                                        <p:strVal val="visible"/>
                                      </p:to>
                                    </p:set>
                                    <p:animEffect transition="in" filter="fade">
                                      <p:cBhvr>
                                        <p:cTn id="173" dur="500"/>
                                        <p:tgtEl>
                                          <p:spTgt spid="113"/>
                                        </p:tgtEl>
                                      </p:cBhvr>
                                    </p:animEffect>
                                  </p:childTnLst>
                                </p:cTn>
                              </p:par>
                              <p:par>
                                <p:cTn id="174" presetID="10" presetClass="entr" presetSubtype="0" fill="hold" nodeType="withEffect">
                                  <p:stCondLst>
                                    <p:cond delay="0"/>
                                  </p:stCondLst>
                                  <p:childTnLst>
                                    <p:set>
                                      <p:cBhvr>
                                        <p:cTn id="175" dur="1" fill="hold">
                                          <p:stCondLst>
                                            <p:cond delay="0"/>
                                          </p:stCondLst>
                                        </p:cTn>
                                        <p:tgtEl>
                                          <p:spTgt spid="114"/>
                                        </p:tgtEl>
                                        <p:attrNameLst>
                                          <p:attrName>style.visibility</p:attrName>
                                        </p:attrNameLst>
                                      </p:cBhvr>
                                      <p:to>
                                        <p:strVal val="visible"/>
                                      </p:to>
                                    </p:set>
                                    <p:animEffect transition="in" filter="fade">
                                      <p:cBhvr>
                                        <p:cTn id="176" dur="500"/>
                                        <p:tgtEl>
                                          <p:spTgt spid="114"/>
                                        </p:tgtEl>
                                      </p:cBhvr>
                                    </p:animEffect>
                                  </p:childTnLst>
                                </p:cTn>
                              </p:par>
                              <p:par>
                                <p:cTn id="177" presetID="10" presetClass="entr" presetSubtype="0" fill="hold" nodeType="withEffect">
                                  <p:stCondLst>
                                    <p:cond delay="0"/>
                                  </p:stCondLst>
                                  <p:childTnLst>
                                    <p:set>
                                      <p:cBhvr>
                                        <p:cTn id="178" dur="1" fill="hold">
                                          <p:stCondLst>
                                            <p:cond delay="0"/>
                                          </p:stCondLst>
                                        </p:cTn>
                                        <p:tgtEl>
                                          <p:spTgt spid="99"/>
                                        </p:tgtEl>
                                        <p:attrNameLst>
                                          <p:attrName>style.visibility</p:attrName>
                                        </p:attrNameLst>
                                      </p:cBhvr>
                                      <p:to>
                                        <p:strVal val="visible"/>
                                      </p:to>
                                    </p:set>
                                    <p:animEffect transition="in" filter="fade">
                                      <p:cBhvr>
                                        <p:cTn id="179" dur="500"/>
                                        <p:tgtEl>
                                          <p:spTgt spid="99"/>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104"/>
                                        </p:tgtEl>
                                        <p:attrNameLst>
                                          <p:attrName>style.visibility</p:attrName>
                                        </p:attrNameLst>
                                      </p:cBhvr>
                                      <p:to>
                                        <p:strVal val="visible"/>
                                      </p:to>
                                    </p:set>
                                    <p:animEffect transition="in" filter="fade">
                                      <p:cBhvr>
                                        <p:cTn id="184" dur="500"/>
                                        <p:tgtEl>
                                          <p:spTgt spid="10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5"/>
                                        </p:tgtEl>
                                        <p:attrNameLst>
                                          <p:attrName>style.visibility</p:attrName>
                                        </p:attrNameLst>
                                      </p:cBhvr>
                                      <p:to>
                                        <p:strVal val="visible"/>
                                      </p:to>
                                    </p:set>
                                    <p:animEffect transition="in" filter="fade">
                                      <p:cBhvr>
                                        <p:cTn id="187" dur="500"/>
                                        <p:tgtEl>
                                          <p:spTgt spid="105"/>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06"/>
                                        </p:tgtEl>
                                        <p:attrNameLst>
                                          <p:attrName>style.visibility</p:attrName>
                                        </p:attrNameLst>
                                      </p:cBhvr>
                                      <p:to>
                                        <p:strVal val="visible"/>
                                      </p:to>
                                    </p:set>
                                    <p:animEffect transition="in" filter="fade">
                                      <p:cBhvr>
                                        <p:cTn id="190" dur="500"/>
                                        <p:tgtEl>
                                          <p:spTgt spid="106"/>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xit" presetSubtype="0" fill="hold" grpId="1" nodeType="clickEffect">
                                  <p:stCondLst>
                                    <p:cond delay="0"/>
                                  </p:stCondLst>
                                  <p:childTnLst>
                                    <p:animEffect transition="out" filter="fade">
                                      <p:cBhvr>
                                        <p:cTn id="194" dur="500"/>
                                        <p:tgtEl>
                                          <p:spTgt spid="104"/>
                                        </p:tgtEl>
                                      </p:cBhvr>
                                    </p:animEffect>
                                    <p:set>
                                      <p:cBhvr>
                                        <p:cTn id="195" dur="1" fill="hold">
                                          <p:stCondLst>
                                            <p:cond delay="499"/>
                                          </p:stCondLst>
                                        </p:cTn>
                                        <p:tgtEl>
                                          <p:spTgt spid="104"/>
                                        </p:tgtEl>
                                        <p:attrNameLst>
                                          <p:attrName>style.visibility</p:attrName>
                                        </p:attrNameLst>
                                      </p:cBhvr>
                                      <p:to>
                                        <p:strVal val="hidden"/>
                                      </p:to>
                                    </p:set>
                                  </p:childTnLst>
                                </p:cTn>
                              </p:par>
                              <p:par>
                                <p:cTn id="196" presetID="10" presetClass="entr" presetSubtype="0" fill="hold" grpId="0" nodeType="withEffect">
                                  <p:stCondLst>
                                    <p:cond delay="0"/>
                                  </p:stCondLst>
                                  <p:childTnLst>
                                    <p:set>
                                      <p:cBhvr>
                                        <p:cTn id="197" dur="1" fill="hold">
                                          <p:stCondLst>
                                            <p:cond delay="0"/>
                                          </p:stCondLst>
                                        </p:cTn>
                                        <p:tgtEl>
                                          <p:spTgt spid="107"/>
                                        </p:tgtEl>
                                        <p:attrNameLst>
                                          <p:attrName>style.visibility</p:attrName>
                                        </p:attrNameLst>
                                      </p:cBhvr>
                                      <p:to>
                                        <p:strVal val="visible"/>
                                      </p:to>
                                    </p:set>
                                    <p:animEffect transition="in" filter="fade">
                                      <p:cBhvr>
                                        <p:cTn id="198" dur="500"/>
                                        <p:tgtEl>
                                          <p:spTgt spid="107"/>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119"/>
                                        </p:tgtEl>
                                        <p:attrNameLst>
                                          <p:attrName>style.visibility</p:attrName>
                                        </p:attrNameLst>
                                      </p:cBhvr>
                                      <p:to>
                                        <p:strVal val="visible"/>
                                      </p:to>
                                    </p:set>
                                    <p:animEffect transition="in" filter="fade">
                                      <p:cBhvr>
                                        <p:cTn id="203" dur="500"/>
                                        <p:tgtEl>
                                          <p:spTgt spid="119"/>
                                        </p:tgtEl>
                                      </p:cBhvr>
                                    </p:animEffect>
                                  </p:childTnLst>
                                </p:cTn>
                              </p:par>
                              <p:par>
                                <p:cTn id="204" presetID="10" presetClass="entr" presetSubtype="0" fill="hold" nodeType="withEffect">
                                  <p:stCondLst>
                                    <p:cond delay="0"/>
                                  </p:stCondLst>
                                  <p:childTnLst>
                                    <p:set>
                                      <p:cBhvr>
                                        <p:cTn id="205" dur="1" fill="hold">
                                          <p:stCondLst>
                                            <p:cond delay="0"/>
                                          </p:stCondLst>
                                        </p:cTn>
                                        <p:tgtEl>
                                          <p:spTgt spid="118"/>
                                        </p:tgtEl>
                                        <p:attrNameLst>
                                          <p:attrName>style.visibility</p:attrName>
                                        </p:attrNameLst>
                                      </p:cBhvr>
                                      <p:to>
                                        <p:strVal val="visible"/>
                                      </p:to>
                                    </p:set>
                                    <p:animEffect transition="in" filter="fade">
                                      <p:cBhvr>
                                        <p:cTn id="206" dur="500"/>
                                        <p:tgtEl>
                                          <p:spTgt spid="118"/>
                                        </p:tgtEl>
                                      </p:cBhvr>
                                    </p:animEffect>
                                  </p:childTnLst>
                                </p:cTn>
                              </p:par>
                              <p:par>
                                <p:cTn id="207" presetID="10" presetClass="entr" presetSubtype="0" fill="hold" nodeType="withEffect">
                                  <p:stCondLst>
                                    <p:cond delay="0"/>
                                  </p:stCondLst>
                                  <p:childTnLst>
                                    <p:set>
                                      <p:cBhvr>
                                        <p:cTn id="208" dur="1" fill="hold">
                                          <p:stCondLst>
                                            <p:cond delay="0"/>
                                          </p:stCondLst>
                                        </p:cTn>
                                        <p:tgtEl>
                                          <p:spTgt spid="116"/>
                                        </p:tgtEl>
                                        <p:attrNameLst>
                                          <p:attrName>style.visibility</p:attrName>
                                        </p:attrNameLst>
                                      </p:cBhvr>
                                      <p:to>
                                        <p:strVal val="visible"/>
                                      </p:to>
                                    </p:set>
                                    <p:animEffect transition="in" filter="fade">
                                      <p:cBhvr>
                                        <p:cTn id="209" dur="500"/>
                                        <p:tgtEl>
                                          <p:spTgt spid="116"/>
                                        </p:tgtEl>
                                      </p:cBhvr>
                                    </p:animEffect>
                                  </p:childTnLst>
                                </p:cTn>
                              </p:par>
                              <p:par>
                                <p:cTn id="210" presetID="10" presetClass="entr" presetSubtype="0" fill="hold" nodeType="withEffect">
                                  <p:stCondLst>
                                    <p:cond delay="0"/>
                                  </p:stCondLst>
                                  <p:childTnLst>
                                    <p:set>
                                      <p:cBhvr>
                                        <p:cTn id="211" dur="1" fill="hold">
                                          <p:stCondLst>
                                            <p:cond delay="0"/>
                                          </p:stCondLst>
                                        </p:cTn>
                                        <p:tgtEl>
                                          <p:spTgt spid="120"/>
                                        </p:tgtEl>
                                        <p:attrNameLst>
                                          <p:attrName>style.visibility</p:attrName>
                                        </p:attrNameLst>
                                      </p:cBhvr>
                                      <p:to>
                                        <p:strVal val="visible"/>
                                      </p:to>
                                    </p:set>
                                    <p:animEffect transition="in" filter="fade">
                                      <p:cBhvr>
                                        <p:cTn id="212" dur="500"/>
                                        <p:tgtEl>
                                          <p:spTgt spid="120"/>
                                        </p:tgtEl>
                                      </p:cBhvr>
                                    </p:animEffect>
                                  </p:childTnLst>
                                </p:cTn>
                              </p:par>
                              <p:par>
                                <p:cTn id="213" presetID="10" presetClass="entr" presetSubtype="0" fill="hold" nodeType="withEffect">
                                  <p:stCondLst>
                                    <p:cond delay="0"/>
                                  </p:stCondLst>
                                  <p:childTnLst>
                                    <p:set>
                                      <p:cBhvr>
                                        <p:cTn id="214" dur="1" fill="hold">
                                          <p:stCondLst>
                                            <p:cond delay="0"/>
                                          </p:stCondLst>
                                        </p:cTn>
                                        <p:tgtEl>
                                          <p:spTgt spid="108">
                                            <p:txEl>
                                              <p:pRg st="0" end="0"/>
                                            </p:txEl>
                                          </p:spTgt>
                                        </p:tgtEl>
                                        <p:attrNameLst>
                                          <p:attrName>style.visibility</p:attrName>
                                        </p:attrNameLst>
                                      </p:cBhvr>
                                      <p:to>
                                        <p:strVal val="visible"/>
                                      </p:to>
                                    </p:set>
                                    <p:animEffect transition="in" filter="fade">
                                      <p:cBhvr>
                                        <p:cTn id="215" dur="500"/>
                                        <p:tgtEl>
                                          <p:spTgt spid="108">
                                            <p:txEl>
                                              <p:pRg st="0" end="0"/>
                                            </p:txEl>
                                          </p:spTgt>
                                        </p:tgtEl>
                                      </p:cBhvr>
                                    </p:animEffect>
                                  </p:childTnLst>
                                </p:cTn>
                              </p:par>
                              <p:par>
                                <p:cTn id="216" presetID="10" presetClass="entr" presetSubtype="0" fill="hold" nodeType="withEffect">
                                  <p:stCondLst>
                                    <p:cond delay="0"/>
                                  </p:stCondLst>
                                  <p:childTnLst>
                                    <p:set>
                                      <p:cBhvr>
                                        <p:cTn id="217" dur="1" fill="hold">
                                          <p:stCondLst>
                                            <p:cond delay="0"/>
                                          </p:stCondLst>
                                        </p:cTn>
                                        <p:tgtEl>
                                          <p:spTgt spid="108">
                                            <p:txEl>
                                              <p:pRg st="1" end="1"/>
                                            </p:txEl>
                                          </p:spTgt>
                                        </p:tgtEl>
                                        <p:attrNameLst>
                                          <p:attrName>style.visibility</p:attrName>
                                        </p:attrNameLst>
                                      </p:cBhvr>
                                      <p:to>
                                        <p:strVal val="visible"/>
                                      </p:to>
                                    </p:set>
                                    <p:animEffect transition="in" filter="fade">
                                      <p:cBhvr>
                                        <p:cTn id="218" dur="500"/>
                                        <p:tgtEl>
                                          <p:spTgt spid="1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6" grpId="0" animBg="1"/>
      <p:bldP spid="57" grpId="0" animBg="1"/>
      <p:bldP spid="58" grpId="0" animBg="1"/>
      <p:bldP spid="59" grpId="0" animBg="1"/>
      <p:bldP spid="61" grpId="0" animBg="1"/>
      <p:bldP spid="63" grpId="0" animBg="1"/>
      <p:bldP spid="65" grpId="0" animBg="1"/>
      <p:bldP spid="66" grpId="0" animBg="1"/>
      <p:bldP spid="68" grpId="0" animBg="1"/>
      <p:bldP spid="73" grpId="0" animBg="1"/>
      <p:bldP spid="74" grpId="0" animBg="1"/>
      <p:bldP spid="77" grpId="0" animBg="1"/>
      <p:bldP spid="79" grpId="0" animBg="1"/>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104" grpId="0" animBg="1"/>
      <p:bldP spid="104" grpId="1" animBg="1"/>
      <p:bldP spid="105" grpId="0" animBg="1"/>
      <p:bldP spid="106" grpId="0"/>
      <p:bldP spid="10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标题 1"/>
              <p:cNvSpPr>
                <a:spLocks noGrp="1"/>
              </p:cNvSpPr>
              <p:nvPr>
                <p:ph type="title"/>
              </p:nvPr>
            </p:nvSpPr>
            <p:spPr>
              <a:xfrm>
                <a:off x="1450734" y="438962"/>
                <a:ext cx="7802562" cy="587375"/>
              </a:xfrm>
            </p:spPr>
            <p:txBody>
              <a:bodyPr>
                <a:normAutofit fontScale="90000"/>
              </a:bodyPr>
              <a:lstStyle/>
              <a:p>
                <a:r>
                  <a:rPr lang="en-US"/>
                  <a:t>Segment </a:t>
                </a:r>
                <a14:m>
                  <m:oMath xmlns:m="http://schemas.openxmlformats.org/officeDocument/2006/math">
                    <m:r>
                      <a:rPr lang="en-US">
                        <a:latin typeface="Cambria Math" panose="02040503050406030204" pitchFamily="18" charset="0"/>
                      </a:rPr>
                      <m:t>𝑙</m:t>
                    </m:r>
                    <m:r>
                      <a:rPr lang="en-US">
                        <a:latin typeface="Cambria Math" panose="02040503050406030204" pitchFamily="18" charset="0"/>
                      </a:rPr>
                      <m:t> −</m:t>
                    </m:r>
                    <m:r>
                      <a:rPr lang="en-US">
                        <a:latin typeface="Cambria Math" panose="02040503050406030204" pitchFamily="18" charset="0"/>
                      </a:rPr>
                      <m:t>𝑑𝑖𝑣𝑒𝑟𝑠𝑖𝑡𝑦</m:t>
                    </m:r>
                  </m:oMath>
                </a14:m>
                <a:br>
                  <a:rPr lang="en-US"/>
                </a:br>
                <a:endParaRPr lang="zh-CN" altLang="en-US" dirty="0"/>
              </a:p>
            </p:txBody>
          </p:sp>
        </mc:Choice>
        <mc:Fallback xmlns="">
          <p:sp>
            <p:nvSpPr>
              <p:cNvPr id="5" name="标题 1"/>
              <p:cNvSpPr>
                <a:spLocks noGrp="1" noRot="1" noChangeAspect="1" noMove="1" noResize="1" noEditPoints="1" noAdjustHandles="1" noChangeArrowheads="1" noChangeShapeType="1" noTextEdit="1"/>
              </p:cNvSpPr>
              <p:nvPr>
                <p:ph type="title"/>
              </p:nvPr>
            </p:nvSpPr>
            <p:spPr>
              <a:xfrm>
                <a:off x="1450734" y="438962"/>
                <a:ext cx="7802562" cy="587375"/>
              </a:xfrm>
              <a:blipFill rotWithShape="0">
                <a:blip r:embed="rId2"/>
                <a:stretch>
                  <a:fillRect l="-2813" t="-80208" b="-3125"/>
                </a:stretch>
              </a:blipFill>
            </p:spPr>
            <p:txBody>
              <a:bodyPr/>
              <a:lstStyle/>
              <a:p>
                <a:r>
                  <a:rPr lang="en-US">
                    <a:noFill/>
                  </a:rPr>
                  <a:t> </a:t>
                </a:r>
              </a:p>
            </p:txBody>
          </p:sp>
        </mc:Fallback>
      </mc:AlternateContent>
      <p:sp>
        <p:nvSpPr>
          <p:cNvPr id="6" name="TextBox 5"/>
          <p:cNvSpPr txBox="1"/>
          <p:nvPr/>
        </p:nvSpPr>
        <p:spPr>
          <a:xfrm>
            <a:off x="1393307" y="753888"/>
            <a:ext cx="10086119" cy="830997"/>
          </a:xfrm>
          <a:prstGeom prst="rect">
            <a:avLst/>
          </a:prstGeom>
          <a:noFill/>
        </p:spPr>
        <p:txBody>
          <a:bodyPr wrap="square" rtlCol="0">
            <a:spAutoFit/>
          </a:bodyPr>
          <a:lstStyle/>
          <a:p>
            <a:r>
              <a:rPr lang="en-US" sz="2400"/>
              <a:t>However, satisfying location k-anonymity alone may not be sufficient to protect the location privacy of the user in cases when there are homogeneity attacks.</a:t>
            </a:r>
          </a:p>
        </p:txBody>
      </p:sp>
      <p:sp>
        <p:nvSpPr>
          <p:cNvPr id="7" name="Oval 6"/>
          <p:cNvSpPr/>
          <p:nvPr/>
        </p:nvSpPr>
        <p:spPr>
          <a:xfrm>
            <a:off x="6055455" y="420720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8" name="Straight Connector 7"/>
          <p:cNvCxnSpPr>
            <a:stCxn id="11" idx="4"/>
            <a:endCxn id="7" idx="0"/>
          </p:cNvCxnSpPr>
          <p:nvPr/>
        </p:nvCxnSpPr>
        <p:spPr>
          <a:xfrm>
            <a:off x="6172493" y="3655691"/>
            <a:ext cx="0"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9" name="Straight Connector 8"/>
          <p:cNvCxnSpPr>
            <a:stCxn id="7" idx="6"/>
            <a:endCxn id="12" idx="2"/>
          </p:cNvCxnSpPr>
          <p:nvPr/>
        </p:nvCxnSpPr>
        <p:spPr>
          <a:xfrm flipV="1">
            <a:off x="6289531" y="4334659"/>
            <a:ext cx="1060657"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10" name="Straight Connector 9"/>
          <p:cNvCxnSpPr>
            <a:stCxn id="13" idx="7"/>
            <a:endCxn id="7" idx="3"/>
          </p:cNvCxnSpPr>
          <p:nvPr/>
        </p:nvCxnSpPr>
        <p:spPr>
          <a:xfrm flipV="1">
            <a:off x="5946475" y="4424784"/>
            <a:ext cx="143260" cy="219290"/>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1" name="Oval 10"/>
          <p:cNvSpPr/>
          <p:nvPr/>
        </p:nvSpPr>
        <p:spPr>
          <a:xfrm>
            <a:off x="6055455" y="3400780"/>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2" name="Oval 11"/>
          <p:cNvSpPr/>
          <p:nvPr/>
        </p:nvSpPr>
        <p:spPr>
          <a:xfrm>
            <a:off x="7350188" y="420720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3" name="Oval 12"/>
          <p:cNvSpPr/>
          <p:nvPr/>
        </p:nvSpPr>
        <p:spPr>
          <a:xfrm>
            <a:off x="5746679" y="460674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14" name="Oval 13"/>
          <p:cNvSpPr/>
          <p:nvPr/>
        </p:nvSpPr>
        <p:spPr>
          <a:xfrm>
            <a:off x="4674215" y="340077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5" name="Straight Connector 14"/>
          <p:cNvCxnSpPr>
            <a:stCxn id="14" idx="6"/>
            <a:endCxn id="11" idx="2"/>
          </p:cNvCxnSpPr>
          <p:nvPr/>
        </p:nvCxnSpPr>
        <p:spPr>
          <a:xfrm>
            <a:off x="4908291" y="3528235"/>
            <a:ext cx="1147164" cy="1"/>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6" name="Oval 15"/>
          <p:cNvSpPr/>
          <p:nvPr/>
        </p:nvSpPr>
        <p:spPr>
          <a:xfrm>
            <a:off x="5750590" y="515825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7" name="Straight Connector 16"/>
          <p:cNvCxnSpPr>
            <a:stCxn id="13" idx="4"/>
            <a:endCxn id="16" idx="0"/>
          </p:cNvCxnSpPr>
          <p:nvPr/>
        </p:nvCxnSpPr>
        <p:spPr>
          <a:xfrm>
            <a:off x="5863717" y="4861654"/>
            <a:ext cx="3911" cy="29660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18" name="Oval 17"/>
          <p:cNvSpPr/>
          <p:nvPr/>
        </p:nvSpPr>
        <p:spPr>
          <a:xfrm>
            <a:off x="7346999" y="340077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19" name="Straight Connector 18"/>
          <p:cNvCxnSpPr>
            <a:stCxn id="12" idx="0"/>
            <a:endCxn id="18" idx="4"/>
          </p:cNvCxnSpPr>
          <p:nvPr/>
        </p:nvCxnSpPr>
        <p:spPr>
          <a:xfrm flipH="1" flipV="1">
            <a:off x="7464037" y="3655690"/>
            <a:ext cx="3189" cy="551513"/>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0" name="Oval 19"/>
          <p:cNvSpPr/>
          <p:nvPr/>
        </p:nvSpPr>
        <p:spPr>
          <a:xfrm>
            <a:off x="4674215" y="2607756"/>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1" name="Oval 20"/>
          <p:cNvSpPr/>
          <p:nvPr/>
        </p:nvSpPr>
        <p:spPr>
          <a:xfrm>
            <a:off x="7888899" y="516324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2" name="Straight Connector 21"/>
          <p:cNvCxnSpPr>
            <a:stCxn id="20" idx="4"/>
          </p:cNvCxnSpPr>
          <p:nvPr/>
        </p:nvCxnSpPr>
        <p:spPr>
          <a:xfrm>
            <a:off x="4791253" y="2862667"/>
            <a:ext cx="0" cy="538112"/>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23" name="Oval 22"/>
          <p:cNvSpPr/>
          <p:nvPr/>
        </p:nvSpPr>
        <p:spPr>
          <a:xfrm>
            <a:off x="7882776" y="2246139"/>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24" name="Straight Connector 23"/>
          <p:cNvCxnSpPr>
            <a:stCxn id="32" idx="6"/>
            <a:endCxn id="23" idx="2"/>
          </p:cNvCxnSpPr>
          <p:nvPr/>
        </p:nvCxnSpPr>
        <p:spPr>
          <a:xfrm>
            <a:off x="4908291" y="2345900"/>
            <a:ext cx="2974485" cy="276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Straight Connector 24"/>
          <p:cNvCxnSpPr>
            <a:stCxn id="18" idx="6"/>
            <a:endCxn id="34" idx="2"/>
          </p:cNvCxnSpPr>
          <p:nvPr/>
        </p:nvCxnSpPr>
        <p:spPr>
          <a:xfrm>
            <a:off x="7581075" y="3528235"/>
            <a:ext cx="301701" cy="2364"/>
          </a:xfrm>
          <a:prstGeom prst="line">
            <a:avLst/>
          </a:prstGeom>
          <a:ln w="190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26" name="Straight Connector 25"/>
          <p:cNvCxnSpPr>
            <a:stCxn id="16" idx="6"/>
            <a:endCxn id="21" idx="2"/>
          </p:cNvCxnSpPr>
          <p:nvPr/>
        </p:nvCxnSpPr>
        <p:spPr>
          <a:xfrm>
            <a:off x="5984666" y="5285712"/>
            <a:ext cx="1904233" cy="498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p:cNvCxnSpPr>
            <a:stCxn id="28" idx="0"/>
            <a:endCxn id="29" idx="4"/>
          </p:cNvCxnSpPr>
          <p:nvPr/>
        </p:nvCxnSpPr>
        <p:spPr>
          <a:xfrm flipV="1">
            <a:off x="3773367" y="2862665"/>
            <a:ext cx="4739" cy="229196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28" name="Oval 27"/>
          <p:cNvSpPr/>
          <p:nvPr/>
        </p:nvSpPr>
        <p:spPr>
          <a:xfrm>
            <a:off x="3656329" y="5154625"/>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sp>
        <p:nvSpPr>
          <p:cNvPr id="29" name="Oval 28"/>
          <p:cNvSpPr/>
          <p:nvPr/>
        </p:nvSpPr>
        <p:spPr>
          <a:xfrm>
            <a:off x="3661068" y="260775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0" name="Straight Connector 29"/>
          <p:cNvCxnSpPr>
            <a:stCxn id="28" idx="6"/>
            <a:endCxn id="16" idx="2"/>
          </p:cNvCxnSpPr>
          <p:nvPr/>
        </p:nvCxnSpPr>
        <p:spPr>
          <a:xfrm>
            <a:off x="3890405" y="5282081"/>
            <a:ext cx="1860185" cy="363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1" name="Straight Connector 30"/>
          <p:cNvCxnSpPr>
            <a:stCxn id="29" idx="6"/>
            <a:endCxn id="20" idx="2"/>
          </p:cNvCxnSpPr>
          <p:nvPr/>
        </p:nvCxnSpPr>
        <p:spPr>
          <a:xfrm>
            <a:off x="3895144" y="2735210"/>
            <a:ext cx="779071"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2" name="Oval 31"/>
          <p:cNvSpPr/>
          <p:nvPr/>
        </p:nvSpPr>
        <p:spPr>
          <a:xfrm>
            <a:off x="4674215" y="2218444"/>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3" name="Straight Connector 32"/>
          <p:cNvCxnSpPr>
            <a:stCxn id="32" idx="4"/>
            <a:endCxn id="20" idx="0"/>
          </p:cNvCxnSpPr>
          <p:nvPr/>
        </p:nvCxnSpPr>
        <p:spPr>
          <a:xfrm>
            <a:off x="4791253" y="2473355"/>
            <a:ext cx="0" cy="13440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34" name="Oval 33"/>
          <p:cNvSpPr/>
          <p:nvPr/>
        </p:nvSpPr>
        <p:spPr>
          <a:xfrm>
            <a:off x="7882776" y="3403143"/>
            <a:ext cx="234076" cy="254911"/>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p>
        </p:txBody>
      </p:sp>
      <p:cxnSp>
        <p:nvCxnSpPr>
          <p:cNvPr id="35" name="Straight Connector 34"/>
          <p:cNvCxnSpPr>
            <a:stCxn id="21" idx="0"/>
            <a:endCxn id="34" idx="4"/>
          </p:cNvCxnSpPr>
          <p:nvPr/>
        </p:nvCxnSpPr>
        <p:spPr>
          <a:xfrm flipH="1" flipV="1">
            <a:off x="7999814" y="3658054"/>
            <a:ext cx="6123" cy="15051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36" name="Straight Connector 35"/>
          <p:cNvCxnSpPr>
            <a:stCxn id="34" idx="0"/>
            <a:endCxn id="23" idx="4"/>
          </p:cNvCxnSpPr>
          <p:nvPr/>
        </p:nvCxnSpPr>
        <p:spPr>
          <a:xfrm flipV="1">
            <a:off x="7999814" y="2501050"/>
            <a:ext cx="0" cy="90209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TextBox 156"/>
              <p:cNvSpPr txBox="1"/>
              <p:nvPr/>
            </p:nvSpPr>
            <p:spPr>
              <a:xfrm>
                <a:off x="3957869" y="2651788"/>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oMath>
                  </m:oMathPara>
                </a14:m>
                <a:endParaRPr lang="en-US" dirty="0"/>
              </a:p>
            </p:txBody>
          </p:sp>
        </mc:Choice>
        <mc:Fallback xmlns="">
          <p:sp>
            <p:nvSpPr>
              <p:cNvPr id="37" name="TextBox 156"/>
              <p:cNvSpPr txBox="1">
                <a:spLocks noRot="1" noChangeAspect="1" noMove="1" noResize="1" noEditPoints="1" noAdjustHandles="1" noChangeArrowheads="1" noChangeShapeType="1" noTextEdit="1"/>
              </p:cNvSpPr>
              <p:nvPr/>
            </p:nvSpPr>
            <p:spPr>
              <a:xfrm>
                <a:off x="3957869" y="2651788"/>
                <a:ext cx="531364" cy="461665"/>
              </a:xfrm>
              <a:prstGeom prst="rect">
                <a:avLst/>
              </a:prstGeom>
              <a:blipFill rotWithShape="0">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156"/>
              <p:cNvSpPr txBox="1"/>
              <p:nvPr/>
            </p:nvSpPr>
            <p:spPr>
              <a:xfrm>
                <a:off x="4540763" y="5164956"/>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5</m:t>
                          </m:r>
                        </m:sub>
                      </m:sSub>
                    </m:oMath>
                  </m:oMathPara>
                </a14:m>
                <a:endParaRPr lang="en-US" dirty="0"/>
              </a:p>
            </p:txBody>
          </p:sp>
        </mc:Choice>
        <mc:Fallback xmlns="">
          <p:sp>
            <p:nvSpPr>
              <p:cNvPr id="38" name="TextBox 156"/>
              <p:cNvSpPr txBox="1">
                <a:spLocks noRot="1" noChangeAspect="1" noMove="1" noResize="1" noEditPoints="1" noAdjustHandles="1" noChangeArrowheads="1" noChangeShapeType="1" noTextEdit="1"/>
              </p:cNvSpPr>
              <p:nvPr/>
            </p:nvSpPr>
            <p:spPr>
              <a:xfrm>
                <a:off x="4540763" y="5164956"/>
                <a:ext cx="531364" cy="461665"/>
              </a:xfrm>
              <a:prstGeom prst="rect">
                <a:avLst/>
              </a:prstGeom>
              <a:blipFill rotWithShape="0">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156"/>
              <p:cNvSpPr txBox="1"/>
              <p:nvPr/>
            </p:nvSpPr>
            <p:spPr>
              <a:xfrm>
                <a:off x="6838957" y="517356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12</m:t>
                          </m:r>
                        </m:sub>
                      </m:sSub>
                    </m:oMath>
                  </m:oMathPara>
                </a14:m>
                <a:endParaRPr lang="en-US" dirty="0"/>
              </a:p>
            </p:txBody>
          </p:sp>
        </mc:Choice>
        <mc:Fallback xmlns="">
          <p:sp>
            <p:nvSpPr>
              <p:cNvPr id="39" name="TextBox 156"/>
              <p:cNvSpPr txBox="1">
                <a:spLocks noRot="1" noChangeAspect="1" noMove="1" noResize="1" noEditPoints="1" noAdjustHandles="1" noChangeArrowheads="1" noChangeShapeType="1" noTextEdit="1"/>
              </p:cNvSpPr>
              <p:nvPr/>
            </p:nvSpPr>
            <p:spPr>
              <a:xfrm>
                <a:off x="6838957" y="5173561"/>
                <a:ext cx="654090" cy="461665"/>
              </a:xfrm>
              <a:prstGeom prst="rect">
                <a:avLst/>
              </a:prstGeom>
              <a:blipFill rotWithShape="0">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156"/>
              <p:cNvSpPr txBox="1"/>
              <p:nvPr/>
            </p:nvSpPr>
            <p:spPr>
              <a:xfrm>
                <a:off x="4743259" y="2866265"/>
                <a:ext cx="52533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oMath>
                  </m:oMathPara>
                </a14:m>
                <a:endParaRPr lang="en-US" dirty="0"/>
              </a:p>
            </p:txBody>
          </p:sp>
        </mc:Choice>
        <mc:Fallback xmlns="">
          <p:sp>
            <p:nvSpPr>
              <p:cNvPr id="40" name="TextBox 156"/>
              <p:cNvSpPr txBox="1">
                <a:spLocks noRot="1" noChangeAspect="1" noMove="1" noResize="1" noEditPoints="1" noAdjustHandles="1" noChangeArrowheads="1" noChangeShapeType="1" noTextEdit="1"/>
              </p:cNvSpPr>
              <p:nvPr/>
            </p:nvSpPr>
            <p:spPr>
              <a:xfrm>
                <a:off x="4743259" y="2866265"/>
                <a:ext cx="525336" cy="461665"/>
              </a:xfrm>
              <a:prstGeom prst="rect">
                <a:avLst/>
              </a:prstGeom>
              <a:blipFill rotWithShape="0">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156"/>
              <p:cNvSpPr txBox="1"/>
              <p:nvPr/>
            </p:nvSpPr>
            <p:spPr>
              <a:xfrm>
                <a:off x="4763206" y="2255304"/>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oMath>
                  </m:oMathPara>
                </a14:m>
                <a:endParaRPr lang="en-US" dirty="0"/>
              </a:p>
            </p:txBody>
          </p:sp>
        </mc:Choice>
        <mc:Fallback xmlns="">
          <p:sp>
            <p:nvSpPr>
              <p:cNvPr id="41" name="TextBox 156"/>
              <p:cNvSpPr txBox="1">
                <a:spLocks noRot="1" noChangeAspect="1" noMove="1" noResize="1" noEditPoints="1" noAdjustHandles="1" noChangeArrowheads="1" noChangeShapeType="1" noTextEdit="1"/>
              </p:cNvSpPr>
              <p:nvPr/>
            </p:nvSpPr>
            <p:spPr>
              <a:xfrm>
                <a:off x="4763206" y="2255304"/>
                <a:ext cx="531364" cy="46166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156"/>
              <p:cNvSpPr txBox="1"/>
              <p:nvPr/>
            </p:nvSpPr>
            <p:spPr>
              <a:xfrm>
                <a:off x="6158104" y="2283760"/>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7</m:t>
                          </m:r>
                        </m:sub>
                      </m:sSub>
                    </m:oMath>
                  </m:oMathPara>
                </a14:m>
                <a:endParaRPr lang="en-US" dirty="0"/>
              </a:p>
            </p:txBody>
          </p:sp>
        </mc:Choice>
        <mc:Fallback xmlns="">
          <p:sp>
            <p:nvSpPr>
              <p:cNvPr id="42" name="TextBox 156"/>
              <p:cNvSpPr txBox="1">
                <a:spLocks noRot="1" noChangeAspect="1" noMove="1" noResize="1" noEditPoints="1" noAdjustHandles="1" noChangeArrowheads="1" noChangeShapeType="1" noTextEdit="1"/>
              </p:cNvSpPr>
              <p:nvPr/>
            </p:nvSpPr>
            <p:spPr>
              <a:xfrm>
                <a:off x="6158104" y="2283760"/>
                <a:ext cx="531364" cy="461665"/>
              </a:xfrm>
              <a:prstGeom prst="rect">
                <a:avLst/>
              </a:prstGeom>
              <a:blipFill rotWithShape="0">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156"/>
              <p:cNvSpPr txBox="1"/>
              <p:nvPr/>
            </p:nvSpPr>
            <p:spPr>
              <a:xfrm>
                <a:off x="5268089" y="3469780"/>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6</m:t>
                          </m:r>
                        </m:sub>
                      </m:sSub>
                    </m:oMath>
                  </m:oMathPara>
                </a14:m>
                <a:endParaRPr lang="en-US" dirty="0"/>
              </a:p>
            </p:txBody>
          </p:sp>
        </mc:Choice>
        <mc:Fallback xmlns="">
          <p:sp>
            <p:nvSpPr>
              <p:cNvPr id="43" name="TextBox 156"/>
              <p:cNvSpPr txBox="1">
                <a:spLocks noRot="1" noChangeAspect="1" noMove="1" noResize="1" noEditPoints="1" noAdjustHandles="1" noChangeArrowheads="1" noChangeShapeType="1" noTextEdit="1"/>
              </p:cNvSpPr>
              <p:nvPr/>
            </p:nvSpPr>
            <p:spPr>
              <a:xfrm>
                <a:off x="5268089" y="3469780"/>
                <a:ext cx="531364" cy="461665"/>
              </a:xfrm>
              <a:prstGeom prst="rect">
                <a:avLst/>
              </a:prstGeom>
              <a:blipFill rotWithShape="0">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156"/>
              <p:cNvSpPr txBox="1"/>
              <p:nvPr/>
            </p:nvSpPr>
            <p:spPr>
              <a:xfrm>
                <a:off x="5169613" y="4720491"/>
                <a:ext cx="870203"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10</m:t>
                          </m:r>
                        </m:sub>
                      </m:sSub>
                    </m:oMath>
                  </m:oMathPara>
                </a14:m>
                <a:endParaRPr lang="en-US" dirty="0"/>
              </a:p>
            </p:txBody>
          </p:sp>
        </mc:Choice>
        <mc:Fallback xmlns="">
          <p:sp>
            <p:nvSpPr>
              <p:cNvPr id="44" name="TextBox 156"/>
              <p:cNvSpPr txBox="1">
                <a:spLocks noRot="1" noChangeAspect="1" noMove="1" noResize="1" noEditPoints="1" noAdjustHandles="1" noChangeArrowheads="1" noChangeShapeType="1" noTextEdit="1"/>
              </p:cNvSpPr>
              <p:nvPr/>
            </p:nvSpPr>
            <p:spPr>
              <a:xfrm>
                <a:off x="5169613" y="4720491"/>
                <a:ext cx="870203" cy="461665"/>
              </a:xfrm>
              <a:prstGeom prst="rect">
                <a:avLst/>
              </a:prstGeom>
              <a:blipFill rotWithShape="0">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156"/>
              <p:cNvSpPr txBox="1"/>
              <p:nvPr/>
            </p:nvSpPr>
            <p:spPr>
              <a:xfrm>
                <a:off x="5622865" y="4123840"/>
                <a:ext cx="52495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9</m:t>
                          </m:r>
                        </m:sub>
                      </m:sSub>
                    </m:oMath>
                  </m:oMathPara>
                </a14:m>
                <a:endParaRPr lang="en-US" dirty="0"/>
              </a:p>
            </p:txBody>
          </p:sp>
        </mc:Choice>
        <mc:Fallback xmlns="">
          <p:sp>
            <p:nvSpPr>
              <p:cNvPr id="45" name="TextBox 156"/>
              <p:cNvSpPr txBox="1">
                <a:spLocks noRot="1" noChangeAspect="1" noMove="1" noResize="1" noEditPoints="1" noAdjustHandles="1" noChangeArrowheads="1" noChangeShapeType="1" noTextEdit="1"/>
              </p:cNvSpPr>
              <p:nvPr/>
            </p:nvSpPr>
            <p:spPr>
              <a:xfrm>
                <a:off x="5622865" y="4123840"/>
                <a:ext cx="524952" cy="461665"/>
              </a:xfrm>
              <a:prstGeom prst="rect">
                <a:avLst/>
              </a:prstGeom>
              <a:blipFill rotWithShape="0">
                <a:blip r:embed="rId11"/>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156"/>
              <p:cNvSpPr txBox="1"/>
              <p:nvPr/>
            </p:nvSpPr>
            <p:spPr>
              <a:xfrm>
                <a:off x="6129851" y="3684305"/>
                <a:ext cx="53136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8</m:t>
                          </m:r>
                        </m:sub>
                      </m:sSub>
                    </m:oMath>
                  </m:oMathPara>
                </a14:m>
                <a:endParaRPr lang="en-US" dirty="0"/>
              </a:p>
            </p:txBody>
          </p:sp>
        </mc:Choice>
        <mc:Fallback xmlns="">
          <p:sp>
            <p:nvSpPr>
              <p:cNvPr id="46" name="TextBox 156"/>
              <p:cNvSpPr txBox="1">
                <a:spLocks noRot="1" noChangeAspect="1" noMove="1" noResize="1" noEditPoints="1" noAdjustHandles="1" noChangeArrowheads="1" noChangeShapeType="1" noTextEdit="1"/>
              </p:cNvSpPr>
              <p:nvPr/>
            </p:nvSpPr>
            <p:spPr>
              <a:xfrm>
                <a:off x="6129851" y="3684305"/>
                <a:ext cx="531364" cy="461665"/>
              </a:xfrm>
              <a:prstGeom prst="rect">
                <a:avLst/>
              </a:prstGeom>
              <a:blipFill rotWithShape="0">
                <a:blip r:embed="rId1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156"/>
              <p:cNvSpPr txBox="1"/>
              <p:nvPr/>
            </p:nvSpPr>
            <p:spPr>
              <a:xfrm>
                <a:off x="6576969" y="4268438"/>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11</m:t>
                          </m:r>
                        </m:sub>
                      </m:sSub>
                    </m:oMath>
                  </m:oMathPara>
                </a14:m>
                <a:endParaRPr lang="en-US" dirty="0"/>
              </a:p>
            </p:txBody>
          </p:sp>
        </mc:Choice>
        <mc:Fallback xmlns="">
          <p:sp>
            <p:nvSpPr>
              <p:cNvPr id="47" name="TextBox 156"/>
              <p:cNvSpPr txBox="1">
                <a:spLocks noRot="1" noChangeAspect="1" noMove="1" noResize="1" noEditPoints="1" noAdjustHandles="1" noChangeArrowheads="1" noChangeShapeType="1" noTextEdit="1"/>
              </p:cNvSpPr>
              <p:nvPr/>
            </p:nvSpPr>
            <p:spPr>
              <a:xfrm>
                <a:off x="6576969" y="4268438"/>
                <a:ext cx="654090" cy="461665"/>
              </a:xfrm>
              <a:prstGeom prst="rect">
                <a:avLst/>
              </a:prstGeom>
              <a:blipFill rotWithShape="0">
                <a:blip r:embed="rId1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156"/>
              <p:cNvSpPr txBox="1"/>
              <p:nvPr/>
            </p:nvSpPr>
            <p:spPr>
              <a:xfrm>
                <a:off x="6875932" y="3658569"/>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14</m:t>
                          </m:r>
                        </m:sub>
                      </m:sSub>
                    </m:oMath>
                  </m:oMathPara>
                </a14:m>
                <a:endParaRPr lang="en-US" dirty="0"/>
              </a:p>
            </p:txBody>
          </p:sp>
        </mc:Choice>
        <mc:Fallback xmlns="">
          <p:sp>
            <p:nvSpPr>
              <p:cNvPr id="48" name="TextBox 156"/>
              <p:cNvSpPr txBox="1">
                <a:spLocks noRot="1" noChangeAspect="1" noMove="1" noResize="1" noEditPoints="1" noAdjustHandles="1" noChangeArrowheads="1" noChangeShapeType="1" noTextEdit="1"/>
              </p:cNvSpPr>
              <p:nvPr/>
            </p:nvSpPr>
            <p:spPr>
              <a:xfrm>
                <a:off x="6875932" y="3658569"/>
                <a:ext cx="654090" cy="461665"/>
              </a:xfrm>
              <a:prstGeom prst="rect">
                <a:avLst/>
              </a:prstGeom>
              <a:blipFill rotWithShape="0">
                <a:blip r:embed="rId1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156"/>
              <p:cNvSpPr txBox="1"/>
              <p:nvPr/>
            </p:nvSpPr>
            <p:spPr>
              <a:xfrm>
                <a:off x="7419873" y="3020772"/>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13</m:t>
                          </m:r>
                        </m:sub>
                      </m:sSub>
                    </m:oMath>
                  </m:oMathPara>
                </a14:m>
                <a:endParaRPr lang="en-US" dirty="0"/>
              </a:p>
            </p:txBody>
          </p:sp>
        </mc:Choice>
        <mc:Fallback xmlns="">
          <p:sp>
            <p:nvSpPr>
              <p:cNvPr id="49" name="TextBox 156"/>
              <p:cNvSpPr txBox="1">
                <a:spLocks noRot="1" noChangeAspect="1" noMove="1" noResize="1" noEditPoints="1" noAdjustHandles="1" noChangeArrowheads="1" noChangeShapeType="1" noTextEdit="1"/>
              </p:cNvSpPr>
              <p:nvPr/>
            </p:nvSpPr>
            <p:spPr>
              <a:xfrm>
                <a:off x="7419873" y="3020772"/>
                <a:ext cx="654090" cy="461665"/>
              </a:xfrm>
              <a:prstGeom prst="rect">
                <a:avLst/>
              </a:prstGeom>
              <a:blipFill rotWithShape="0">
                <a:blip r:embed="rId1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156"/>
              <p:cNvSpPr txBox="1"/>
              <p:nvPr/>
            </p:nvSpPr>
            <p:spPr>
              <a:xfrm>
                <a:off x="7936567" y="2647840"/>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15</m:t>
                          </m:r>
                        </m:sub>
                      </m:sSub>
                    </m:oMath>
                  </m:oMathPara>
                </a14:m>
                <a:endParaRPr lang="en-US" dirty="0"/>
              </a:p>
            </p:txBody>
          </p:sp>
        </mc:Choice>
        <mc:Fallback xmlns="">
          <p:sp>
            <p:nvSpPr>
              <p:cNvPr id="50" name="TextBox 156"/>
              <p:cNvSpPr txBox="1">
                <a:spLocks noRot="1" noChangeAspect="1" noMove="1" noResize="1" noEditPoints="1" noAdjustHandles="1" noChangeArrowheads="1" noChangeShapeType="1" noTextEdit="1"/>
              </p:cNvSpPr>
              <p:nvPr/>
            </p:nvSpPr>
            <p:spPr>
              <a:xfrm>
                <a:off x="7936567" y="2647840"/>
                <a:ext cx="654090" cy="461665"/>
              </a:xfrm>
              <a:prstGeom prst="rect">
                <a:avLst/>
              </a:prstGeom>
              <a:blipFill rotWithShape="0">
                <a:blip r:embed="rId1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156"/>
              <p:cNvSpPr txBox="1"/>
              <p:nvPr/>
            </p:nvSpPr>
            <p:spPr>
              <a:xfrm>
                <a:off x="7936567" y="4096851"/>
                <a:ext cx="65409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16</m:t>
                          </m:r>
                        </m:sub>
                      </m:sSub>
                    </m:oMath>
                  </m:oMathPara>
                </a14:m>
                <a:endParaRPr lang="en-US" dirty="0"/>
              </a:p>
            </p:txBody>
          </p:sp>
        </mc:Choice>
        <mc:Fallback xmlns="">
          <p:sp>
            <p:nvSpPr>
              <p:cNvPr id="51" name="TextBox 156"/>
              <p:cNvSpPr txBox="1">
                <a:spLocks noRot="1" noChangeAspect="1" noMove="1" noResize="1" noEditPoints="1" noAdjustHandles="1" noChangeArrowheads="1" noChangeShapeType="1" noTextEdit="1"/>
              </p:cNvSpPr>
              <p:nvPr/>
            </p:nvSpPr>
            <p:spPr>
              <a:xfrm>
                <a:off x="7936567" y="4096851"/>
                <a:ext cx="654090" cy="461665"/>
              </a:xfrm>
              <a:prstGeom prst="rect">
                <a:avLst/>
              </a:prstGeom>
              <a:blipFill rotWithShape="0">
                <a:blip r:embed="rId1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156"/>
              <p:cNvSpPr txBox="1"/>
              <p:nvPr/>
            </p:nvSpPr>
            <p:spPr>
              <a:xfrm>
                <a:off x="3699305" y="3700613"/>
                <a:ext cx="52424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m:oMathPara>
                </a14:m>
                <a:endParaRPr lang="en-US" dirty="0"/>
              </a:p>
            </p:txBody>
          </p:sp>
        </mc:Choice>
        <mc:Fallback xmlns="">
          <p:sp>
            <p:nvSpPr>
              <p:cNvPr id="52" name="TextBox 156"/>
              <p:cNvSpPr txBox="1">
                <a:spLocks noRot="1" noChangeAspect="1" noMove="1" noResize="1" noEditPoints="1" noAdjustHandles="1" noChangeArrowheads="1" noChangeShapeType="1" noTextEdit="1"/>
              </p:cNvSpPr>
              <p:nvPr/>
            </p:nvSpPr>
            <p:spPr>
              <a:xfrm>
                <a:off x="3699305" y="3700613"/>
                <a:ext cx="524246" cy="461665"/>
              </a:xfrm>
              <a:prstGeom prst="rect">
                <a:avLst/>
              </a:prstGeom>
              <a:blipFill rotWithShape="0">
                <a:blip r:embed="rId18"/>
                <a:stretch>
                  <a:fillRect b="-1316"/>
                </a:stretch>
              </a:blipFill>
            </p:spPr>
            <p:txBody>
              <a:bodyPr/>
              <a:lstStyle/>
              <a:p>
                <a:r>
                  <a:rPr lang="en-US">
                    <a:noFill/>
                  </a:rPr>
                  <a:t> </a:t>
                </a:r>
              </a:p>
            </p:txBody>
          </p:sp>
        </mc:Fallback>
      </mc:AlternateContent>
      <p:pic>
        <p:nvPicPr>
          <p:cNvPr id="53"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071891" y="3312561"/>
            <a:ext cx="202454" cy="358634"/>
          </a:xfrm>
          <a:prstGeom prst="rect">
            <a:avLst/>
          </a:prstGeom>
          <a:solidFill>
            <a:srgbClr val="FF0000"/>
          </a:solidFill>
          <a:ln w="38100">
            <a:noFill/>
            <a:miter lim="800000"/>
            <a:headEnd/>
            <a:tailEnd/>
          </a:ln>
        </p:spPr>
      </p:pic>
      <p:pic>
        <p:nvPicPr>
          <p:cNvPr id="54"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18895" y="3314081"/>
            <a:ext cx="202454" cy="358634"/>
          </a:xfrm>
          <a:prstGeom prst="rect">
            <a:avLst/>
          </a:prstGeom>
          <a:solidFill>
            <a:srgbClr val="FF0000"/>
          </a:solidFill>
          <a:ln w="38100">
            <a:noFill/>
            <a:miter lim="800000"/>
            <a:headEnd/>
            <a:tailEnd/>
          </a:ln>
        </p:spPr>
      </p:pic>
      <p:pic>
        <p:nvPicPr>
          <p:cNvPr id="55"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741984" y="3312561"/>
            <a:ext cx="202454" cy="358634"/>
          </a:xfrm>
          <a:prstGeom prst="rect">
            <a:avLst/>
          </a:prstGeom>
          <a:solidFill>
            <a:srgbClr val="FF0000"/>
          </a:solidFill>
          <a:ln w="38100">
            <a:noFill/>
            <a:miter lim="800000"/>
            <a:headEnd/>
            <a:tailEnd/>
          </a:ln>
        </p:spPr>
      </p:pic>
      <p:pic>
        <p:nvPicPr>
          <p:cNvPr id="56"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56877" y="3787336"/>
            <a:ext cx="202454" cy="358634"/>
          </a:xfrm>
          <a:prstGeom prst="rect">
            <a:avLst/>
          </a:prstGeom>
          <a:solidFill>
            <a:srgbClr val="FF0000"/>
          </a:solidFill>
          <a:ln w="38100">
            <a:noFill/>
            <a:miter lim="800000"/>
            <a:headEnd/>
            <a:tailEnd/>
          </a:ln>
        </p:spPr>
      </p:pic>
      <p:pic>
        <p:nvPicPr>
          <p:cNvPr id="57" name="图片 2"/>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41197" y="2958879"/>
            <a:ext cx="202454" cy="358634"/>
          </a:xfrm>
          <a:prstGeom prst="rect">
            <a:avLst/>
          </a:prstGeom>
          <a:solidFill>
            <a:srgbClr val="FF0000"/>
          </a:solidFill>
          <a:ln w="38100">
            <a:noFill/>
            <a:miter lim="800000"/>
            <a:headEnd/>
            <a:tailEnd/>
          </a:ln>
        </p:spPr>
      </p:pic>
      <p:sp>
        <p:nvSpPr>
          <p:cNvPr id="61" name="Rounded Rectangular Callout 60"/>
          <p:cNvSpPr/>
          <p:nvPr/>
        </p:nvSpPr>
        <p:spPr>
          <a:xfrm>
            <a:off x="1481513" y="3366229"/>
            <a:ext cx="1231318" cy="840973"/>
          </a:xfrm>
          <a:prstGeom prst="wedgeRoundRectCallout">
            <a:avLst>
              <a:gd name="adj1" fmla="val 259912"/>
              <a:gd name="adj2" fmla="val -29254"/>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761248" y="2536849"/>
            <a:ext cx="771365" cy="461665"/>
          </a:xfrm>
          <a:prstGeom prst="rect">
            <a:avLst/>
          </a:prstGeom>
          <a:noFill/>
        </p:spPr>
        <p:txBody>
          <a:bodyPr wrap="none" rtlCol="0">
            <a:spAutoFit/>
          </a:bodyPr>
          <a:lstStyle/>
          <a:p>
            <a:r>
              <a:rPr lang="en-US" sz="2400"/>
              <a:t>k = 3</a:t>
            </a:r>
          </a:p>
        </p:txBody>
      </p:sp>
      <p:sp>
        <p:nvSpPr>
          <p:cNvPr id="63" name="Oval 62"/>
          <p:cNvSpPr/>
          <p:nvPr/>
        </p:nvSpPr>
        <p:spPr>
          <a:xfrm>
            <a:off x="5352015" y="3283130"/>
            <a:ext cx="358346" cy="4490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4" name="Oval 63"/>
          <p:cNvSpPr/>
          <p:nvPr/>
        </p:nvSpPr>
        <p:spPr>
          <a:xfrm>
            <a:off x="4718545" y="3138265"/>
            <a:ext cx="1492136" cy="8546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5" name="图片 9"/>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109434" y="3714112"/>
            <a:ext cx="298143" cy="331081"/>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6" name="图片 15"/>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014095" y="2712928"/>
            <a:ext cx="350303" cy="35589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7" name="图片 16"/>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398441" y="3576204"/>
            <a:ext cx="373690" cy="320404"/>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9" name="Rounded Rectangular Callout 68"/>
          <p:cNvSpPr/>
          <p:nvPr/>
        </p:nvSpPr>
        <p:spPr>
          <a:xfrm>
            <a:off x="1509790" y="2539939"/>
            <a:ext cx="1231318" cy="506180"/>
          </a:xfrm>
          <a:prstGeom prst="wedgeRoundRectCallout">
            <a:avLst>
              <a:gd name="adj1" fmla="val 257905"/>
              <a:gd name="adj2" fmla="val 109950"/>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1746497" y="3382537"/>
            <a:ext cx="771365" cy="830997"/>
          </a:xfrm>
          <a:prstGeom prst="rect">
            <a:avLst/>
          </a:prstGeom>
          <a:noFill/>
        </p:spPr>
        <p:txBody>
          <a:bodyPr wrap="none" rtlCol="0">
            <a:spAutoFit/>
          </a:bodyPr>
          <a:lstStyle/>
          <a:p>
            <a:r>
              <a:rPr lang="en-US" sz="2400"/>
              <a:t>k = 3</a:t>
            </a:r>
          </a:p>
          <a:p>
            <a:r>
              <a:rPr lang="en-US" sz="2400"/>
              <a:t>l = 3</a:t>
            </a:r>
          </a:p>
        </p:txBody>
      </p:sp>
      <p:sp>
        <p:nvSpPr>
          <p:cNvPr id="71" name="Oval 70"/>
          <p:cNvSpPr/>
          <p:nvPr/>
        </p:nvSpPr>
        <p:spPr>
          <a:xfrm>
            <a:off x="4356500" y="2644416"/>
            <a:ext cx="2244576" cy="18176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3" name="Rectangle 72"/>
          <p:cNvSpPr/>
          <p:nvPr/>
        </p:nvSpPr>
        <p:spPr>
          <a:xfrm>
            <a:off x="8696793" y="2958879"/>
            <a:ext cx="2328263" cy="892552"/>
          </a:xfrm>
          <a:prstGeom prst="rect">
            <a:avLst/>
          </a:prstGeom>
        </p:spPr>
        <p:txBody>
          <a:bodyPr wrap="square">
            <a:spAutoFit/>
          </a:bodyPr>
          <a:lstStyle/>
          <a:p>
            <a:r>
              <a:rPr lang="en-US" sz="2400"/>
              <a:t>Cloaking region:</a:t>
            </a:r>
          </a:p>
          <a:p>
            <a:r>
              <a:rPr lang="en-US" altLang="zh-CN"/>
              <a:t>        </a:t>
            </a:r>
            <a:r>
              <a:rPr lang="en-US" altLang="zh-CN" sz="2400"/>
              <a:t>{</a:t>
            </a:r>
            <a:r>
              <a:rPr lang="en-US" altLang="zh-CN" sz="2800"/>
              <a:t>s</a:t>
            </a:r>
            <a:r>
              <a:rPr lang="en-US" altLang="zh-CN"/>
              <a:t>4, </a:t>
            </a:r>
            <a:r>
              <a:rPr lang="en-US" altLang="zh-CN" sz="2800"/>
              <a:t>s</a:t>
            </a:r>
            <a:r>
              <a:rPr lang="en-US" altLang="zh-CN"/>
              <a:t>6, </a:t>
            </a:r>
            <a:r>
              <a:rPr lang="en-US" altLang="zh-CN" sz="2800"/>
              <a:t>s</a:t>
            </a:r>
            <a:r>
              <a:rPr lang="en-US" altLang="zh-CN"/>
              <a:t>8</a:t>
            </a:r>
            <a:r>
              <a:rPr lang="en-US" altLang="zh-CN" sz="2400"/>
              <a:t>}</a:t>
            </a:r>
            <a:endParaRPr lang="en-US" sz="2400"/>
          </a:p>
        </p:txBody>
      </p:sp>
      <p:cxnSp>
        <p:nvCxnSpPr>
          <p:cNvPr id="74" name="Straight Connector 73"/>
          <p:cNvCxnSpPr>
            <a:stCxn id="11" idx="4"/>
            <a:endCxn id="7" idx="0"/>
          </p:cNvCxnSpPr>
          <p:nvPr/>
        </p:nvCxnSpPr>
        <p:spPr>
          <a:xfrm>
            <a:off x="6172493" y="3655691"/>
            <a:ext cx="0" cy="5515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0" idx="4"/>
            <a:endCxn id="14" idx="0"/>
          </p:cNvCxnSpPr>
          <p:nvPr/>
        </p:nvCxnSpPr>
        <p:spPr>
          <a:xfrm>
            <a:off x="4791253" y="2862667"/>
            <a:ext cx="0" cy="5381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1" idx="2"/>
            <a:endCxn id="14" idx="6"/>
          </p:cNvCxnSpPr>
          <p:nvPr/>
        </p:nvCxnSpPr>
        <p:spPr>
          <a:xfrm flipH="1" flipV="1">
            <a:off x="4908291" y="3528235"/>
            <a:ext cx="1147164"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AutoShape 16"/>
          <p:cNvSpPr>
            <a:spLocks noChangeArrowheads="1"/>
          </p:cNvSpPr>
          <p:nvPr/>
        </p:nvSpPr>
        <p:spPr bwMode="auto">
          <a:xfrm>
            <a:off x="1956355" y="743793"/>
            <a:ext cx="8346989" cy="1952482"/>
          </a:xfrm>
          <a:prstGeom prst="roundRect">
            <a:avLst>
              <a:gd name="adj" fmla="val 16667"/>
            </a:avLst>
          </a:prstGeom>
          <a:solidFill>
            <a:srgbClr val="CCFFCC"/>
          </a:solidFill>
          <a:ln w="38100">
            <a:solidFill>
              <a:schemeClr val="tx1"/>
            </a:solidFill>
            <a:round/>
            <a:headEnd/>
            <a:tailEnd/>
          </a:ln>
        </p:spPr>
        <p:txBody>
          <a:bodyPr wrap="none"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sz="2800" i="1">
                <a:latin typeface="Arial" panose="020B0604020202020204" pitchFamily="34" charset="0"/>
              </a:rPr>
              <a:t>Conventional anonymization techniques </a:t>
            </a:r>
          </a:p>
          <a:p>
            <a:pPr algn="ctr"/>
            <a:r>
              <a:rPr lang="en-US" altLang="en-US" sz="2800" i="1">
                <a:latin typeface="Arial" panose="020B0604020202020204" pitchFamily="34" charset="0"/>
              </a:rPr>
              <a:t>are </a:t>
            </a:r>
            <a:r>
              <a:rPr lang="en-US" altLang="en-US" sz="2800" i="1">
                <a:solidFill>
                  <a:srgbClr val="C00000"/>
                </a:solidFill>
                <a:latin typeface="Arial" panose="020B0604020202020204" pitchFamily="34" charset="0"/>
              </a:rPr>
              <a:t>unidirectional </a:t>
            </a:r>
            <a:r>
              <a:rPr lang="en-US" altLang="en-US" sz="2800" i="1">
                <a:latin typeface="Arial" panose="020B0604020202020204" pitchFamily="34" charset="0"/>
              </a:rPr>
              <a:t>solutions, </a:t>
            </a:r>
          </a:p>
          <a:p>
            <a:pPr algn="ctr"/>
            <a:r>
              <a:rPr lang="en-US" altLang="en-US" sz="2800" i="1">
                <a:latin typeface="Arial" panose="020B0604020202020204" pitchFamily="34" charset="0"/>
              </a:rPr>
              <a:t>which means perturbed data cannot be restored.</a:t>
            </a:r>
          </a:p>
        </p:txBody>
      </p:sp>
      <p:sp>
        <p:nvSpPr>
          <p:cNvPr id="77" name="AutoShape 16"/>
          <p:cNvSpPr>
            <a:spLocks noChangeArrowheads="1"/>
          </p:cNvSpPr>
          <p:nvPr/>
        </p:nvSpPr>
        <p:spPr bwMode="auto">
          <a:xfrm>
            <a:off x="1996119" y="2842004"/>
            <a:ext cx="8346989" cy="1980961"/>
          </a:xfrm>
          <a:prstGeom prst="roundRect">
            <a:avLst>
              <a:gd name="adj" fmla="val 16667"/>
            </a:avLst>
          </a:prstGeom>
          <a:solidFill>
            <a:schemeClr val="accent1">
              <a:lumMod val="40000"/>
              <a:lumOff val="60000"/>
            </a:schemeClr>
          </a:solidFill>
          <a:ln w="38100">
            <a:solidFill>
              <a:schemeClr val="tx1"/>
            </a:solidFill>
            <a:round/>
            <a:headEnd/>
            <a:tailEnd/>
          </a:ln>
        </p:spPr>
        <p:txBody>
          <a:bodyPr wrap="none"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sz="2800" i="1">
                <a:latin typeface="Arial" panose="020B0604020202020204" pitchFamily="34" charset="0"/>
              </a:rPr>
              <a:t>Conventional anonymization techniques </a:t>
            </a:r>
          </a:p>
          <a:p>
            <a:pPr algn="ctr"/>
            <a:r>
              <a:rPr lang="en-US" altLang="en-US" sz="2800" i="1">
                <a:latin typeface="Arial" panose="020B0604020202020204" pitchFamily="34" charset="0"/>
              </a:rPr>
              <a:t>are </a:t>
            </a:r>
            <a:r>
              <a:rPr lang="en-US" altLang="en-US" sz="2800" i="1">
                <a:solidFill>
                  <a:srgbClr val="C00000"/>
                </a:solidFill>
                <a:latin typeface="Arial" panose="020B0604020202020204" pitchFamily="34" charset="0"/>
              </a:rPr>
              <a:t>single-level </a:t>
            </a:r>
            <a:r>
              <a:rPr lang="en-US" altLang="en-US" sz="2800" i="1">
                <a:latin typeface="Arial" panose="020B0604020202020204" pitchFamily="34" charset="0"/>
              </a:rPr>
              <a:t>solutions,</a:t>
            </a:r>
          </a:p>
          <a:p>
            <a:pPr algn="ctr"/>
            <a:r>
              <a:rPr lang="en-US" altLang="en-US" sz="2800" i="1">
                <a:latin typeface="Arial" panose="020B0604020202020204" pitchFamily="34" charset="0"/>
              </a:rPr>
              <a:t>which means the anonymization level of </a:t>
            </a:r>
          </a:p>
          <a:p>
            <a:pPr algn="ctr"/>
            <a:r>
              <a:rPr lang="en-US" altLang="en-US" sz="2800" i="1">
                <a:latin typeface="Arial" panose="020B0604020202020204" pitchFamily="34" charset="0"/>
              </a:rPr>
              <a:t>perturbed data cannot be changed.</a:t>
            </a:r>
          </a:p>
        </p:txBody>
      </p:sp>
      <p:sp>
        <p:nvSpPr>
          <p:cNvPr id="79" name="AutoShape 16"/>
          <p:cNvSpPr>
            <a:spLocks noChangeArrowheads="1"/>
          </p:cNvSpPr>
          <p:nvPr/>
        </p:nvSpPr>
        <p:spPr bwMode="auto">
          <a:xfrm>
            <a:off x="2037186" y="5021458"/>
            <a:ext cx="8346989" cy="1559601"/>
          </a:xfrm>
          <a:prstGeom prst="roundRect">
            <a:avLst>
              <a:gd name="adj" fmla="val 16667"/>
            </a:avLst>
          </a:prstGeom>
          <a:solidFill>
            <a:srgbClr val="FFCCCC"/>
          </a:solidFill>
          <a:ln w="38100">
            <a:solidFill>
              <a:schemeClr val="tx1"/>
            </a:solidFill>
            <a:round/>
            <a:headEnd/>
            <a:tailEnd/>
          </a:ln>
        </p:spPr>
        <p:txBody>
          <a:bodyPr wrap="none"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a:r>
              <a:rPr lang="en-US" altLang="en-US" sz="2800" i="1">
                <a:latin typeface="Arial" panose="020B0604020202020204" pitchFamily="34" charset="0"/>
              </a:rPr>
              <a:t>These </a:t>
            </a:r>
            <a:r>
              <a:rPr lang="en-US" altLang="zh-CN" sz="2800" i="1">
                <a:latin typeface="Arial" panose="020B0604020202020204" pitchFamily="34" charset="0"/>
              </a:rPr>
              <a:t>findings </a:t>
            </a:r>
            <a:r>
              <a:rPr lang="en-US" altLang="en-US" sz="2800" i="1">
                <a:solidFill>
                  <a:srgbClr val="FF0000"/>
                </a:solidFill>
                <a:latin typeface="Arial" panose="020B0604020202020204" pitchFamily="34" charset="0"/>
              </a:rPr>
              <a:t>motivate</a:t>
            </a:r>
            <a:r>
              <a:rPr lang="en-US" altLang="en-US" sz="2800" i="1">
                <a:latin typeface="Arial" panose="020B0604020202020204" pitchFamily="34" charset="0"/>
              </a:rPr>
              <a:t> our works.</a:t>
            </a:r>
          </a:p>
        </p:txBody>
      </p:sp>
    </p:spTree>
    <p:extLst>
      <p:ext uri="{BB962C8B-B14F-4D97-AF65-F5344CB8AC3E}">
        <p14:creationId xmlns:p14="http://schemas.microsoft.com/office/powerpoint/2010/main" val="418950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par>
                                <p:cTn id="79" presetID="10"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500"/>
                                        <p:tgtEl>
                                          <p:spTgt spid="3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500"/>
                                        <p:tgtEl>
                                          <p:spTgt spid="4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fade">
                                      <p:cBhvr>
                                        <p:cTn id="123" dur="500"/>
                                        <p:tgtEl>
                                          <p:spTgt spid="4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fade">
                                      <p:cBhvr>
                                        <p:cTn id="135" dur="500"/>
                                        <p:tgtEl>
                                          <p:spTgt spid="48"/>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fade">
                                      <p:cBhvr>
                                        <p:cTn id="138" dur="500"/>
                                        <p:tgtEl>
                                          <p:spTgt spid="4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500"/>
                                        <p:tgtEl>
                                          <p:spTgt spid="5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500"/>
                                        <p:tgtEl>
                                          <p:spTgt spid="5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fade">
                                      <p:cBhvr>
                                        <p:cTn id="147" dur="500"/>
                                        <p:tgtEl>
                                          <p:spTgt spid="52"/>
                                        </p:tgtEl>
                                      </p:cBhvr>
                                    </p:animEffect>
                                  </p:childTnLst>
                                </p:cTn>
                              </p:par>
                              <p:par>
                                <p:cTn id="148" presetID="10" presetClass="entr" presetSubtype="0" fill="hold"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fade">
                                      <p:cBhvr>
                                        <p:cTn id="150" dur="500"/>
                                        <p:tgtEl>
                                          <p:spTgt spid="53"/>
                                        </p:tgtEl>
                                      </p:cBhvr>
                                    </p:animEffect>
                                  </p:childTnLst>
                                </p:cTn>
                              </p:par>
                              <p:par>
                                <p:cTn id="151" presetID="10" presetClass="entr" presetSubtype="0" fill="hold"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fade">
                                      <p:cBhvr>
                                        <p:cTn id="153" dur="500"/>
                                        <p:tgtEl>
                                          <p:spTgt spid="54"/>
                                        </p:tgtEl>
                                      </p:cBhvr>
                                    </p:animEffect>
                                  </p:childTnLst>
                                </p:cTn>
                              </p:par>
                              <p:par>
                                <p:cTn id="154" presetID="10" presetClass="entr" presetSubtype="0" fill="hold" nodeType="withEffect">
                                  <p:stCondLst>
                                    <p:cond delay="0"/>
                                  </p:stCondLst>
                                  <p:childTnLst>
                                    <p:set>
                                      <p:cBhvr>
                                        <p:cTn id="155" dur="1" fill="hold">
                                          <p:stCondLst>
                                            <p:cond delay="0"/>
                                          </p:stCondLst>
                                        </p:cTn>
                                        <p:tgtEl>
                                          <p:spTgt spid="55"/>
                                        </p:tgtEl>
                                        <p:attrNameLst>
                                          <p:attrName>style.visibility</p:attrName>
                                        </p:attrNameLst>
                                      </p:cBhvr>
                                      <p:to>
                                        <p:strVal val="visible"/>
                                      </p:to>
                                    </p:set>
                                    <p:animEffect transition="in" filter="fade">
                                      <p:cBhvr>
                                        <p:cTn id="156" dur="500"/>
                                        <p:tgtEl>
                                          <p:spTgt spid="55"/>
                                        </p:tgtEl>
                                      </p:cBhvr>
                                    </p:animEffect>
                                  </p:childTnLst>
                                </p:cTn>
                              </p:par>
                              <p:par>
                                <p:cTn id="157" presetID="10" presetClass="entr" presetSubtype="0" fill="hold" nodeType="withEffect">
                                  <p:stCondLst>
                                    <p:cond delay="0"/>
                                  </p:stCondLst>
                                  <p:childTnLst>
                                    <p:set>
                                      <p:cBhvr>
                                        <p:cTn id="158" dur="1" fill="hold">
                                          <p:stCondLst>
                                            <p:cond delay="0"/>
                                          </p:stCondLst>
                                        </p:cTn>
                                        <p:tgtEl>
                                          <p:spTgt spid="56"/>
                                        </p:tgtEl>
                                        <p:attrNameLst>
                                          <p:attrName>style.visibility</p:attrName>
                                        </p:attrNameLst>
                                      </p:cBhvr>
                                      <p:to>
                                        <p:strVal val="visible"/>
                                      </p:to>
                                    </p:set>
                                    <p:animEffect transition="in" filter="fade">
                                      <p:cBhvr>
                                        <p:cTn id="159" dur="500"/>
                                        <p:tgtEl>
                                          <p:spTgt spid="56"/>
                                        </p:tgtEl>
                                      </p:cBhvr>
                                    </p:animEffect>
                                  </p:childTnLst>
                                </p:cTn>
                              </p:par>
                              <p:par>
                                <p:cTn id="160" presetID="10" presetClass="entr" presetSubtype="0" fill="hold" nodeType="withEffect">
                                  <p:stCondLst>
                                    <p:cond delay="0"/>
                                  </p:stCondLst>
                                  <p:childTnLst>
                                    <p:set>
                                      <p:cBhvr>
                                        <p:cTn id="161" dur="1" fill="hold">
                                          <p:stCondLst>
                                            <p:cond delay="0"/>
                                          </p:stCondLst>
                                        </p:cTn>
                                        <p:tgtEl>
                                          <p:spTgt spid="57"/>
                                        </p:tgtEl>
                                        <p:attrNameLst>
                                          <p:attrName>style.visibility</p:attrName>
                                        </p:attrNameLst>
                                      </p:cBhvr>
                                      <p:to>
                                        <p:strVal val="visible"/>
                                      </p:to>
                                    </p:set>
                                    <p:animEffect transition="in" filter="fade">
                                      <p:cBhvr>
                                        <p:cTn id="162" dur="500"/>
                                        <p:tgtEl>
                                          <p:spTgt spid="57"/>
                                        </p:tgtEl>
                                      </p:cBhvr>
                                    </p:animEffect>
                                  </p:childTnLst>
                                </p:cTn>
                              </p:par>
                              <p:par>
                                <p:cTn id="163" presetID="10" presetClass="entr" presetSubtype="0" fill="hold"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fade">
                                      <p:cBhvr>
                                        <p:cTn id="165" dur="500"/>
                                        <p:tgtEl>
                                          <p:spTgt spid="65"/>
                                        </p:tgtEl>
                                      </p:cBhvr>
                                    </p:animEffect>
                                  </p:childTnLst>
                                </p:cTn>
                              </p:par>
                              <p:par>
                                <p:cTn id="166" presetID="10" presetClass="entr" presetSubtype="0" fill="hold" nodeType="withEffect">
                                  <p:stCondLst>
                                    <p:cond delay="0"/>
                                  </p:stCondLst>
                                  <p:childTnLst>
                                    <p:set>
                                      <p:cBhvr>
                                        <p:cTn id="167" dur="1" fill="hold">
                                          <p:stCondLst>
                                            <p:cond delay="0"/>
                                          </p:stCondLst>
                                        </p:cTn>
                                        <p:tgtEl>
                                          <p:spTgt spid="66"/>
                                        </p:tgtEl>
                                        <p:attrNameLst>
                                          <p:attrName>style.visibility</p:attrName>
                                        </p:attrNameLst>
                                      </p:cBhvr>
                                      <p:to>
                                        <p:strVal val="visible"/>
                                      </p:to>
                                    </p:set>
                                    <p:animEffect transition="in" filter="fade">
                                      <p:cBhvr>
                                        <p:cTn id="168" dur="500"/>
                                        <p:tgtEl>
                                          <p:spTgt spid="66"/>
                                        </p:tgtEl>
                                      </p:cBhvr>
                                    </p:animEffect>
                                  </p:childTnLst>
                                </p:cTn>
                              </p:par>
                              <p:par>
                                <p:cTn id="169" presetID="10" presetClass="entr" presetSubtype="0" fill="hold" nodeType="withEffect">
                                  <p:stCondLst>
                                    <p:cond delay="0"/>
                                  </p:stCondLst>
                                  <p:childTnLst>
                                    <p:set>
                                      <p:cBhvr>
                                        <p:cTn id="170" dur="1" fill="hold">
                                          <p:stCondLst>
                                            <p:cond delay="0"/>
                                          </p:stCondLst>
                                        </p:cTn>
                                        <p:tgtEl>
                                          <p:spTgt spid="67"/>
                                        </p:tgtEl>
                                        <p:attrNameLst>
                                          <p:attrName>style.visibility</p:attrName>
                                        </p:attrNameLst>
                                      </p:cBhvr>
                                      <p:to>
                                        <p:strVal val="visible"/>
                                      </p:to>
                                    </p:set>
                                    <p:animEffect transition="in" filter="fade">
                                      <p:cBhvr>
                                        <p:cTn id="171" dur="500"/>
                                        <p:tgtEl>
                                          <p:spTgt spid="67"/>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in" filter="fade">
                                      <p:cBhvr>
                                        <p:cTn id="176" dur="500"/>
                                        <p:tgtEl>
                                          <p:spTgt spid="6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69"/>
                                        </p:tgtEl>
                                        <p:attrNameLst>
                                          <p:attrName>style.visibility</p:attrName>
                                        </p:attrNameLst>
                                      </p:cBhvr>
                                      <p:to>
                                        <p:strVal val="visible"/>
                                      </p:to>
                                    </p:set>
                                    <p:animEffect transition="in" filter="fade">
                                      <p:cBhvr>
                                        <p:cTn id="179" dur="500"/>
                                        <p:tgtEl>
                                          <p:spTgt spid="69"/>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63"/>
                                        </p:tgtEl>
                                        <p:attrNameLst>
                                          <p:attrName>style.visibility</p:attrName>
                                        </p:attrNameLst>
                                      </p:cBhvr>
                                      <p:to>
                                        <p:strVal val="visible"/>
                                      </p:to>
                                    </p:set>
                                    <p:animEffect transition="in" filter="fade">
                                      <p:cBhvr>
                                        <p:cTn id="182" dur="500"/>
                                        <p:tgtEl>
                                          <p:spTgt spid="63"/>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grpId="1" nodeType="clickEffect">
                                  <p:stCondLst>
                                    <p:cond delay="0"/>
                                  </p:stCondLst>
                                  <p:childTnLst>
                                    <p:animEffect transition="out" filter="fade">
                                      <p:cBhvr>
                                        <p:cTn id="186" dur="500"/>
                                        <p:tgtEl>
                                          <p:spTgt spid="63"/>
                                        </p:tgtEl>
                                      </p:cBhvr>
                                    </p:animEffect>
                                    <p:set>
                                      <p:cBhvr>
                                        <p:cTn id="187" dur="1" fill="hold">
                                          <p:stCondLst>
                                            <p:cond delay="499"/>
                                          </p:stCondLst>
                                        </p:cTn>
                                        <p:tgtEl>
                                          <p:spTgt spid="63"/>
                                        </p:tgtEl>
                                        <p:attrNameLst>
                                          <p:attrName>style.visibility</p:attrName>
                                        </p:attrNameLst>
                                      </p:cBhvr>
                                      <p:to>
                                        <p:strVal val="hidden"/>
                                      </p:to>
                                    </p:set>
                                  </p:childTnLst>
                                </p:cTn>
                              </p:par>
                              <p:par>
                                <p:cTn id="188" presetID="10" presetClass="entr" presetSubtype="0" fill="hold" grpId="0" nodeType="with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70"/>
                                        </p:tgtEl>
                                        <p:attrNameLst>
                                          <p:attrName>style.visibility</p:attrName>
                                        </p:attrNameLst>
                                      </p:cBhvr>
                                      <p:to>
                                        <p:strVal val="visible"/>
                                      </p:to>
                                    </p:set>
                                    <p:animEffect transition="in" filter="fade">
                                      <p:cBhvr>
                                        <p:cTn id="195" dur="500"/>
                                        <p:tgtEl>
                                          <p:spTgt spid="70"/>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61"/>
                                        </p:tgtEl>
                                        <p:attrNameLst>
                                          <p:attrName>style.visibility</p:attrName>
                                        </p:attrNameLst>
                                      </p:cBhvr>
                                      <p:to>
                                        <p:strVal val="visible"/>
                                      </p:to>
                                    </p:set>
                                    <p:animEffect transition="in" filter="fade">
                                      <p:cBhvr>
                                        <p:cTn id="198" dur="500"/>
                                        <p:tgtEl>
                                          <p:spTgt spid="61"/>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xit" presetSubtype="0" fill="hold" grpId="1" nodeType="clickEffect">
                                  <p:stCondLst>
                                    <p:cond delay="0"/>
                                  </p:stCondLst>
                                  <p:childTnLst>
                                    <p:animEffect transition="out" filter="fade">
                                      <p:cBhvr>
                                        <p:cTn id="202" dur="500"/>
                                        <p:tgtEl>
                                          <p:spTgt spid="64"/>
                                        </p:tgtEl>
                                      </p:cBhvr>
                                    </p:animEffect>
                                    <p:set>
                                      <p:cBhvr>
                                        <p:cTn id="203" dur="1" fill="hold">
                                          <p:stCondLst>
                                            <p:cond delay="499"/>
                                          </p:stCondLst>
                                        </p:cTn>
                                        <p:tgtEl>
                                          <p:spTgt spid="64"/>
                                        </p:tgtEl>
                                        <p:attrNameLst>
                                          <p:attrName>style.visibility</p:attrName>
                                        </p:attrNameLst>
                                      </p:cBhvr>
                                      <p:to>
                                        <p:strVal val="hidden"/>
                                      </p:to>
                                    </p:set>
                                  </p:childTnLst>
                                </p:cTn>
                              </p:par>
                              <p:par>
                                <p:cTn id="204" presetID="10" presetClass="entr" presetSubtype="0" fill="hold" grpId="0" nodeType="withEffect">
                                  <p:stCondLst>
                                    <p:cond delay="0"/>
                                  </p:stCondLst>
                                  <p:childTnLst>
                                    <p:set>
                                      <p:cBhvr>
                                        <p:cTn id="205" dur="1" fill="hold">
                                          <p:stCondLst>
                                            <p:cond delay="0"/>
                                          </p:stCondLst>
                                        </p:cTn>
                                        <p:tgtEl>
                                          <p:spTgt spid="71"/>
                                        </p:tgtEl>
                                        <p:attrNameLst>
                                          <p:attrName>style.visibility</p:attrName>
                                        </p:attrNameLst>
                                      </p:cBhvr>
                                      <p:to>
                                        <p:strVal val="visible"/>
                                      </p:to>
                                    </p:set>
                                    <p:animEffect transition="in" filter="fade">
                                      <p:cBhvr>
                                        <p:cTn id="206" dur="500"/>
                                        <p:tgtEl>
                                          <p:spTgt spid="71"/>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nodeType="clickEffect">
                                  <p:stCondLst>
                                    <p:cond delay="0"/>
                                  </p:stCondLst>
                                  <p:childTnLst>
                                    <p:set>
                                      <p:cBhvr>
                                        <p:cTn id="210" dur="1" fill="hold">
                                          <p:stCondLst>
                                            <p:cond delay="0"/>
                                          </p:stCondLst>
                                        </p:cTn>
                                        <p:tgtEl>
                                          <p:spTgt spid="73">
                                            <p:txEl>
                                              <p:pRg st="0" end="0"/>
                                            </p:txEl>
                                          </p:spTgt>
                                        </p:tgtEl>
                                        <p:attrNameLst>
                                          <p:attrName>style.visibility</p:attrName>
                                        </p:attrNameLst>
                                      </p:cBhvr>
                                      <p:to>
                                        <p:strVal val="visible"/>
                                      </p:to>
                                    </p:set>
                                    <p:animEffect transition="in" filter="fade">
                                      <p:cBhvr>
                                        <p:cTn id="211" dur="500"/>
                                        <p:tgtEl>
                                          <p:spTgt spid="73">
                                            <p:txEl>
                                              <p:pRg st="0" end="0"/>
                                            </p:txEl>
                                          </p:spTgt>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73">
                                            <p:txEl>
                                              <p:pRg st="1" end="1"/>
                                            </p:txEl>
                                          </p:spTgt>
                                        </p:tgtEl>
                                        <p:attrNameLst>
                                          <p:attrName>style.visibility</p:attrName>
                                        </p:attrNameLst>
                                      </p:cBhvr>
                                      <p:to>
                                        <p:strVal val="visible"/>
                                      </p:to>
                                    </p:set>
                                    <p:animEffect transition="in" filter="fade">
                                      <p:cBhvr>
                                        <p:cTn id="216" dur="500"/>
                                        <p:tgtEl>
                                          <p:spTgt spid="73">
                                            <p:txEl>
                                              <p:pRg st="1" end="1"/>
                                            </p:txEl>
                                          </p:spTgt>
                                        </p:tgtEl>
                                      </p:cBhvr>
                                    </p:animEffect>
                                  </p:childTnLst>
                                </p:cTn>
                              </p:par>
                              <p:par>
                                <p:cTn id="217" presetID="10" presetClass="entr" presetSubtype="0" fill="hold" nodeType="withEffect">
                                  <p:stCondLst>
                                    <p:cond delay="0"/>
                                  </p:stCondLst>
                                  <p:childTnLst>
                                    <p:set>
                                      <p:cBhvr>
                                        <p:cTn id="218" dur="1" fill="hold">
                                          <p:stCondLst>
                                            <p:cond delay="0"/>
                                          </p:stCondLst>
                                        </p:cTn>
                                        <p:tgtEl>
                                          <p:spTgt spid="74"/>
                                        </p:tgtEl>
                                        <p:attrNameLst>
                                          <p:attrName>style.visibility</p:attrName>
                                        </p:attrNameLst>
                                      </p:cBhvr>
                                      <p:to>
                                        <p:strVal val="visible"/>
                                      </p:to>
                                    </p:set>
                                    <p:animEffect transition="in" filter="fade">
                                      <p:cBhvr>
                                        <p:cTn id="219" dur="500"/>
                                        <p:tgtEl>
                                          <p:spTgt spid="74"/>
                                        </p:tgtEl>
                                      </p:cBhvr>
                                    </p:animEffect>
                                  </p:childTnLst>
                                </p:cTn>
                              </p:par>
                              <p:par>
                                <p:cTn id="220" presetID="10" presetClass="entr" presetSubtype="0" fill="hold" nodeType="withEffect">
                                  <p:stCondLst>
                                    <p:cond delay="0"/>
                                  </p:stCondLst>
                                  <p:childTnLst>
                                    <p:set>
                                      <p:cBhvr>
                                        <p:cTn id="221" dur="1" fill="hold">
                                          <p:stCondLst>
                                            <p:cond delay="0"/>
                                          </p:stCondLst>
                                        </p:cTn>
                                        <p:tgtEl>
                                          <p:spTgt spid="75"/>
                                        </p:tgtEl>
                                        <p:attrNameLst>
                                          <p:attrName>style.visibility</p:attrName>
                                        </p:attrNameLst>
                                      </p:cBhvr>
                                      <p:to>
                                        <p:strVal val="visible"/>
                                      </p:to>
                                    </p:set>
                                    <p:animEffect transition="in" filter="fade">
                                      <p:cBhvr>
                                        <p:cTn id="222" dur="500"/>
                                        <p:tgtEl>
                                          <p:spTgt spid="75"/>
                                        </p:tgtEl>
                                      </p:cBhvr>
                                    </p:animEffect>
                                  </p:childTnLst>
                                </p:cTn>
                              </p:par>
                              <p:par>
                                <p:cTn id="223" presetID="10" presetClass="entr" presetSubtype="0" fill="hold" nodeType="withEffect">
                                  <p:stCondLst>
                                    <p:cond delay="0"/>
                                  </p:stCondLst>
                                  <p:childTnLst>
                                    <p:set>
                                      <p:cBhvr>
                                        <p:cTn id="224" dur="1" fill="hold">
                                          <p:stCondLst>
                                            <p:cond delay="0"/>
                                          </p:stCondLst>
                                        </p:cTn>
                                        <p:tgtEl>
                                          <p:spTgt spid="76"/>
                                        </p:tgtEl>
                                        <p:attrNameLst>
                                          <p:attrName>style.visibility</p:attrName>
                                        </p:attrNameLst>
                                      </p:cBhvr>
                                      <p:to>
                                        <p:strVal val="visible"/>
                                      </p:to>
                                    </p:set>
                                    <p:animEffect transition="in" filter="fade">
                                      <p:cBhvr>
                                        <p:cTn id="225" dur="500"/>
                                        <p:tgtEl>
                                          <p:spTgt spid="76"/>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grpId="0" nodeType="clickEffect">
                                  <p:stCondLst>
                                    <p:cond delay="0"/>
                                  </p:stCondLst>
                                  <p:childTnLst>
                                    <p:set>
                                      <p:cBhvr>
                                        <p:cTn id="229" dur="1" fill="hold">
                                          <p:stCondLst>
                                            <p:cond delay="0"/>
                                          </p:stCondLst>
                                        </p:cTn>
                                        <p:tgtEl>
                                          <p:spTgt spid="72"/>
                                        </p:tgtEl>
                                        <p:attrNameLst>
                                          <p:attrName>style.visibility</p:attrName>
                                        </p:attrNameLst>
                                      </p:cBhvr>
                                      <p:to>
                                        <p:strVal val="visible"/>
                                      </p:to>
                                    </p:set>
                                    <p:animEffect transition="in" filter="fade">
                                      <p:cBhvr>
                                        <p:cTn id="230" dur="500"/>
                                        <p:tgtEl>
                                          <p:spTgt spid="72"/>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grpId="0" nodeType="clickEffect">
                                  <p:stCondLst>
                                    <p:cond delay="0"/>
                                  </p:stCondLst>
                                  <p:childTnLst>
                                    <p:set>
                                      <p:cBhvr>
                                        <p:cTn id="234" dur="1" fill="hold">
                                          <p:stCondLst>
                                            <p:cond delay="0"/>
                                          </p:stCondLst>
                                        </p:cTn>
                                        <p:tgtEl>
                                          <p:spTgt spid="77"/>
                                        </p:tgtEl>
                                        <p:attrNameLst>
                                          <p:attrName>style.visibility</p:attrName>
                                        </p:attrNameLst>
                                      </p:cBhvr>
                                      <p:to>
                                        <p:strVal val="visible"/>
                                      </p:to>
                                    </p:set>
                                    <p:animEffect transition="in" filter="fade">
                                      <p:cBhvr>
                                        <p:cTn id="235" dur="500"/>
                                        <p:tgtEl>
                                          <p:spTgt spid="77"/>
                                        </p:tgtEl>
                                      </p:cBhvr>
                                    </p:animEffec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grpId="0" nodeType="clickEffect">
                                  <p:stCondLst>
                                    <p:cond delay="0"/>
                                  </p:stCondLst>
                                  <p:childTnLst>
                                    <p:set>
                                      <p:cBhvr>
                                        <p:cTn id="239" dur="1" fill="hold">
                                          <p:stCondLst>
                                            <p:cond delay="0"/>
                                          </p:stCondLst>
                                        </p:cTn>
                                        <p:tgtEl>
                                          <p:spTgt spid="79"/>
                                        </p:tgtEl>
                                        <p:attrNameLst>
                                          <p:attrName>style.visibility</p:attrName>
                                        </p:attrNameLst>
                                      </p:cBhvr>
                                      <p:to>
                                        <p:strVal val="visible"/>
                                      </p:to>
                                    </p:set>
                                    <p:animEffect transition="in" filter="fade">
                                      <p:cBhvr>
                                        <p:cTn id="24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6" grpId="0" animBg="1"/>
      <p:bldP spid="18" grpId="0" animBg="1"/>
      <p:bldP spid="20" grpId="0" animBg="1"/>
      <p:bldP spid="21" grpId="0" animBg="1"/>
      <p:bldP spid="23" grpId="0" animBg="1"/>
      <p:bldP spid="28" grpId="0" animBg="1"/>
      <p:bldP spid="29" grpId="0" animBg="1"/>
      <p:bldP spid="32" grpId="0" animBg="1"/>
      <p:bldP spid="34" grpId="0" animBg="1"/>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61" grpId="0" animBg="1"/>
      <p:bldP spid="62" grpId="0"/>
      <p:bldP spid="63" grpId="0" animBg="1"/>
      <p:bldP spid="63" grpId="1" animBg="1"/>
      <p:bldP spid="64" grpId="0" animBg="1"/>
      <p:bldP spid="64" grpId="1" animBg="1"/>
      <p:bldP spid="69" grpId="0" animBg="1"/>
      <p:bldP spid="70" grpId="0"/>
      <p:bldP spid="71" grpId="0" animBg="1"/>
      <p:bldP spid="72" grpId="0" animBg="1"/>
      <p:bldP spid="77" grpId="0" animBg="1"/>
      <p:bldP spid="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3" name="Content Placeholder 2"/>
          <p:cNvSpPr>
            <a:spLocks noGrp="1"/>
          </p:cNvSpPr>
          <p:nvPr>
            <p:ph idx="1"/>
          </p:nvPr>
        </p:nvSpPr>
        <p:spPr/>
        <p:txBody>
          <a:bodyPr/>
          <a:lstStyle/>
          <a:p>
            <a:r>
              <a:rPr lang="en-US"/>
              <a:t>Introduction</a:t>
            </a:r>
          </a:p>
          <a:p>
            <a:r>
              <a:rPr lang="en-US" b="1">
                <a:solidFill>
                  <a:srgbClr val="FF0000"/>
                </a:solidFill>
              </a:rPr>
              <a:t>Motivation and Objective</a:t>
            </a:r>
          </a:p>
          <a:p>
            <a:r>
              <a:rPr lang="en-US"/>
              <a:t>Technical details</a:t>
            </a:r>
          </a:p>
          <a:p>
            <a:r>
              <a:rPr lang="en-US"/>
              <a:t>Experiments</a:t>
            </a:r>
          </a:p>
          <a:p>
            <a:r>
              <a:rPr lang="en-US"/>
              <a:t>Conclusion</a:t>
            </a:r>
          </a:p>
        </p:txBody>
      </p:sp>
    </p:spTree>
    <p:extLst>
      <p:ext uri="{BB962C8B-B14F-4D97-AF65-F5344CB8AC3E}">
        <p14:creationId xmlns:p14="http://schemas.microsoft.com/office/powerpoint/2010/main" val="3989476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6863</TotalTime>
  <Words>3387</Words>
  <Application>Microsoft Office PowerPoint</Application>
  <PresentationFormat>宽屏</PresentationFormat>
  <Paragraphs>912</Paragraphs>
  <Slides>52</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52</vt:i4>
      </vt:variant>
    </vt:vector>
  </HeadingPairs>
  <TitlesOfParts>
    <vt:vector size="61" baseType="lpstr">
      <vt:lpstr>MS PGothic</vt:lpstr>
      <vt:lpstr>宋体</vt:lpstr>
      <vt:lpstr>Arial</vt:lpstr>
      <vt:lpstr>Calibri</vt:lpstr>
      <vt:lpstr>Calibri Light</vt:lpstr>
      <vt:lpstr>Cambria Math</vt:lpstr>
      <vt:lpstr>Courier New</vt:lpstr>
      <vt:lpstr>Times New Roman</vt:lpstr>
      <vt:lpstr>Office Theme</vt:lpstr>
      <vt:lpstr>Reversible Location Cloaking for  Protecting Multi-level Location Privacy</vt:lpstr>
      <vt:lpstr>Outline</vt:lpstr>
      <vt:lpstr>PowerPoint 演示文稿</vt:lpstr>
      <vt:lpstr>PowerPoint 演示文稿</vt:lpstr>
      <vt:lpstr>PowerPoint 演示文稿</vt:lpstr>
      <vt:lpstr>PowerPoint 演示文稿</vt:lpstr>
      <vt:lpstr>Location k -anonymity</vt:lpstr>
      <vt:lpstr>Segment l -diversity </vt:lpstr>
      <vt:lpstr>Outline</vt:lpstr>
      <vt:lpstr>Objective: Multilevel reversible location anonymization</vt:lpstr>
      <vt:lpstr>Multilevel reversible location anonymization</vt:lpstr>
      <vt:lpstr>1st class of conventional techniques – Random Sampling</vt:lpstr>
      <vt:lpstr>2nd class of conventional techniques – Network Expansion</vt:lpstr>
      <vt:lpstr>Outline</vt:lpstr>
      <vt:lpstr>Reversible location cloaking</vt:lpstr>
      <vt:lpstr>Reversible location cloaking</vt:lpstr>
      <vt:lpstr>Reversible location cloaking</vt:lpstr>
      <vt:lpstr>Reversible location cloaking</vt:lpstr>
      <vt:lpstr>Reversible global expansion</vt:lpstr>
      <vt:lpstr>Reversible pre-assignment-based local expansion</vt:lpstr>
      <vt:lpstr>Reversible pre-assignment-based local expansion</vt:lpstr>
      <vt:lpstr>Outline</vt:lpstr>
      <vt:lpstr>Experiment setup</vt:lpstr>
      <vt:lpstr>PowerPoint 演示文稿</vt:lpstr>
      <vt:lpstr>PowerPoint 演示文稿</vt:lpstr>
      <vt:lpstr>PowerPoint 演示文稿</vt:lpstr>
      <vt:lpstr>Outline</vt:lpstr>
      <vt:lpstr>PowerPoint 演示文稿</vt:lpstr>
      <vt:lpstr>PowerPoint 演示文稿</vt:lpstr>
      <vt:lpstr>Backup Slides</vt:lpstr>
      <vt:lpstr>Attack models</vt:lpstr>
      <vt:lpstr>Replay attack</vt:lpstr>
      <vt:lpstr>PowerPoint 演示文稿</vt:lpstr>
      <vt:lpstr>Network distance attack</vt:lpstr>
      <vt:lpstr>PowerPoint 演示文稿</vt:lpstr>
      <vt:lpstr>Algorithms</vt:lpstr>
      <vt:lpstr>Multilevel reversible location anonymization</vt:lpstr>
      <vt:lpstr>Reversible pre-assignment-based local expansion</vt:lpstr>
      <vt:lpstr>Reversible global expansion</vt:lpstr>
      <vt:lpstr>Background</vt:lpstr>
      <vt:lpstr>PowerPoint 演示文稿</vt:lpstr>
      <vt:lpstr>Spatio-temporal cloaking</vt:lpstr>
      <vt:lpstr>PowerPoint 演示文稿</vt:lpstr>
      <vt:lpstr>Multilevel user profile</vt:lpstr>
      <vt:lpstr>Experiments</vt:lpstr>
      <vt:lpstr>PowerPoint 演示文稿</vt:lpstr>
      <vt:lpstr>PowerPoint 演示文稿</vt:lpstr>
      <vt:lpstr>PowerPoint 演示文稿</vt:lpstr>
      <vt:lpstr>Toolkit</vt:lpstr>
      <vt:lpstr>PowerPoint 演示文稿</vt:lpstr>
      <vt:lpstr>Contribution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CHAO LI</dc:creator>
  <cp:lastModifiedBy>CHAO LI</cp:lastModifiedBy>
  <cp:revision>217</cp:revision>
  <dcterms:created xsi:type="dcterms:W3CDTF">2015-10-11T20:23:02Z</dcterms:created>
  <dcterms:modified xsi:type="dcterms:W3CDTF">2017-09-08T19:31:22Z</dcterms:modified>
</cp:coreProperties>
</file>